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9"/>
  </p:notesMasterIdLst>
  <p:sldIdLst>
    <p:sldId id="256" r:id="rId2"/>
    <p:sldId id="262" r:id="rId3"/>
    <p:sldId id="279" r:id="rId4"/>
    <p:sldId id="263" r:id="rId5"/>
    <p:sldId id="264" r:id="rId6"/>
    <p:sldId id="265" r:id="rId7"/>
    <p:sldId id="266" r:id="rId8"/>
    <p:sldId id="267" r:id="rId9"/>
    <p:sldId id="268" r:id="rId10"/>
    <p:sldId id="269" r:id="rId11"/>
    <p:sldId id="270" r:id="rId12"/>
    <p:sldId id="271" r:id="rId13"/>
    <p:sldId id="272" r:id="rId14"/>
    <p:sldId id="703" r:id="rId15"/>
    <p:sldId id="273" r:id="rId16"/>
    <p:sldId id="702" r:id="rId17"/>
    <p:sldId id="274" r:id="rId18"/>
    <p:sldId id="704" r:id="rId19"/>
    <p:sldId id="275" r:id="rId20"/>
    <p:sldId id="276" r:id="rId21"/>
    <p:sldId id="278" r:id="rId22"/>
    <p:sldId id="280" r:id="rId23"/>
    <p:sldId id="557" r:id="rId24"/>
    <p:sldId id="558" r:id="rId25"/>
    <p:sldId id="705" r:id="rId26"/>
    <p:sldId id="586" r:id="rId27"/>
    <p:sldId id="589" r:id="rId28"/>
    <p:sldId id="592" r:id="rId29"/>
    <p:sldId id="590" r:id="rId30"/>
    <p:sldId id="594" r:id="rId31"/>
    <p:sldId id="596" r:id="rId32"/>
    <p:sldId id="597" r:id="rId33"/>
    <p:sldId id="598" r:id="rId34"/>
    <p:sldId id="602" r:id="rId35"/>
    <p:sldId id="599" r:id="rId36"/>
    <p:sldId id="600" r:id="rId37"/>
    <p:sldId id="601" r:id="rId38"/>
    <p:sldId id="604" r:id="rId39"/>
    <p:sldId id="608" r:id="rId40"/>
    <p:sldId id="615" r:id="rId41"/>
    <p:sldId id="706" r:id="rId42"/>
    <p:sldId id="616" r:id="rId43"/>
    <p:sldId id="617" r:id="rId44"/>
    <p:sldId id="618" r:id="rId45"/>
    <p:sldId id="619" r:id="rId46"/>
    <p:sldId id="707" r:id="rId47"/>
    <p:sldId id="614" r:id="rId48"/>
    <p:sldId id="638" r:id="rId49"/>
    <p:sldId id="639" r:id="rId50"/>
    <p:sldId id="640" r:id="rId51"/>
    <p:sldId id="641" r:id="rId52"/>
    <p:sldId id="642" r:id="rId53"/>
    <p:sldId id="643" r:id="rId54"/>
    <p:sldId id="648" r:id="rId55"/>
    <p:sldId id="708" r:id="rId56"/>
    <p:sldId id="644" r:id="rId57"/>
    <p:sldId id="646" r:id="rId58"/>
    <p:sldId id="649" r:id="rId59"/>
    <p:sldId id="650" r:id="rId60"/>
    <p:sldId id="651" r:id="rId61"/>
    <p:sldId id="652" r:id="rId62"/>
    <p:sldId id="653" r:id="rId63"/>
    <p:sldId id="727" r:id="rId64"/>
    <p:sldId id="658" r:id="rId65"/>
    <p:sldId id="660" r:id="rId66"/>
    <p:sldId id="659" r:id="rId67"/>
    <p:sldId id="657" r:id="rId68"/>
    <p:sldId id="654" r:id="rId69"/>
    <p:sldId id="662" r:id="rId70"/>
    <p:sldId id="663" r:id="rId71"/>
    <p:sldId id="661" r:id="rId72"/>
    <p:sldId id="664" r:id="rId73"/>
    <p:sldId id="709" r:id="rId74"/>
    <p:sldId id="710" r:id="rId75"/>
    <p:sldId id="711" r:id="rId76"/>
    <p:sldId id="713" r:id="rId77"/>
    <p:sldId id="665" r:id="rId78"/>
    <p:sldId id="712" r:id="rId79"/>
    <p:sldId id="725" r:id="rId80"/>
    <p:sldId id="722" r:id="rId81"/>
    <p:sldId id="666" r:id="rId82"/>
    <p:sldId id="714" r:id="rId83"/>
    <p:sldId id="721" r:id="rId84"/>
    <p:sldId id="715" r:id="rId85"/>
    <p:sldId id="716" r:id="rId86"/>
    <p:sldId id="717" r:id="rId87"/>
    <p:sldId id="736" r:id="rId88"/>
    <p:sldId id="718" r:id="rId89"/>
    <p:sldId id="720" r:id="rId90"/>
    <p:sldId id="719" r:id="rId91"/>
    <p:sldId id="735" r:id="rId92"/>
    <p:sldId id="542" r:id="rId93"/>
    <p:sldId id="543" r:id="rId94"/>
    <p:sldId id="544" r:id="rId95"/>
    <p:sldId id="545" r:id="rId96"/>
    <p:sldId id="563" r:id="rId97"/>
    <p:sldId id="564" r:id="rId98"/>
    <p:sldId id="673" r:id="rId99"/>
    <p:sldId id="674" r:id="rId100"/>
    <p:sldId id="675" r:id="rId101"/>
    <p:sldId id="676" r:id="rId102"/>
    <p:sldId id="677" r:id="rId103"/>
    <p:sldId id="678" r:id="rId104"/>
    <p:sldId id="679" r:id="rId105"/>
    <p:sldId id="680" r:id="rId106"/>
    <p:sldId id="681" r:id="rId107"/>
    <p:sldId id="682" r:id="rId108"/>
    <p:sldId id="684" r:id="rId109"/>
    <p:sldId id="724" r:id="rId110"/>
    <p:sldId id="733" r:id="rId111"/>
    <p:sldId id="701" r:id="rId112"/>
    <p:sldId id="699" r:id="rId113"/>
    <p:sldId id="732" r:id="rId114"/>
    <p:sldId id="730" r:id="rId115"/>
    <p:sldId id="731" r:id="rId116"/>
    <p:sldId id="734" r:id="rId117"/>
    <p:sldId id="729" r:id="rId118"/>
    <p:sldId id="726" r:id="rId119"/>
    <p:sldId id="728" r:id="rId120"/>
    <p:sldId id="582" r:id="rId121"/>
    <p:sldId id="555" r:id="rId122"/>
    <p:sldId id="583" r:id="rId123"/>
    <p:sldId id="584" r:id="rId124"/>
    <p:sldId id="559" r:id="rId125"/>
    <p:sldId id="560" r:id="rId126"/>
    <p:sldId id="561" r:id="rId127"/>
    <p:sldId id="562" r:id="rId1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4573762-2086-44C7-9B2B-D25C358445F3}">
          <p14:sldIdLst>
            <p14:sldId id="256"/>
            <p14:sldId id="262"/>
          </p14:sldIdLst>
        </p14:section>
        <p14:section name="Determine mass and charge" id="{C195196E-51BA-4460-B795-652F8D49EEAE}">
          <p14:sldIdLst>
            <p14:sldId id="279"/>
            <p14:sldId id="263"/>
            <p14:sldId id="264"/>
            <p14:sldId id="265"/>
            <p14:sldId id="266"/>
            <p14:sldId id="267"/>
            <p14:sldId id="268"/>
            <p14:sldId id="269"/>
            <p14:sldId id="270"/>
            <p14:sldId id="271"/>
            <p14:sldId id="272"/>
            <p14:sldId id="703"/>
            <p14:sldId id="273"/>
            <p14:sldId id="702"/>
            <p14:sldId id="274"/>
            <p14:sldId id="704"/>
            <p14:sldId id="275"/>
            <p14:sldId id="276"/>
            <p14:sldId id="278"/>
          </p14:sldIdLst>
        </p14:section>
        <p14:section name="Stable Isotopes" id="{8BBEDC70-5E9F-44D2-8EC1-19D83DC81FBA}">
          <p14:sldIdLst>
            <p14:sldId id="280"/>
            <p14:sldId id="557"/>
            <p14:sldId id="558"/>
            <p14:sldId id="705"/>
            <p14:sldId id="586"/>
            <p14:sldId id="589"/>
            <p14:sldId id="592"/>
            <p14:sldId id="590"/>
            <p14:sldId id="594"/>
            <p14:sldId id="596"/>
            <p14:sldId id="597"/>
            <p14:sldId id="598"/>
            <p14:sldId id="602"/>
            <p14:sldId id="599"/>
            <p14:sldId id="600"/>
            <p14:sldId id="601"/>
            <p14:sldId id="604"/>
            <p14:sldId id="608"/>
            <p14:sldId id="615"/>
            <p14:sldId id="706"/>
            <p14:sldId id="616"/>
            <p14:sldId id="617"/>
            <p14:sldId id="618"/>
            <p14:sldId id="619"/>
            <p14:sldId id="707"/>
            <p14:sldId id="614"/>
          </p14:sldIdLst>
        </p14:section>
        <p14:section name="Labeling Techniques" id="{746B0871-0DBC-4D5B-B1F4-0328CAC932EB}">
          <p14:sldIdLst>
            <p14:sldId id="638"/>
            <p14:sldId id="639"/>
            <p14:sldId id="640"/>
            <p14:sldId id="641"/>
          </p14:sldIdLst>
        </p14:section>
        <p14:section name="Labeling Techniques: Metabolic" id="{3E72AF4B-5D12-4680-A7B8-DED3A5C0A347}">
          <p14:sldIdLst>
            <p14:sldId id="642"/>
            <p14:sldId id="643"/>
            <p14:sldId id="648"/>
            <p14:sldId id="708"/>
            <p14:sldId id="644"/>
            <p14:sldId id="646"/>
            <p14:sldId id="649"/>
            <p14:sldId id="650"/>
            <p14:sldId id="651"/>
            <p14:sldId id="652"/>
            <p14:sldId id="653"/>
            <p14:sldId id="727"/>
          </p14:sldIdLst>
        </p14:section>
        <p14:section name="Labeling Tehcniques: Isobaric" id="{00F20BBC-6854-427E-9143-09CB47516049}">
          <p14:sldIdLst>
            <p14:sldId id="658"/>
            <p14:sldId id="660"/>
            <p14:sldId id="659"/>
            <p14:sldId id="657"/>
            <p14:sldId id="654"/>
            <p14:sldId id="662"/>
            <p14:sldId id="663"/>
            <p14:sldId id="661"/>
            <p14:sldId id="664"/>
            <p14:sldId id="709"/>
            <p14:sldId id="710"/>
            <p14:sldId id="711"/>
            <p14:sldId id="713"/>
            <p14:sldId id="665"/>
            <p14:sldId id="712"/>
            <p14:sldId id="725"/>
          </p14:sldIdLst>
        </p14:section>
        <p14:section name="Data Acquisition" id="{9E0EA618-442E-4B2C-87DD-44EC4014D355}">
          <p14:sldIdLst>
            <p14:sldId id="722"/>
            <p14:sldId id="666"/>
            <p14:sldId id="714"/>
            <p14:sldId id="721"/>
            <p14:sldId id="715"/>
            <p14:sldId id="716"/>
            <p14:sldId id="717"/>
            <p14:sldId id="736"/>
            <p14:sldId id="718"/>
            <p14:sldId id="720"/>
            <p14:sldId id="719"/>
            <p14:sldId id="735"/>
          </p14:sldIdLst>
        </p14:section>
        <p14:section name="DDA: Instrumentation" id="{9C821E8D-72C9-4232-A7C0-85836E6224F3}">
          <p14:sldIdLst>
            <p14:sldId id="542"/>
            <p14:sldId id="543"/>
            <p14:sldId id="544"/>
            <p14:sldId id="545"/>
            <p14:sldId id="563"/>
            <p14:sldId id="564"/>
          </p14:sldIdLst>
        </p14:section>
        <p14:section name="Database Searching" id="{FEF941CB-FB6F-4EAB-986E-160D7CBEDDF0}">
          <p14:sldIdLst>
            <p14:sldId id="673"/>
            <p14:sldId id="674"/>
            <p14:sldId id="675"/>
            <p14:sldId id="676"/>
            <p14:sldId id="677"/>
            <p14:sldId id="678"/>
            <p14:sldId id="679"/>
            <p14:sldId id="680"/>
            <p14:sldId id="681"/>
            <p14:sldId id="682"/>
            <p14:sldId id="684"/>
            <p14:sldId id="724"/>
          </p14:sldIdLst>
        </p14:section>
        <p14:section name="Database Search Engines" id="{62822D54-2791-4B21-8195-83201BB9180C}">
          <p14:sldIdLst>
            <p14:sldId id="733"/>
            <p14:sldId id="701"/>
            <p14:sldId id="699"/>
          </p14:sldIdLst>
        </p14:section>
        <p14:section name="Real Data" id="{BABCDC37-485F-4619-AC4F-64807E15EF7E}">
          <p14:sldIdLst>
            <p14:sldId id="732"/>
            <p14:sldId id="730"/>
            <p14:sldId id="731"/>
            <p14:sldId id="734"/>
            <p14:sldId id="729"/>
            <p14:sldId id="726"/>
            <p14:sldId id="728"/>
          </p14:sldIdLst>
        </p14:section>
        <p14:section name="Protein Prospector" id="{6F54FEAD-F529-47B3-B013-9F11DAB82785}">
          <p14:sldIdLst>
            <p14:sldId id="582"/>
            <p14:sldId id="555"/>
            <p14:sldId id="583"/>
            <p14:sldId id="584"/>
            <p14:sldId id="559"/>
            <p14:sldId id="560"/>
            <p14:sldId id="561"/>
            <p14:sldId id="562"/>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0C1"/>
    <a:srgbClr val="7FAEAB"/>
    <a:srgbClr val="DDBDCD"/>
    <a:srgbClr val="C4B3CE"/>
    <a:srgbClr val="A0AAD0"/>
    <a:srgbClr val="91A496"/>
    <a:srgbClr val="ACB0CD"/>
    <a:srgbClr val="838BAA"/>
    <a:srgbClr val="F87F77"/>
    <a:srgbClr val="EBE2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21" autoAdjust="0"/>
    <p:restoredTop sz="85496" autoAdjust="0"/>
  </p:normalViewPr>
  <p:slideViewPr>
    <p:cSldViewPr snapToGrid="0" snapToObjects="1">
      <p:cViewPr>
        <p:scale>
          <a:sx n="217" d="100"/>
          <a:sy n="217" d="100"/>
        </p:scale>
        <p:origin x="2152" y="5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199596-3CCE-4F6A-B858-6014DEBCE01A}" type="datetimeFigureOut">
              <a:rPr lang="en-US" smtClean="0"/>
              <a:t>3/21/23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8BE56E-95BF-4662-A555-03D181B406A2}" type="slidenum">
              <a:rPr lang="en-US" smtClean="0"/>
              <a:t>‹#›</a:t>
            </a:fld>
            <a:endParaRPr lang="en-US"/>
          </a:p>
        </p:txBody>
      </p:sp>
    </p:spTree>
    <p:extLst>
      <p:ext uri="{BB962C8B-B14F-4D97-AF65-F5344CB8AC3E}">
        <p14:creationId xmlns:p14="http://schemas.microsoft.com/office/powerpoint/2010/main" val="164408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Today we’ll go over several topics including:</a:t>
            </a:r>
          </a:p>
          <a:p>
            <a:pPr marL="171450" indent="-171450">
              <a:buFont typeface="Arial" panose="020B0604020202020204" pitchFamily="34" charset="0"/>
              <a:buChar char="•"/>
            </a:pPr>
            <a:r>
              <a:rPr lang="en-US" dirty="0"/>
              <a:t>How to determine a peptide’s mass and charge state from mass spec m/z peaks</a:t>
            </a:r>
          </a:p>
          <a:p>
            <a:pPr marL="171450" indent="-171450">
              <a:buFont typeface="Arial" panose="020B0604020202020204" pitchFamily="34" charset="0"/>
              <a:buChar char="•"/>
            </a:pPr>
            <a:r>
              <a:rPr lang="en-US" dirty="0"/>
              <a:t>Natural isotopes and mass spec resolution</a:t>
            </a:r>
          </a:p>
          <a:p>
            <a:pPr marL="171450" indent="-171450">
              <a:buFont typeface="Arial" panose="020B0604020202020204" pitchFamily="34" charset="0"/>
              <a:buChar char="•"/>
            </a:pPr>
            <a:r>
              <a:rPr lang="en-US" dirty="0"/>
              <a:t>Labeling Techniques in mass spectrometry</a:t>
            </a:r>
          </a:p>
          <a:p>
            <a:pPr marL="171450" indent="-171450">
              <a:buFont typeface="Arial" panose="020B0604020202020204" pitchFamily="34" charset="0"/>
              <a:buChar char="•"/>
            </a:pPr>
            <a:r>
              <a:rPr lang="en-US" dirty="0"/>
              <a:t>How to search mass spectrometry data against a protein database</a:t>
            </a:r>
          </a:p>
          <a:p>
            <a:pPr marL="171450" indent="-171450">
              <a:buFont typeface="Arial" panose="020B0604020202020204" pitchFamily="34" charset="0"/>
              <a:buChar char="•"/>
            </a:pPr>
            <a:r>
              <a:rPr lang="en-US" dirty="0"/>
              <a:t>An introduction to several popular database search programs</a:t>
            </a:r>
          </a:p>
          <a:p>
            <a:pPr marL="171450" indent="-171450">
              <a:buFont typeface="Arial" panose="020B0604020202020204" pitchFamily="34" charset="0"/>
              <a:buChar char="•"/>
            </a:pPr>
            <a:r>
              <a:rPr lang="en-US" dirty="0"/>
              <a:t>And then at the end we’ll search your mass spec data using a program called Protein Prospector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through some math we’ll go through in a little bit, we can assign charge states to each of these peaks.</a:t>
            </a:r>
            <a:endParaRPr dirty="0"/>
          </a:p>
        </p:txBody>
      </p:sp>
    </p:spTree>
    <p:extLst>
      <p:ext uri="{BB962C8B-B14F-4D97-AF65-F5344CB8AC3E}">
        <p14:creationId xmlns:p14="http://schemas.microsoft.com/office/powerpoint/2010/main" val="26356895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then for each peptide, we generate theoretical fragment spectra.</a:t>
            </a:r>
            <a:endParaRPr dirty="0"/>
          </a:p>
        </p:txBody>
      </p:sp>
    </p:spTree>
    <p:extLst>
      <p:ext uri="{BB962C8B-B14F-4D97-AF65-F5344CB8AC3E}">
        <p14:creationId xmlns:p14="http://schemas.microsoft.com/office/powerpoint/2010/main" val="25573275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We take our experimentally acquired spectrum for a mass spectrometer</a:t>
            </a:r>
          </a:p>
        </p:txBody>
      </p:sp>
    </p:spTree>
    <p:extLst>
      <p:ext uri="{BB962C8B-B14F-4D97-AF65-F5344CB8AC3E}">
        <p14:creationId xmlns:p14="http://schemas.microsoft.com/office/powerpoint/2010/main" val="33848825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compare it to each theoretical spectrum and score that comparison</a:t>
            </a:r>
            <a:endParaRPr dirty="0"/>
          </a:p>
        </p:txBody>
      </p:sp>
    </p:spTree>
    <p:extLst>
      <p:ext uri="{BB962C8B-B14F-4D97-AF65-F5344CB8AC3E}">
        <p14:creationId xmlns:p14="http://schemas.microsoft.com/office/powerpoint/2010/main" val="1628023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If it has a low score, the software rejects that match and moves onto the next comparison</a:t>
            </a:r>
            <a:endParaRPr dirty="0"/>
          </a:p>
        </p:txBody>
      </p:sp>
    </p:spTree>
    <p:extLst>
      <p:ext uri="{BB962C8B-B14F-4D97-AF65-F5344CB8AC3E}">
        <p14:creationId xmlns:p14="http://schemas.microsoft.com/office/powerpoint/2010/main" val="34673543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Until it finds a match with a high enough similarity score. And the computer says our experimental spectrum confidently matches the theoretical spectrum from fragmenting this peptide sequence.</a:t>
            </a:r>
            <a:endParaRPr dirty="0"/>
          </a:p>
        </p:txBody>
      </p:sp>
    </p:spTree>
    <p:extLst>
      <p:ext uri="{BB962C8B-B14F-4D97-AF65-F5344CB8AC3E}">
        <p14:creationId xmlns:p14="http://schemas.microsoft.com/office/powerpoint/2010/main" val="21592462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But it is also a reasonable expectation that out of hundreds of thousands peptides generated, that some of our experimental spectra to just by chance match incorrectly. </a:t>
            </a:r>
            <a:endParaRPr dirty="0"/>
          </a:p>
        </p:txBody>
      </p:sp>
    </p:spTree>
    <p:extLst>
      <p:ext uri="{BB962C8B-B14F-4D97-AF65-F5344CB8AC3E}">
        <p14:creationId xmlns:p14="http://schemas.microsoft.com/office/powerpoint/2010/main" val="13531663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To combat this, we match a separate database of random peptide sequences and compare those matches to experimental spectra. So in this example, Our experimental spectrum only has one match to a random sequence so this. And by combining this with probabilistic math, we can calculate confidence scores for every identification that we call false discovery rate (or FDR)</a:t>
            </a:r>
            <a:endParaRPr dirty="0"/>
          </a:p>
        </p:txBody>
      </p:sp>
    </p:spTree>
    <p:extLst>
      <p:ext uri="{BB962C8B-B14F-4D97-AF65-F5344CB8AC3E}">
        <p14:creationId xmlns:p14="http://schemas.microsoft.com/office/powerpoint/2010/main" val="19175471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then perform quantitative MS/MS analysis on the combine samples. </a:t>
            </a:r>
          </a:p>
          <a:p>
            <a:endParaRPr lang="en-US" dirty="0"/>
          </a:p>
          <a:p>
            <a:r>
              <a:rPr lang="en-US" dirty="0"/>
              <a:t>So does anyone want to guess as to what some of the benefits might be to this type of technique?</a:t>
            </a:r>
          </a:p>
          <a:p>
            <a:r>
              <a:rPr lang="en-US" dirty="0"/>
              <a:t>Any downsides?</a:t>
            </a:r>
            <a:endParaRPr dirty="0"/>
          </a:p>
        </p:txBody>
      </p:sp>
    </p:spTree>
    <p:extLst>
      <p:ext uri="{BB962C8B-B14F-4D97-AF65-F5344CB8AC3E}">
        <p14:creationId xmlns:p14="http://schemas.microsoft.com/office/powerpoint/2010/main" val="3787297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back to DIA v DDA, can anyone think of specific reasons  or benefits to use one or the other? </a:t>
            </a:r>
            <a:endParaRPr dirty="0"/>
          </a:p>
        </p:txBody>
      </p:sp>
    </p:spTree>
    <p:extLst>
      <p:ext uri="{BB962C8B-B14F-4D97-AF65-F5344CB8AC3E}">
        <p14:creationId xmlns:p14="http://schemas.microsoft.com/office/powerpoint/2010/main" val="15964947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back to DIA v DDA, can anyone think of specific reasons  or benefits to use one or the other? </a:t>
            </a:r>
            <a:endParaRPr dirty="0"/>
          </a:p>
        </p:txBody>
      </p:sp>
    </p:spTree>
    <p:extLst>
      <p:ext uri="{BB962C8B-B14F-4D97-AF65-F5344CB8AC3E}">
        <p14:creationId xmlns:p14="http://schemas.microsoft.com/office/powerpoint/2010/main" val="51055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But it’s important to note that we don’t actually get the mass of the peptide from mass spec data; only the mass to charge ratio! So each of these numbers here is the m/z, not the mass.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we can figure out the mass. Can anyone figure out how we would calculate the mass?</a:t>
            </a:r>
          </a:p>
          <a:p>
            <a:endParaRPr dirty="0"/>
          </a:p>
        </p:txBody>
      </p:sp>
    </p:spTree>
    <p:extLst>
      <p:ext uri="{BB962C8B-B14F-4D97-AF65-F5344CB8AC3E}">
        <p14:creationId xmlns:p14="http://schemas.microsoft.com/office/powerpoint/2010/main" val="40567406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back to DIA v DDA, can anyone think of specific reasons  or benefits to use one or the other? </a:t>
            </a:r>
            <a:endParaRPr dirty="0"/>
          </a:p>
        </p:txBody>
      </p:sp>
    </p:spTree>
    <p:extLst>
      <p:ext uri="{BB962C8B-B14F-4D97-AF65-F5344CB8AC3E}">
        <p14:creationId xmlns:p14="http://schemas.microsoft.com/office/powerpoint/2010/main" val="18194799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back to DIA v DDA, can anyone think of specific reasons  or benefits to use one or the other? </a:t>
            </a:r>
            <a:endParaRPr dirty="0"/>
          </a:p>
        </p:txBody>
      </p:sp>
    </p:spTree>
    <p:extLst>
      <p:ext uri="{BB962C8B-B14F-4D97-AF65-F5344CB8AC3E}">
        <p14:creationId xmlns:p14="http://schemas.microsoft.com/office/powerpoint/2010/main" val="7201198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back to DIA v DDA, can anyone think of specific reasons  or benefits to use one or the other? </a:t>
            </a:r>
            <a:endParaRPr dirty="0"/>
          </a:p>
        </p:txBody>
      </p:sp>
    </p:spTree>
    <p:extLst>
      <p:ext uri="{BB962C8B-B14F-4D97-AF65-F5344CB8AC3E}">
        <p14:creationId xmlns:p14="http://schemas.microsoft.com/office/powerpoint/2010/main" val="11923609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back to DIA v DDA, can anyone think of specific reasons  or benefits to use one or the other? </a:t>
            </a:r>
            <a:endParaRPr dirty="0"/>
          </a:p>
        </p:txBody>
      </p:sp>
    </p:spTree>
    <p:extLst>
      <p:ext uri="{BB962C8B-B14F-4D97-AF65-F5344CB8AC3E}">
        <p14:creationId xmlns:p14="http://schemas.microsoft.com/office/powerpoint/2010/main" val="8228455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CCAFA4-1A23-41B9-92D5-8AAA1E335725}" type="slidenum">
              <a:rPr lang="en-US" smtClean="0"/>
              <a:t>122</a:t>
            </a:fld>
            <a:endParaRPr lang="en-US"/>
          </a:p>
        </p:txBody>
      </p:sp>
    </p:spTree>
    <p:extLst>
      <p:ext uri="{BB962C8B-B14F-4D97-AF65-F5344CB8AC3E}">
        <p14:creationId xmlns:p14="http://schemas.microsoft.com/office/powerpoint/2010/main" val="394923630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CCAFA4-1A23-41B9-92D5-8AAA1E335725}" type="slidenum">
              <a:rPr lang="en-US" smtClean="0"/>
              <a:t>123</a:t>
            </a:fld>
            <a:endParaRPr lang="en-US"/>
          </a:p>
        </p:txBody>
      </p:sp>
    </p:spTree>
    <p:extLst>
      <p:ext uri="{BB962C8B-B14F-4D97-AF65-F5344CB8AC3E}">
        <p14:creationId xmlns:p14="http://schemas.microsoft.com/office/powerpoint/2010/main" val="194974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Use the formula (</a:t>
            </a:r>
            <a:r>
              <a:rPr lang="en-US" dirty="0" err="1"/>
              <a:t>m+z</a:t>
            </a:r>
            <a:r>
              <a:rPr lang="en-US" dirty="0"/>
              <a:t>)/z = m/z.</a:t>
            </a:r>
          </a:p>
          <a:p>
            <a:endParaRPr lang="en-US" dirty="0"/>
          </a:p>
          <a:p>
            <a:r>
              <a:rPr lang="en-US" dirty="0"/>
              <a:t>And for every additional charge state, we add 1 to z</a:t>
            </a:r>
            <a:endParaRPr dirty="0"/>
          </a:p>
        </p:txBody>
      </p:sp>
    </p:spTree>
    <p:extLst>
      <p:ext uri="{BB962C8B-B14F-4D97-AF65-F5344CB8AC3E}">
        <p14:creationId xmlns:p14="http://schemas.microsoft.com/office/powerpoint/2010/main" val="155538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let’s use this peak here with an m/z of 1372.4</a:t>
            </a:r>
            <a:endParaRPr dirty="0"/>
          </a:p>
        </p:txBody>
      </p:sp>
    </p:spTree>
    <p:extLst>
      <p:ext uri="{BB962C8B-B14F-4D97-AF65-F5344CB8AC3E}">
        <p14:creationId xmlns:p14="http://schemas.microsoft.com/office/powerpoint/2010/main" val="3858479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How do we determine the charge state of this ion?</a:t>
            </a:r>
            <a:endParaRPr dirty="0"/>
          </a:p>
        </p:txBody>
      </p:sp>
    </p:spTree>
    <p:extLst>
      <p:ext uri="{BB962C8B-B14F-4D97-AF65-F5344CB8AC3E}">
        <p14:creationId xmlns:p14="http://schemas.microsoft.com/office/powerpoint/2010/main" val="2117732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We use formula (</a:t>
            </a:r>
            <a:r>
              <a:rPr lang="en-US" dirty="0" err="1"/>
              <a:t>m+z</a:t>
            </a:r>
            <a:r>
              <a:rPr lang="en-US" dirty="0"/>
              <a:t>)/z for the least charge ion, and since this ion has one more charge, add one to both the numerator and denominator.</a:t>
            </a:r>
          </a:p>
          <a:p>
            <a:endParaRPr lang="en-US" dirty="0"/>
          </a:p>
          <a:p>
            <a:r>
              <a:rPr lang="en-US" dirty="0"/>
              <a:t>But first we need to find out what m is.</a:t>
            </a:r>
            <a:endParaRPr dirty="0"/>
          </a:p>
        </p:txBody>
      </p:sp>
    </p:spTree>
    <p:extLst>
      <p:ext uri="{BB962C8B-B14F-4D97-AF65-F5344CB8AC3E}">
        <p14:creationId xmlns:p14="http://schemas.microsoft.com/office/powerpoint/2010/main" val="1623659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we use the base ion and use </a:t>
            </a:r>
            <a:r>
              <a:rPr lang="en-US" dirty="0" err="1"/>
              <a:t>m+z</a:t>
            </a:r>
            <a:r>
              <a:rPr lang="en-US" dirty="0"/>
              <a:t>/z and set that equal the the m/z mass spec readout. And we solve for m</a:t>
            </a:r>
            <a:endParaRPr dirty="0"/>
          </a:p>
        </p:txBody>
      </p:sp>
    </p:spTree>
    <p:extLst>
      <p:ext uri="{BB962C8B-B14F-4D97-AF65-F5344CB8AC3E}">
        <p14:creationId xmlns:p14="http://schemas.microsoft.com/office/powerpoint/2010/main" val="3290104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then we just use some basic algebra to find the value of m</a:t>
            </a:r>
            <a:endParaRPr dirty="0"/>
          </a:p>
        </p:txBody>
      </p:sp>
    </p:spTree>
    <p:extLst>
      <p:ext uri="{BB962C8B-B14F-4D97-AF65-F5344CB8AC3E}">
        <p14:creationId xmlns:p14="http://schemas.microsoft.com/office/powerpoint/2010/main" val="1238321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then substitute m into the other formula (m+z+1)/(z+1) and solve for z.</a:t>
            </a:r>
          </a:p>
          <a:p>
            <a:endParaRPr lang="en-US" dirty="0"/>
          </a:p>
          <a:p>
            <a:r>
              <a:rPr lang="en-US" dirty="0"/>
              <a:t>And then once we have z, we can easily find m</a:t>
            </a:r>
          </a:p>
        </p:txBody>
      </p:sp>
    </p:spTree>
    <p:extLst>
      <p:ext uri="{BB962C8B-B14F-4D97-AF65-F5344CB8AC3E}">
        <p14:creationId xmlns:p14="http://schemas.microsoft.com/office/powerpoint/2010/main" val="2718492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now that we have z for the 1372.4 m/z ion, we can measure the actual mass of the ion.</a:t>
            </a:r>
            <a:endParaRPr dirty="0"/>
          </a:p>
        </p:txBody>
      </p:sp>
    </p:spTree>
    <p:extLst>
      <p:ext uri="{BB962C8B-B14F-4D97-AF65-F5344CB8AC3E}">
        <p14:creationId xmlns:p14="http://schemas.microsoft.com/office/powerpoint/2010/main" val="364191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91377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deconvolute the entire family of ions into a single mass peak</a:t>
            </a:r>
            <a:endParaRPr dirty="0"/>
          </a:p>
        </p:txBody>
      </p:sp>
    </p:spTree>
    <p:extLst>
      <p:ext uri="{BB962C8B-B14F-4D97-AF65-F5344CB8AC3E}">
        <p14:creationId xmlns:p14="http://schemas.microsoft.com/office/powerpoint/2010/main" val="1672609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Ok next section we’ll discuss is isotopes and how important resolution is.</a:t>
            </a:r>
            <a:endParaRPr dirty="0"/>
          </a:p>
        </p:txBody>
      </p:sp>
    </p:spTree>
    <p:extLst>
      <p:ext uri="{BB962C8B-B14F-4D97-AF65-F5344CB8AC3E}">
        <p14:creationId xmlns:p14="http://schemas.microsoft.com/office/powerpoint/2010/main" val="754496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In nature, most elements exist in more than one stable isotope.</a:t>
            </a:r>
          </a:p>
          <a:p>
            <a:endParaRPr lang="en-US" dirty="0"/>
          </a:p>
          <a:p>
            <a:r>
              <a:rPr lang="en-US" dirty="0"/>
              <a:t>For example, 98% of carbons exist in nature as C12, but a small percentage have an extra neutron and have a mass of 13 </a:t>
            </a:r>
            <a:r>
              <a:rPr lang="en-US" dirty="0" err="1"/>
              <a:t>daltons</a:t>
            </a:r>
            <a:r>
              <a:rPr lang="en-US" dirty="0"/>
              <a:t>.</a:t>
            </a:r>
            <a:endParaRPr dirty="0"/>
          </a:p>
        </p:txBody>
      </p:sp>
    </p:spTree>
    <p:extLst>
      <p:ext uri="{BB962C8B-B14F-4D97-AF65-F5344CB8AC3E}">
        <p14:creationId xmlns:p14="http://schemas.microsoft.com/office/powerpoint/2010/main" val="610186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But why does any of this matter? Anyone have any thoughts?</a:t>
            </a:r>
            <a:endParaRPr dirty="0"/>
          </a:p>
        </p:txBody>
      </p:sp>
    </p:spTree>
    <p:extLst>
      <p:ext uri="{BB962C8B-B14F-4D97-AF65-F5344CB8AC3E}">
        <p14:creationId xmlns:p14="http://schemas.microsoft.com/office/powerpoint/2010/main" val="1885011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We can actually use these isotopes to determine a peptide’s charge state!</a:t>
            </a:r>
            <a:endParaRPr dirty="0"/>
          </a:p>
        </p:txBody>
      </p:sp>
    </p:spTree>
    <p:extLst>
      <p:ext uri="{BB962C8B-B14F-4D97-AF65-F5344CB8AC3E}">
        <p14:creationId xmlns:p14="http://schemas.microsoft.com/office/powerpoint/2010/main" val="2878596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We’ll use a small peptide to demonstrate this.</a:t>
            </a:r>
            <a:endParaRPr dirty="0"/>
          </a:p>
        </p:txBody>
      </p:sp>
    </p:spTree>
    <p:extLst>
      <p:ext uri="{BB962C8B-B14F-4D97-AF65-F5344CB8AC3E}">
        <p14:creationId xmlns:p14="http://schemas.microsoft.com/office/powerpoint/2010/main" val="3644552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This peptide has 23 carbons. </a:t>
            </a:r>
          </a:p>
          <a:p>
            <a:endParaRPr lang="en-US" dirty="0"/>
          </a:p>
          <a:p>
            <a:r>
              <a:rPr lang="en-US" dirty="0"/>
              <a:t>I just said that while 98.8% are C12, </a:t>
            </a:r>
            <a:endParaRPr dirty="0"/>
          </a:p>
        </p:txBody>
      </p:sp>
    </p:spTree>
    <p:extLst>
      <p:ext uri="{BB962C8B-B14F-4D97-AF65-F5344CB8AC3E}">
        <p14:creationId xmlns:p14="http://schemas.microsoft.com/office/powerpoint/2010/main" val="2316924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1.1% of them are going to be C13 so naturally a percentage of the total peptide will have an extra neutron due to C13</a:t>
            </a:r>
            <a:endParaRPr dirty="0"/>
          </a:p>
        </p:txBody>
      </p:sp>
    </p:spTree>
    <p:extLst>
      <p:ext uri="{BB962C8B-B14F-4D97-AF65-F5344CB8AC3E}">
        <p14:creationId xmlns:p14="http://schemas.microsoft.com/office/powerpoint/2010/main" val="3324194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to figure out that percentage, we just multiply 23 by 1.1% to give us 25% of the peptide will have a C13</a:t>
            </a:r>
          </a:p>
        </p:txBody>
      </p:sp>
    </p:spTree>
    <p:extLst>
      <p:ext uri="{BB962C8B-B14F-4D97-AF65-F5344CB8AC3E}">
        <p14:creationId xmlns:p14="http://schemas.microsoft.com/office/powerpoint/2010/main" val="264562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But some peptides will have multiple C13. So we again have a cluster of peaks</a:t>
            </a:r>
            <a:endParaRPr dirty="0"/>
          </a:p>
        </p:txBody>
      </p:sp>
    </p:spTree>
    <p:extLst>
      <p:ext uri="{BB962C8B-B14F-4D97-AF65-F5344CB8AC3E}">
        <p14:creationId xmlns:p14="http://schemas.microsoft.com/office/powerpoint/2010/main" val="4163193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As Dr. Dumont covered Tuesday, all peptides are ionized before entering the mass spec. In protein mass spectrometry, this is most commonly done with ESI. Most commonly, N-termini and basic group side chains become protonated</a:t>
            </a:r>
            <a:endParaRPr dirty="0"/>
          </a:p>
        </p:txBody>
      </p:sp>
    </p:spTree>
    <p:extLst>
      <p:ext uri="{BB962C8B-B14F-4D97-AF65-F5344CB8AC3E}">
        <p14:creationId xmlns:p14="http://schemas.microsoft.com/office/powerpoint/2010/main" val="1592853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With each peak corresponding to different number of neutrons. Starting with 0 C13, or the monoisotopic mass, being the most intense and then every next isotope decreasing in intensity. </a:t>
            </a:r>
          </a:p>
          <a:p>
            <a:r>
              <a:rPr lang="en-US" dirty="0"/>
              <a:t>We call this entire series of peaks an isotopic envelope.</a:t>
            </a:r>
            <a:endParaRPr dirty="0"/>
          </a:p>
        </p:txBody>
      </p:sp>
    </p:spTree>
    <p:extLst>
      <p:ext uri="{BB962C8B-B14F-4D97-AF65-F5344CB8AC3E}">
        <p14:creationId xmlns:p14="http://schemas.microsoft.com/office/powerpoint/2010/main" val="3513808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But remember I said we can use this information to measure charge states and therefore, mass values. So let’s go through figuring out how we can do that. </a:t>
            </a:r>
          </a:p>
          <a:p>
            <a:r>
              <a:rPr lang="en-US" dirty="0"/>
              <a:t>We know this peptide’s elemental composition</a:t>
            </a:r>
            <a:endParaRPr dirty="0"/>
          </a:p>
        </p:txBody>
      </p:sp>
    </p:spTree>
    <p:extLst>
      <p:ext uri="{BB962C8B-B14F-4D97-AF65-F5344CB8AC3E}">
        <p14:creationId xmlns:p14="http://schemas.microsoft.com/office/powerpoint/2010/main" val="1786214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we know the monoisotopic mass. </a:t>
            </a:r>
          </a:p>
          <a:p>
            <a:r>
              <a:rPr lang="en-US" dirty="0"/>
              <a:t>We’re </a:t>
            </a:r>
            <a:r>
              <a:rPr lang="en-US" dirty="0" err="1"/>
              <a:t>gonna</a:t>
            </a:r>
            <a:r>
              <a:rPr lang="en-US" dirty="0"/>
              <a:t> have to do some math again. But does anyone have an idea as to what formula we’re going to use?</a:t>
            </a:r>
            <a:endParaRPr dirty="0"/>
          </a:p>
        </p:txBody>
      </p:sp>
    </p:spTree>
    <p:extLst>
      <p:ext uri="{BB962C8B-B14F-4D97-AF65-F5344CB8AC3E}">
        <p14:creationId xmlns:p14="http://schemas.microsoft.com/office/powerpoint/2010/main" val="339928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96331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we set the monoisotopic mass equal to that</a:t>
            </a:r>
            <a:endParaRPr dirty="0"/>
          </a:p>
        </p:txBody>
      </p:sp>
    </p:spTree>
    <p:extLst>
      <p:ext uri="{BB962C8B-B14F-4D97-AF65-F5344CB8AC3E}">
        <p14:creationId xmlns:p14="http://schemas.microsoft.com/office/powerpoint/2010/main" val="127790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since we already know the charge state, we just plug in all our values</a:t>
            </a:r>
            <a:endParaRPr dirty="0"/>
          </a:p>
        </p:txBody>
      </p:sp>
    </p:spTree>
    <p:extLst>
      <p:ext uri="{BB962C8B-B14F-4D97-AF65-F5344CB8AC3E}">
        <p14:creationId xmlns:p14="http://schemas.microsoft.com/office/powerpoint/2010/main" val="2488204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But now we have 5the exact same peptide but in the +2 charge state. The elemental composition is exactly the same so the mass is the same, but the charge and </a:t>
            </a:r>
            <a:r>
              <a:rPr lang="en-US" dirty="0" err="1"/>
              <a:t>monoisotpic</a:t>
            </a:r>
            <a:r>
              <a:rPr lang="en-US" dirty="0"/>
              <a:t> m/z are now different. So we can just plug in those different values.</a:t>
            </a:r>
          </a:p>
          <a:p>
            <a:endParaRPr lang="en-US" dirty="0"/>
          </a:p>
          <a:p>
            <a:r>
              <a:rPr lang="en-US" dirty="0"/>
              <a:t>But also, do you notice anything different about these two ions?</a:t>
            </a:r>
            <a:endParaRPr dirty="0"/>
          </a:p>
        </p:txBody>
      </p:sp>
    </p:spTree>
    <p:extLst>
      <p:ext uri="{BB962C8B-B14F-4D97-AF65-F5344CB8AC3E}">
        <p14:creationId xmlns:p14="http://schemas.microsoft.com/office/powerpoint/2010/main" val="1394087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The m/z values are different and the isotopes have different mass differences</a:t>
            </a:r>
            <a:endParaRPr dirty="0"/>
          </a:p>
        </p:txBody>
      </p:sp>
    </p:spTree>
    <p:extLst>
      <p:ext uri="{BB962C8B-B14F-4D97-AF65-F5344CB8AC3E}">
        <p14:creationId xmlns:p14="http://schemas.microsoft.com/office/powerpoint/2010/main" val="3387455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To determine an ion’s charge state, it is simply, 1/the mass delta of the isotopes</a:t>
            </a:r>
            <a:endParaRPr dirty="0"/>
          </a:p>
        </p:txBody>
      </p:sp>
    </p:spTree>
    <p:extLst>
      <p:ext uri="{BB962C8B-B14F-4D97-AF65-F5344CB8AC3E}">
        <p14:creationId xmlns:p14="http://schemas.microsoft.com/office/powerpoint/2010/main" val="2191436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let’s actually do this on a peptide from scratch. We have this peptide here and we want to know it’s mass. How are we </a:t>
            </a:r>
            <a:r>
              <a:rPr lang="en-US" dirty="0" err="1"/>
              <a:t>gonna</a:t>
            </a:r>
            <a:r>
              <a:rPr lang="en-US" dirty="0"/>
              <a:t> go about finding that?</a:t>
            </a:r>
          </a:p>
          <a:p>
            <a:endParaRPr dirty="0"/>
          </a:p>
        </p:txBody>
      </p:sp>
    </p:spTree>
    <p:extLst>
      <p:ext uri="{BB962C8B-B14F-4D97-AF65-F5344CB8AC3E}">
        <p14:creationId xmlns:p14="http://schemas.microsoft.com/office/powerpoint/2010/main" val="191925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in this example, this polypeptide was picked up two protons</a:t>
            </a:r>
            <a:endParaRPr dirty="0"/>
          </a:p>
        </p:txBody>
      </p:sp>
    </p:spTree>
    <p:extLst>
      <p:ext uri="{BB962C8B-B14F-4D97-AF65-F5344CB8AC3E}">
        <p14:creationId xmlns:p14="http://schemas.microsoft.com/office/powerpoint/2010/main" val="178666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Take the monoisotopic mass</a:t>
            </a:r>
            <a:endParaRPr dirty="0"/>
          </a:p>
        </p:txBody>
      </p:sp>
    </p:spTree>
    <p:extLst>
      <p:ext uri="{BB962C8B-B14F-4D97-AF65-F5344CB8AC3E}">
        <p14:creationId xmlns:p14="http://schemas.microsoft.com/office/powerpoint/2010/main" val="1420362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measure the difference between each isotope</a:t>
            </a:r>
            <a:endParaRPr dirty="0"/>
          </a:p>
        </p:txBody>
      </p:sp>
    </p:spTree>
    <p:extLst>
      <p:ext uri="{BB962C8B-B14F-4D97-AF65-F5344CB8AC3E}">
        <p14:creationId xmlns:p14="http://schemas.microsoft.com/office/powerpoint/2010/main" val="3131408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This gives us a charge state of 3</a:t>
            </a:r>
            <a:endParaRPr dirty="0"/>
          </a:p>
        </p:txBody>
      </p:sp>
    </p:spTree>
    <p:extLst>
      <p:ext uri="{BB962C8B-B14F-4D97-AF65-F5344CB8AC3E}">
        <p14:creationId xmlns:p14="http://schemas.microsoft.com/office/powerpoint/2010/main" val="31091996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then we just substitute z in for the </a:t>
            </a:r>
            <a:r>
              <a:rPr lang="en-US" dirty="0" err="1"/>
              <a:t>monoisoptic</a:t>
            </a:r>
            <a:r>
              <a:rPr lang="en-US" dirty="0"/>
              <a:t> mass and solve for m</a:t>
            </a:r>
            <a:endParaRPr dirty="0"/>
          </a:p>
        </p:txBody>
      </p:sp>
    </p:spTree>
    <p:extLst>
      <p:ext uri="{BB962C8B-B14F-4D97-AF65-F5344CB8AC3E}">
        <p14:creationId xmlns:p14="http://schemas.microsoft.com/office/powerpoint/2010/main" val="1923408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But the actual mass of the peptide is 1271.7 Da. Anyone have ideas on how these two values can be different?</a:t>
            </a:r>
            <a:endParaRPr dirty="0"/>
          </a:p>
        </p:txBody>
      </p:sp>
    </p:spTree>
    <p:extLst>
      <p:ext uri="{BB962C8B-B14F-4D97-AF65-F5344CB8AC3E}">
        <p14:creationId xmlns:p14="http://schemas.microsoft.com/office/powerpoint/2010/main" val="801055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Remember this ion has a +3 charge which means it has 3 protons so the mass is slightly higher within the mass spec. So to get the actual mass, we need to subtract 3 protons.</a:t>
            </a:r>
            <a:endParaRPr dirty="0"/>
          </a:p>
        </p:txBody>
      </p:sp>
    </p:spTree>
    <p:extLst>
      <p:ext uri="{BB962C8B-B14F-4D97-AF65-F5344CB8AC3E}">
        <p14:creationId xmlns:p14="http://schemas.microsoft.com/office/powerpoint/2010/main" val="23627576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now our mass match.</a:t>
            </a:r>
            <a:endParaRPr dirty="0"/>
          </a:p>
        </p:txBody>
      </p:sp>
    </p:spTree>
    <p:extLst>
      <p:ext uri="{BB962C8B-B14F-4D97-AF65-F5344CB8AC3E}">
        <p14:creationId xmlns:p14="http://schemas.microsoft.com/office/powerpoint/2010/main" val="3206292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Ok now that we have some basics, we’ll talk a little about different mass spec methods to label for quantitation</a:t>
            </a:r>
            <a:endParaRPr dirty="0"/>
          </a:p>
        </p:txBody>
      </p:sp>
    </p:spTree>
    <p:extLst>
      <p:ext uri="{BB962C8B-B14F-4D97-AF65-F5344CB8AC3E}">
        <p14:creationId xmlns:p14="http://schemas.microsoft.com/office/powerpoint/2010/main" val="4147031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In general, there are 2 main types of labeling techniques: metabolic and isobaric. As the name suggests, metabolic labeling happens through labeling amino acids through normal cellular metabolic functions. While isobaric labeling normally occurs after trypsin digestion.</a:t>
            </a:r>
            <a:endParaRPr dirty="0"/>
          </a:p>
        </p:txBody>
      </p:sp>
    </p:spTree>
    <p:extLst>
      <p:ext uri="{BB962C8B-B14F-4D97-AF65-F5344CB8AC3E}">
        <p14:creationId xmlns:p14="http://schemas.microsoft.com/office/powerpoint/2010/main" val="2589473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The most common form of metabolic labeling is SILAC, or stable isotopic labeling by amino acids I </a:t>
            </a:r>
            <a:r>
              <a:rPr lang="en-US" dirty="0" err="1"/>
              <a:t>ncell</a:t>
            </a:r>
            <a:r>
              <a:rPr lang="en-US" dirty="0"/>
              <a:t> culture (SILAC), but there are slight variations on this idea called SILAM where you label live mice or other mammals, or </a:t>
            </a:r>
            <a:r>
              <a:rPr lang="en-US" dirty="0" err="1"/>
              <a:t>neucode</a:t>
            </a:r>
            <a:r>
              <a:rPr lang="en-US" dirty="0"/>
              <a:t> where the where acids are labeled via neutrons.</a:t>
            </a:r>
            <a:endParaRPr dirty="0"/>
          </a:p>
        </p:txBody>
      </p:sp>
    </p:spTree>
    <p:extLst>
      <p:ext uri="{BB962C8B-B14F-4D97-AF65-F5344CB8AC3E}">
        <p14:creationId xmlns:p14="http://schemas.microsoft.com/office/powerpoint/2010/main" val="3222913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But it is also possible for Amide nitrogen to also become protonated so a peptide can actually receive many more protons than just the first two.</a:t>
            </a:r>
            <a:endParaRPr dirty="0"/>
          </a:p>
        </p:txBody>
      </p:sp>
    </p:spTree>
    <p:extLst>
      <p:ext uri="{BB962C8B-B14F-4D97-AF65-F5344CB8AC3E}">
        <p14:creationId xmlns:p14="http://schemas.microsoft.com/office/powerpoint/2010/main" val="23477411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for isobaric labeling, by far the most common </a:t>
            </a:r>
            <a:r>
              <a:rPr lang="en-US" dirty="0" err="1"/>
              <a:t>methodis</a:t>
            </a:r>
            <a:r>
              <a:rPr lang="en-US" dirty="0"/>
              <a:t> tandem mass tags, or TMT. But there are also dimethyl labeling and </a:t>
            </a:r>
            <a:r>
              <a:rPr lang="en-US" dirty="0" err="1"/>
              <a:t>iTRAQ</a:t>
            </a:r>
            <a:r>
              <a:rPr lang="en-US" dirty="0"/>
              <a:t>.</a:t>
            </a:r>
          </a:p>
          <a:p>
            <a:endParaRPr lang="en-US" dirty="0"/>
          </a:p>
          <a:p>
            <a:r>
              <a:rPr lang="en-US" dirty="0"/>
              <a:t>But I’ll go a little more in depth on how SILAC and TMT works.</a:t>
            </a:r>
            <a:endParaRPr dirty="0"/>
          </a:p>
        </p:txBody>
      </p:sp>
    </p:spTree>
    <p:extLst>
      <p:ext uri="{BB962C8B-B14F-4D97-AF65-F5344CB8AC3E}">
        <p14:creationId xmlns:p14="http://schemas.microsoft.com/office/powerpoint/2010/main" val="22270555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remember how we talked about a few slides ago that elements naturally exist with some extra neutrons?, which give the ions extra mass? We actually use that phenomenon in SILAC.</a:t>
            </a:r>
            <a:endParaRPr dirty="0"/>
          </a:p>
        </p:txBody>
      </p:sp>
    </p:spTree>
    <p:extLst>
      <p:ext uri="{BB962C8B-B14F-4D97-AF65-F5344CB8AC3E}">
        <p14:creationId xmlns:p14="http://schemas.microsoft.com/office/powerpoint/2010/main" val="42203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for example, we have the amino acid arginine. And the monoisotopic would look like this, with no extra neutrons.</a:t>
            </a:r>
            <a:endParaRPr dirty="0"/>
          </a:p>
        </p:txBody>
      </p:sp>
    </p:spTree>
    <p:extLst>
      <p:ext uri="{BB962C8B-B14F-4D97-AF65-F5344CB8AC3E}">
        <p14:creationId xmlns:p14="http://schemas.microsoft.com/office/powerpoint/2010/main" val="2130822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But we can add a neutron to any of the carbons or </a:t>
            </a:r>
            <a:r>
              <a:rPr lang="en-US" dirty="0" err="1"/>
              <a:t>nitrogens</a:t>
            </a:r>
            <a:r>
              <a:rPr lang="en-US" dirty="0"/>
              <a:t> in the arginine. In this example here, every nitrogen is now N15 and every carbon is C13. </a:t>
            </a:r>
          </a:p>
          <a:p>
            <a:endParaRPr lang="en-US" dirty="0"/>
          </a:p>
          <a:p>
            <a:r>
              <a:rPr lang="en-US" dirty="0"/>
              <a:t>Anyone </a:t>
            </a:r>
            <a:r>
              <a:rPr lang="en-US" dirty="0" err="1"/>
              <a:t>wanna</a:t>
            </a:r>
            <a:r>
              <a:rPr lang="en-US" dirty="0"/>
              <a:t> guess what the increase of mass for this arginine would be now?</a:t>
            </a:r>
            <a:endParaRPr dirty="0"/>
          </a:p>
        </p:txBody>
      </p:sp>
    </p:spTree>
    <p:extLst>
      <p:ext uri="{BB962C8B-B14F-4D97-AF65-F5344CB8AC3E}">
        <p14:creationId xmlns:p14="http://schemas.microsoft.com/office/powerpoint/2010/main" val="2086659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This is now 10 </a:t>
            </a:r>
            <a:r>
              <a:rPr lang="en-US" dirty="0" err="1"/>
              <a:t>daltons</a:t>
            </a:r>
            <a:r>
              <a:rPr lang="en-US" dirty="0"/>
              <a:t> heavier so we refer to it as +10. Also it is now heavy arginine while the arginine with no extra neutrons is light arginine.</a:t>
            </a:r>
          </a:p>
          <a:p>
            <a:endParaRPr lang="en-US" dirty="0"/>
          </a:p>
          <a:p>
            <a:r>
              <a:rPr lang="en-US" dirty="0"/>
              <a:t>Anyone </a:t>
            </a:r>
            <a:r>
              <a:rPr lang="en-US" dirty="0" err="1"/>
              <a:t>wanna</a:t>
            </a:r>
            <a:r>
              <a:rPr lang="en-US" dirty="0"/>
              <a:t> guess what the important piece of this is?</a:t>
            </a:r>
            <a:endParaRPr dirty="0"/>
          </a:p>
        </p:txBody>
      </p:sp>
    </p:spTree>
    <p:extLst>
      <p:ext uri="{BB962C8B-B14F-4D97-AF65-F5344CB8AC3E}">
        <p14:creationId xmlns:p14="http://schemas.microsoft.com/office/powerpoint/2010/main" val="3898383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That these two amino acids have identical chemistry to each other but have different masses! So these would have the exact same </a:t>
            </a:r>
            <a:r>
              <a:rPr lang="en-US" dirty="0" err="1"/>
              <a:t>rerention</a:t>
            </a:r>
            <a:r>
              <a:rPr lang="en-US" dirty="0"/>
              <a:t> time, charge, etc.</a:t>
            </a:r>
          </a:p>
          <a:p>
            <a:endParaRPr lang="en-US" dirty="0"/>
          </a:p>
          <a:p>
            <a:r>
              <a:rPr lang="en-US" dirty="0"/>
              <a:t> And can anyone predict then what that would look like on a mass spectrum?</a:t>
            </a:r>
            <a:endParaRPr dirty="0"/>
          </a:p>
        </p:txBody>
      </p:sp>
    </p:spTree>
    <p:extLst>
      <p:ext uri="{BB962C8B-B14F-4D97-AF65-F5344CB8AC3E}">
        <p14:creationId xmlns:p14="http://schemas.microsoft.com/office/powerpoint/2010/main" val="34203172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would be in the same spectrum, but because of their different masses, they are separated over the m/z axis. And the height of the peak corresponds to the relative abundance of the both </a:t>
            </a:r>
            <a:r>
              <a:rPr lang="en-US" dirty="0" err="1"/>
              <a:t>arginines</a:t>
            </a:r>
            <a:r>
              <a:rPr lang="en-US" dirty="0"/>
              <a:t> to each other</a:t>
            </a:r>
          </a:p>
          <a:p>
            <a:endParaRPr lang="en-US" dirty="0"/>
          </a:p>
          <a:p>
            <a:r>
              <a:rPr lang="en-US" dirty="0"/>
              <a:t>So can anyone think of reasons this might be helpful?</a:t>
            </a:r>
          </a:p>
          <a:p>
            <a:r>
              <a:rPr lang="en-US" dirty="0"/>
              <a:t>It allows us to combine two samples with different labels together and compare the relative protein levels between them. And that is called SILAC.</a:t>
            </a:r>
            <a:endParaRPr dirty="0"/>
          </a:p>
        </p:txBody>
      </p:sp>
    </p:spTree>
    <p:extLst>
      <p:ext uri="{BB962C8B-B14F-4D97-AF65-F5344CB8AC3E}">
        <p14:creationId xmlns:p14="http://schemas.microsoft.com/office/powerpoint/2010/main" val="15438891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in a traditional SILAC workflow, you have two batches of cell culture. One we are growing in regular media that contains C12 and N14, and the other we are growing in media that contains C13/N15 arginine</a:t>
            </a:r>
            <a:endParaRPr dirty="0"/>
          </a:p>
        </p:txBody>
      </p:sp>
    </p:spTree>
    <p:extLst>
      <p:ext uri="{BB962C8B-B14F-4D97-AF65-F5344CB8AC3E}">
        <p14:creationId xmlns:p14="http://schemas.microsoft.com/office/powerpoint/2010/main" val="1635401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then we treat each culture. One with our control treatment, and the other with some sort of miRNA that we hypothesize should change protein expression in some way.</a:t>
            </a:r>
            <a:endParaRPr dirty="0"/>
          </a:p>
        </p:txBody>
      </p:sp>
    </p:spTree>
    <p:extLst>
      <p:ext uri="{BB962C8B-B14F-4D97-AF65-F5344CB8AC3E}">
        <p14:creationId xmlns:p14="http://schemas.microsoft.com/office/powerpoint/2010/main" val="25138272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so now all of the proteins that contain arginine will be labeled with either C12/N14 or C13/N15</a:t>
            </a:r>
            <a:endParaRPr dirty="0"/>
          </a:p>
        </p:txBody>
      </p:sp>
    </p:spTree>
    <p:extLst>
      <p:ext uri="{BB962C8B-B14F-4D97-AF65-F5344CB8AC3E}">
        <p14:creationId xmlns:p14="http://schemas.microsoft.com/office/powerpoint/2010/main" val="380686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polypeptides can have a wide range of charge states. For illustrative purposes, we have several lysozyme proteins that we ionize</a:t>
            </a:r>
            <a:endParaRPr dirty="0"/>
          </a:p>
        </p:txBody>
      </p:sp>
    </p:spTree>
    <p:extLst>
      <p:ext uri="{BB962C8B-B14F-4D97-AF65-F5344CB8AC3E}">
        <p14:creationId xmlns:p14="http://schemas.microsoft.com/office/powerpoint/2010/main" val="19268926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We collect our cells and prepare them for mass spectrometry. We extract protein from our samples, and then before any more downstream steps, we combine them. And then reduce, alkylate, and digest them.</a:t>
            </a:r>
            <a:endParaRPr dirty="0"/>
          </a:p>
        </p:txBody>
      </p:sp>
    </p:spTree>
    <p:extLst>
      <p:ext uri="{BB962C8B-B14F-4D97-AF65-F5344CB8AC3E}">
        <p14:creationId xmlns:p14="http://schemas.microsoft.com/office/powerpoint/2010/main" val="5172362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then perform quantitative MS/MS analysis on the combine samples. </a:t>
            </a:r>
          </a:p>
          <a:p>
            <a:endParaRPr lang="en-US" dirty="0"/>
          </a:p>
          <a:p>
            <a:r>
              <a:rPr lang="en-US" dirty="0"/>
              <a:t>So does anyone want to guess as to what some of the benefits might be to this type of technique?</a:t>
            </a:r>
          </a:p>
          <a:p>
            <a:r>
              <a:rPr lang="en-US" dirty="0"/>
              <a:t>Any downsides?</a:t>
            </a:r>
            <a:endParaRPr dirty="0"/>
          </a:p>
        </p:txBody>
      </p:sp>
    </p:spTree>
    <p:extLst>
      <p:ext uri="{BB962C8B-B14F-4D97-AF65-F5344CB8AC3E}">
        <p14:creationId xmlns:p14="http://schemas.microsoft.com/office/powerpoint/2010/main" val="35859327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then perform quantitative MS/MS analysis on the combine samples. </a:t>
            </a:r>
          </a:p>
          <a:p>
            <a:endParaRPr lang="en-US" dirty="0"/>
          </a:p>
          <a:p>
            <a:r>
              <a:rPr lang="en-US" dirty="0"/>
              <a:t>So does anyone want to guess as to what some of the benefits might be to this type of technique?</a:t>
            </a:r>
          </a:p>
          <a:p>
            <a:r>
              <a:rPr lang="en-US" dirty="0"/>
              <a:t>Any downsides?</a:t>
            </a:r>
            <a:endParaRPr dirty="0"/>
          </a:p>
        </p:txBody>
      </p:sp>
    </p:spTree>
    <p:extLst>
      <p:ext uri="{BB962C8B-B14F-4D97-AF65-F5344CB8AC3E}">
        <p14:creationId xmlns:p14="http://schemas.microsoft.com/office/powerpoint/2010/main" val="12510286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isobaric labeling is a little different but it achieves a similar goal. Briefly though, it allows us to combine up to 16 samples together after digestion. In this example here, we have 16 cell culture plates, 8 controls and 8 treatments. We harvest and digest each one, then label them with these 16 tags, combine them all together, then perform LC-MS/MS analysis.</a:t>
            </a:r>
            <a:endParaRPr dirty="0"/>
          </a:p>
        </p:txBody>
      </p:sp>
    </p:spTree>
    <p:extLst>
      <p:ext uri="{BB962C8B-B14F-4D97-AF65-F5344CB8AC3E}">
        <p14:creationId xmlns:p14="http://schemas.microsoft.com/office/powerpoint/2010/main" val="2997441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really the reason this is possible is due to the unique structure of the tags. These tags are amine reactive (the purple region) so they will react readily with any amines. Meaning they will bind the N-terminus of peptides. </a:t>
            </a:r>
          </a:p>
          <a:p>
            <a:r>
              <a:rPr lang="en-US" dirty="0"/>
              <a:t>We’ll discuss in just a little more detail now about what each piece of this means. Each asterisk indicates an atom that has been labeled with a neutron. And the dashed line shows where this tag is cleaved upon fragmentation. So this little group is the red region is cleaved off. </a:t>
            </a:r>
          </a:p>
        </p:txBody>
      </p:sp>
    </p:spTree>
    <p:extLst>
      <p:ext uri="{BB962C8B-B14F-4D97-AF65-F5344CB8AC3E}">
        <p14:creationId xmlns:p14="http://schemas.microsoft.com/office/powerpoint/2010/main" val="41201627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so let’s compare two tags. </a:t>
            </a:r>
          </a:p>
          <a:p>
            <a:r>
              <a:rPr lang="en-US" dirty="0"/>
              <a:t>These two tags have nearly identical mass, having only a different distribution of neutrons, meaning that as they exist here, they will have the same m/z.  </a:t>
            </a:r>
          </a:p>
          <a:p>
            <a:r>
              <a:rPr lang="en-US" dirty="0"/>
              <a:t>Critically though, in this red region, a carbon is now labeled instead of a neutron. So when fragmentation happens, just this bit at the end is cleaved and now the very slight difference in mass between N15 and C13 can be differentiated .</a:t>
            </a:r>
            <a:endParaRPr dirty="0"/>
          </a:p>
        </p:txBody>
      </p:sp>
    </p:spTree>
    <p:extLst>
      <p:ext uri="{BB962C8B-B14F-4D97-AF65-F5344CB8AC3E}">
        <p14:creationId xmlns:p14="http://schemas.microsoft.com/office/powerpoint/2010/main" val="33451274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we do this for up to 16 different combinations</a:t>
            </a:r>
            <a:endParaRPr dirty="0"/>
          </a:p>
        </p:txBody>
      </p:sp>
    </p:spTree>
    <p:extLst>
      <p:ext uri="{BB962C8B-B14F-4D97-AF65-F5344CB8AC3E}">
        <p14:creationId xmlns:p14="http://schemas.microsoft.com/office/powerpoint/2010/main" val="3491921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in effect, when we perform LC-MS/MS analysis on these samples, before they are cleaved, the peptides from all 16 samples have the same m/z</a:t>
            </a:r>
            <a:endParaRPr dirty="0"/>
          </a:p>
        </p:txBody>
      </p:sp>
    </p:spTree>
    <p:extLst>
      <p:ext uri="{BB962C8B-B14F-4D97-AF65-F5344CB8AC3E}">
        <p14:creationId xmlns:p14="http://schemas.microsoft.com/office/powerpoint/2010/main" val="681172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But upon fragmentation, we now have a series of ions at the low mass range, which are those bits in the red region</a:t>
            </a:r>
            <a:endParaRPr dirty="0"/>
          </a:p>
        </p:txBody>
      </p:sp>
    </p:spTree>
    <p:extLst>
      <p:ext uri="{BB962C8B-B14F-4D97-AF65-F5344CB8AC3E}">
        <p14:creationId xmlns:p14="http://schemas.microsoft.com/office/powerpoint/2010/main" val="30873306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if we zoom in closer, we can see that these are actually separated from each other with different intensities. And the intensities can be used as a proxy for the abundance for the peptide in that specific sample. For that reason, these group of ions are referred to as reporter ions.</a:t>
            </a:r>
            <a:endParaRPr dirty="0"/>
          </a:p>
        </p:txBody>
      </p:sp>
    </p:spTree>
    <p:extLst>
      <p:ext uri="{BB962C8B-B14F-4D97-AF65-F5344CB8AC3E}">
        <p14:creationId xmlns:p14="http://schemas.microsoft.com/office/powerpoint/2010/main" val="3890186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now we have proteins with no additional protons all the way up to 7 protons and everything in between.</a:t>
            </a:r>
            <a:endParaRPr dirty="0"/>
          </a:p>
        </p:txBody>
      </p:sp>
    </p:spTree>
    <p:extLst>
      <p:ext uri="{BB962C8B-B14F-4D97-AF65-F5344CB8AC3E}">
        <p14:creationId xmlns:p14="http://schemas.microsoft.com/office/powerpoint/2010/main" val="37934707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a:t>
            </a:r>
            <a:endParaRPr dirty="0"/>
          </a:p>
        </p:txBody>
      </p:sp>
    </p:spTree>
    <p:extLst>
      <p:ext uri="{BB962C8B-B14F-4D97-AF65-F5344CB8AC3E}">
        <p14:creationId xmlns:p14="http://schemas.microsoft.com/office/powerpoint/2010/main" val="40841048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At </a:t>
            </a:r>
            <a:r>
              <a:rPr dirty="0"/>
              <a:t>the </a:t>
            </a:r>
            <a:r>
              <a:rPr lang="en-US" dirty="0"/>
              <a:t>mass spec </a:t>
            </a:r>
            <a:r>
              <a:rPr dirty="0"/>
              <a:t>core, we offer a variety of services to fulfill pretty much any mass spec need you might have. We have the capabilities to perform both proteomic and small molecule projects. And we can help with a wide range of services; from helping you design experiments, preparing your samples, assisting with data analysis, writing letters of support, and then helping with both grant writing and publications.</a:t>
            </a:r>
          </a:p>
          <a:p>
            <a:r>
              <a:rPr dirty="0"/>
              <a:t>But today, I’m just going to focus on how we use mass spectrometry for proteomics.</a:t>
            </a:r>
          </a:p>
        </p:txBody>
      </p:sp>
    </p:spTree>
    <p:extLst>
      <p:ext uri="{BB962C8B-B14F-4D97-AF65-F5344CB8AC3E}">
        <p14:creationId xmlns:p14="http://schemas.microsoft.com/office/powerpoint/2010/main" val="16186362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Now that we’ve covered some labeling techniques, we’re going to compare them quickly.</a:t>
            </a:r>
          </a:p>
          <a:p>
            <a:endParaRPr lang="en-US" dirty="0"/>
          </a:p>
          <a:p>
            <a:r>
              <a:rPr lang="en-US" dirty="0"/>
              <a:t>Who remember the name of the most common metabolic labeling technique?</a:t>
            </a:r>
            <a:endParaRPr dirty="0"/>
          </a:p>
        </p:txBody>
      </p:sp>
    </p:spTree>
    <p:extLst>
      <p:ext uri="{BB962C8B-B14F-4D97-AF65-F5344CB8AC3E}">
        <p14:creationId xmlns:p14="http://schemas.microsoft.com/office/powerpoint/2010/main" val="21137103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the most common isobaric labeling method</a:t>
            </a:r>
            <a:endParaRPr dirty="0"/>
          </a:p>
        </p:txBody>
      </p:sp>
    </p:spTree>
    <p:extLst>
      <p:ext uri="{BB962C8B-B14F-4D97-AF65-F5344CB8AC3E}">
        <p14:creationId xmlns:p14="http://schemas.microsoft.com/office/powerpoint/2010/main" val="8478867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Can anyone think of some benefits to performing SILAC?</a:t>
            </a:r>
            <a:endParaRPr dirty="0"/>
          </a:p>
        </p:txBody>
      </p:sp>
    </p:spTree>
    <p:extLst>
      <p:ext uri="{BB962C8B-B14F-4D97-AF65-F5344CB8AC3E}">
        <p14:creationId xmlns:p14="http://schemas.microsoft.com/office/powerpoint/2010/main" val="35387819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What about drawback to this method?</a:t>
            </a:r>
            <a:endParaRPr dirty="0"/>
          </a:p>
        </p:txBody>
      </p:sp>
    </p:spTree>
    <p:extLst>
      <p:ext uri="{BB962C8B-B14F-4D97-AF65-F5344CB8AC3E}">
        <p14:creationId xmlns:p14="http://schemas.microsoft.com/office/powerpoint/2010/main" val="37358598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Ok benefits for TMT labeling?</a:t>
            </a:r>
            <a:endParaRPr dirty="0"/>
          </a:p>
        </p:txBody>
      </p:sp>
    </p:spTree>
    <p:extLst>
      <p:ext uri="{BB962C8B-B14F-4D97-AF65-F5344CB8AC3E}">
        <p14:creationId xmlns:p14="http://schemas.microsoft.com/office/powerpoint/2010/main" val="40070450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drawbacks?</a:t>
            </a:r>
            <a:endParaRPr dirty="0"/>
          </a:p>
        </p:txBody>
      </p:sp>
    </p:spTree>
    <p:extLst>
      <p:ext uri="{BB962C8B-B14F-4D97-AF65-F5344CB8AC3E}">
        <p14:creationId xmlns:p14="http://schemas.microsoft.com/office/powerpoint/2010/main" val="7519670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drawbacks?</a:t>
            </a:r>
            <a:endParaRPr dirty="0"/>
          </a:p>
        </p:txBody>
      </p:sp>
    </p:spTree>
    <p:extLst>
      <p:ext uri="{BB962C8B-B14F-4D97-AF65-F5344CB8AC3E}">
        <p14:creationId xmlns:p14="http://schemas.microsoft.com/office/powerpoint/2010/main" val="27835231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Next we’ll discuss different ways that we can acquire our data</a:t>
            </a:r>
            <a:endParaRPr dirty="0"/>
          </a:p>
        </p:txBody>
      </p:sp>
    </p:spTree>
    <p:extLst>
      <p:ext uri="{BB962C8B-B14F-4D97-AF65-F5344CB8AC3E}">
        <p14:creationId xmlns:p14="http://schemas.microsoft.com/office/powerpoint/2010/main" val="3612014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From now on, we will denote the number of protons on a peptide as it’s charge state. And can be displayed by M with superscript charge number.</a:t>
            </a:r>
          </a:p>
          <a:p>
            <a:endParaRPr lang="en-US" dirty="0"/>
          </a:p>
          <a:p>
            <a:r>
              <a:rPr lang="en-US" dirty="0"/>
              <a:t>But what does this actually look like on a mass spec readout? As  covered already, mass specs just measure mass to charge. And these are all lysozyme so they have the same mass except for each proton added, they gain not only an extra charge, but also extra mass equal to the mass of one hydrogen</a:t>
            </a:r>
          </a:p>
        </p:txBody>
      </p:sp>
    </p:spTree>
    <p:extLst>
      <p:ext uri="{BB962C8B-B14F-4D97-AF65-F5344CB8AC3E}">
        <p14:creationId xmlns:p14="http://schemas.microsoft.com/office/powerpoint/2010/main" val="12644511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In proteomic experiments, there are two main methods to acquire data: data-dependent and data-independent acquisition</a:t>
            </a:r>
            <a:endParaRPr dirty="0"/>
          </a:p>
        </p:txBody>
      </p:sp>
    </p:spTree>
    <p:extLst>
      <p:ext uri="{BB962C8B-B14F-4D97-AF65-F5344CB8AC3E}">
        <p14:creationId xmlns:p14="http://schemas.microsoft.com/office/powerpoint/2010/main" val="1093755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In a data dependent method, peptides are isolated for fragmentation and identification  (it is important to note that in this method, the peptides selected for fragmentation are almost always based on intensity</a:t>
            </a:r>
            <a:endParaRPr dirty="0"/>
          </a:p>
        </p:txBody>
      </p:sp>
    </p:spTree>
    <p:extLst>
      <p:ext uri="{BB962C8B-B14F-4D97-AF65-F5344CB8AC3E}">
        <p14:creationId xmlns:p14="http://schemas.microsoft.com/office/powerpoint/2010/main" val="26020843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In data independent acquisition, all peptides within a wide m/z range are fragmented and identified. It’s important to note here that these m/z ranges are user-defined.</a:t>
            </a:r>
            <a:endParaRPr dirty="0"/>
          </a:p>
        </p:txBody>
      </p:sp>
    </p:spTree>
    <p:extLst>
      <p:ext uri="{BB962C8B-B14F-4D97-AF65-F5344CB8AC3E}">
        <p14:creationId xmlns:p14="http://schemas.microsoft.com/office/powerpoint/2010/main" val="29369772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But to fully grasp how these differ, I feel it’s important to look at spectra. So here’s a fake, fairly simple MS1 spectra</a:t>
            </a:r>
            <a:endParaRPr dirty="0"/>
          </a:p>
        </p:txBody>
      </p:sp>
    </p:spTree>
    <p:extLst>
      <p:ext uri="{BB962C8B-B14F-4D97-AF65-F5344CB8AC3E}">
        <p14:creationId xmlns:p14="http://schemas.microsoft.com/office/powerpoint/2010/main" val="10197176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In a DDA method, the instrument will isolate and fragment the most intense ion. So here, the mass spec will isolate the ion in the green box at 571 m/z and then fragment that one ion for identification.</a:t>
            </a:r>
            <a:endParaRPr dirty="0"/>
          </a:p>
        </p:txBody>
      </p:sp>
    </p:spTree>
    <p:extLst>
      <p:ext uri="{BB962C8B-B14F-4D97-AF65-F5344CB8AC3E}">
        <p14:creationId xmlns:p14="http://schemas.microsoft.com/office/powerpoint/2010/main" val="13482451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then it will move to less and less intense ions for fragmentation</a:t>
            </a:r>
            <a:endParaRPr dirty="0"/>
          </a:p>
        </p:txBody>
      </p:sp>
    </p:spTree>
    <p:extLst>
      <p:ext uri="{BB962C8B-B14F-4D97-AF65-F5344CB8AC3E}">
        <p14:creationId xmlns:p14="http://schemas.microsoft.com/office/powerpoint/2010/main" val="14040313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then it will move to less and less intense ions for fragmentation</a:t>
            </a:r>
            <a:endParaRPr dirty="0"/>
          </a:p>
        </p:txBody>
      </p:sp>
    </p:spTree>
    <p:extLst>
      <p:ext uri="{BB962C8B-B14F-4D97-AF65-F5344CB8AC3E}">
        <p14:creationId xmlns:p14="http://schemas.microsoft.com/office/powerpoint/2010/main" val="27439561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In a DIA method however, the mass spec isolates peptides just mass on their m/z. So in this example, we have defined the first window as 400-500 m/z. So the mass spec will isolate ALL peptides belonging to that window and fragment them all at the same time and do an MS2 scan.</a:t>
            </a:r>
            <a:endParaRPr dirty="0"/>
          </a:p>
        </p:txBody>
      </p:sp>
    </p:spTree>
    <p:extLst>
      <p:ext uri="{BB962C8B-B14F-4D97-AF65-F5344CB8AC3E}">
        <p14:creationId xmlns:p14="http://schemas.microsoft.com/office/powerpoint/2010/main" val="4312083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then we isolate peptides with an </a:t>
            </a:r>
            <a:r>
              <a:rPr lang="en-US" dirty="0" err="1"/>
              <a:t>mz</a:t>
            </a:r>
            <a:r>
              <a:rPr lang="en-US" dirty="0"/>
              <a:t> between 500 and 600</a:t>
            </a:r>
            <a:endParaRPr dirty="0"/>
          </a:p>
        </p:txBody>
      </p:sp>
    </p:spTree>
    <p:extLst>
      <p:ext uri="{BB962C8B-B14F-4D97-AF65-F5344CB8AC3E}">
        <p14:creationId xmlns:p14="http://schemas.microsoft.com/office/powerpoint/2010/main" val="17212876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systemically isolate and fragment ALL the peptides from this spectra.</a:t>
            </a:r>
            <a:endParaRPr dirty="0"/>
          </a:p>
        </p:txBody>
      </p:sp>
    </p:spTree>
    <p:extLst>
      <p:ext uri="{BB962C8B-B14F-4D97-AF65-F5344CB8AC3E}">
        <p14:creationId xmlns:p14="http://schemas.microsoft.com/office/powerpoint/2010/main" val="51547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the mass spectra for lysozyme would look similar to this. A series of spectra corresponding to a family of charge states</a:t>
            </a:r>
            <a:endParaRPr dirty="0"/>
          </a:p>
        </p:txBody>
      </p:sp>
    </p:spTree>
    <p:extLst>
      <p:ext uri="{BB962C8B-B14F-4D97-AF65-F5344CB8AC3E}">
        <p14:creationId xmlns:p14="http://schemas.microsoft.com/office/powerpoint/2010/main" val="23615859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And systemically isolate and fragment ALL the peptides from this spectra.</a:t>
            </a:r>
            <a:endParaRPr dirty="0"/>
          </a:p>
        </p:txBody>
      </p:sp>
    </p:spTree>
    <p:extLst>
      <p:ext uri="{BB962C8B-B14F-4D97-AF65-F5344CB8AC3E}">
        <p14:creationId xmlns:p14="http://schemas.microsoft.com/office/powerpoint/2010/main" val="4418258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idea for how a DDA experiment works, let’s look at an actual spectra. </a:t>
            </a:r>
          </a:p>
          <a:p>
            <a:r>
              <a:rPr lang="en-US" dirty="0"/>
              <a:t>In this MS1 scan, the most intense ion is the one at 635 m/z so the instrument selected it and fragmented it. </a:t>
            </a:r>
          </a:p>
        </p:txBody>
      </p:sp>
      <p:sp>
        <p:nvSpPr>
          <p:cNvPr id="4" name="Slide Number Placeholder 3"/>
          <p:cNvSpPr>
            <a:spLocks noGrp="1"/>
          </p:cNvSpPr>
          <p:nvPr>
            <p:ph type="sldNum" sz="quarter" idx="5"/>
          </p:nvPr>
        </p:nvSpPr>
        <p:spPr/>
        <p:txBody>
          <a:bodyPr/>
          <a:lstStyle/>
          <a:p>
            <a:fld id="{018BE56E-95BF-4662-A555-03D181B406A2}" type="slidenum">
              <a:rPr lang="en-US" smtClean="0"/>
              <a:t>92</a:t>
            </a:fld>
            <a:endParaRPr lang="en-US"/>
          </a:p>
        </p:txBody>
      </p:sp>
    </p:spTree>
    <p:extLst>
      <p:ext uri="{BB962C8B-B14F-4D97-AF65-F5344CB8AC3E}">
        <p14:creationId xmlns:p14="http://schemas.microsoft.com/office/powerpoint/2010/main" val="9876628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then isolated and fragmented 473</a:t>
            </a:r>
          </a:p>
        </p:txBody>
      </p:sp>
      <p:sp>
        <p:nvSpPr>
          <p:cNvPr id="4" name="Slide Number Placeholder 3"/>
          <p:cNvSpPr>
            <a:spLocks noGrp="1"/>
          </p:cNvSpPr>
          <p:nvPr>
            <p:ph type="sldNum" sz="quarter" idx="5"/>
          </p:nvPr>
        </p:nvSpPr>
        <p:spPr/>
        <p:txBody>
          <a:bodyPr/>
          <a:lstStyle/>
          <a:p>
            <a:fld id="{018BE56E-95BF-4662-A555-03D181B406A2}" type="slidenum">
              <a:rPr lang="en-US" smtClean="0"/>
              <a:t>93</a:t>
            </a:fld>
            <a:endParaRPr lang="en-US"/>
          </a:p>
        </p:txBody>
      </p:sp>
    </p:spTree>
    <p:extLst>
      <p:ext uri="{BB962C8B-B14F-4D97-AF65-F5344CB8AC3E}">
        <p14:creationId xmlns:p14="http://schemas.microsoft.com/office/powerpoint/2010/main" val="2179383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849</a:t>
            </a:r>
          </a:p>
        </p:txBody>
      </p:sp>
      <p:sp>
        <p:nvSpPr>
          <p:cNvPr id="4" name="Slide Number Placeholder 3"/>
          <p:cNvSpPr>
            <a:spLocks noGrp="1"/>
          </p:cNvSpPr>
          <p:nvPr>
            <p:ph type="sldNum" sz="quarter" idx="5"/>
          </p:nvPr>
        </p:nvSpPr>
        <p:spPr/>
        <p:txBody>
          <a:bodyPr/>
          <a:lstStyle/>
          <a:p>
            <a:fld id="{018BE56E-95BF-4662-A555-03D181B406A2}" type="slidenum">
              <a:rPr lang="en-US" smtClean="0"/>
              <a:t>94</a:t>
            </a:fld>
            <a:endParaRPr lang="en-US"/>
          </a:p>
        </p:txBody>
      </p:sp>
    </p:spTree>
    <p:extLst>
      <p:ext uri="{BB962C8B-B14F-4D97-AF65-F5344CB8AC3E}">
        <p14:creationId xmlns:p14="http://schemas.microsoft.com/office/powerpoint/2010/main" val="3499384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on until we perform another MS1 scan</a:t>
            </a:r>
          </a:p>
        </p:txBody>
      </p:sp>
      <p:sp>
        <p:nvSpPr>
          <p:cNvPr id="4" name="Slide Number Placeholder 3"/>
          <p:cNvSpPr>
            <a:spLocks noGrp="1"/>
          </p:cNvSpPr>
          <p:nvPr>
            <p:ph type="sldNum" sz="quarter" idx="5"/>
          </p:nvPr>
        </p:nvSpPr>
        <p:spPr/>
        <p:txBody>
          <a:bodyPr/>
          <a:lstStyle/>
          <a:p>
            <a:fld id="{018BE56E-95BF-4662-A555-03D181B406A2}" type="slidenum">
              <a:rPr lang="en-US" smtClean="0"/>
              <a:t>95</a:t>
            </a:fld>
            <a:endParaRPr lang="en-US"/>
          </a:p>
        </p:txBody>
      </p:sp>
    </p:spTree>
    <p:extLst>
      <p:ext uri="{BB962C8B-B14F-4D97-AF65-F5344CB8AC3E}">
        <p14:creationId xmlns:p14="http://schemas.microsoft.com/office/powerpoint/2010/main" val="11431256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So we have a collection of fragment ions from a DDA method. How do we actually identify peptides and proteins from those?</a:t>
            </a:r>
            <a:endParaRPr dirty="0"/>
          </a:p>
        </p:txBody>
      </p:sp>
    </p:spTree>
    <p:extLst>
      <p:ext uri="{BB962C8B-B14F-4D97-AF65-F5344CB8AC3E}">
        <p14:creationId xmlns:p14="http://schemas.microsoft.com/office/powerpoint/2010/main" val="8578390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computer software, we can digest known protein sequences and generate theoretical spectra. And this is possible since we have several key pieces of information including:</a:t>
            </a:r>
          </a:p>
          <a:p>
            <a:endParaRPr dirty="0"/>
          </a:p>
        </p:txBody>
      </p:sp>
    </p:spTree>
    <p:extLst>
      <p:ext uri="{BB962C8B-B14F-4D97-AF65-F5344CB8AC3E}">
        <p14:creationId xmlns:p14="http://schemas.microsoft.com/office/powerpoint/2010/main" val="20591720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Where different enzymes cleave, the mass to charge (and mass) of the precursor and fragment ions, and the masses of various protein sequences</a:t>
            </a:r>
            <a:endParaRPr dirty="0"/>
          </a:p>
        </p:txBody>
      </p:sp>
    </p:spTree>
    <p:extLst>
      <p:ext uri="{BB962C8B-B14F-4D97-AF65-F5344CB8AC3E}">
        <p14:creationId xmlns:p14="http://schemas.microsoft.com/office/powerpoint/2010/main" val="282366017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In an illustrative manner, I’ll demonstrate how this works. </a:t>
            </a:r>
          </a:p>
          <a:p>
            <a:r>
              <a:rPr lang="en-US" dirty="0"/>
              <a:t>First we have a database with protein sequences.</a:t>
            </a:r>
            <a:endParaRPr dirty="0"/>
          </a:p>
        </p:txBody>
      </p:sp>
    </p:spTree>
    <p:extLst>
      <p:ext uri="{BB962C8B-B14F-4D97-AF65-F5344CB8AC3E}">
        <p14:creationId xmlns:p14="http://schemas.microsoft.com/office/powerpoint/2010/main" val="22497746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We perform an in silico digestion on those sequences using the enzyme we used in our experiment. </a:t>
            </a:r>
            <a:endParaRPr dirty="0"/>
          </a:p>
        </p:txBody>
      </p:sp>
    </p:spTree>
    <p:extLst>
      <p:ext uri="{BB962C8B-B14F-4D97-AF65-F5344CB8AC3E}">
        <p14:creationId xmlns:p14="http://schemas.microsoft.com/office/powerpoint/2010/main" val="234877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BCH 308 Mass Spectrometry 2</a:t>
            </a:r>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BCH 308 Mass Spectrometry 2</a:t>
            </a:r>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BCH 308 Mass Spectrometry 2</a:t>
            </a:r>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Only 0">
    <p:spTree>
      <p:nvGrpSpPr>
        <p:cNvPr id="1" name=""/>
        <p:cNvGrpSpPr/>
        <p:nvPr/>
      </p:nvGrpSpPr>
      <p:grpSpPr>
        <a:xfrm>
          <a:off x="0" y="0"/>
          <a:ext cx="0" cy="0"/>
          <a:chOff x="0" y="0"/>
          <a:chExt cx="0" cy="0"/>
        </a:xfrm>
      </p:grpSpPr>
      <p:sp>
        <p:nvSpPr>
          <p:cNvPr id="166" name="Title Text"/>
          <p:cNvSpPr txBox="1">
            <a:spLocks noGrp="1"/>
          </p:cNvSpPr>
          <p:nvPr>
            <p:ph type="title"/>
          </p:nvPr>
        </p:nvSpPr>
        <p:spPr>
          <a:xfrm>
            <a:off x="1327723" y="57399"/>
            <a:ext cx="6488553" cy="718582"/>
          </a:xfrm>
          <a:prstGeom prst="rect">
            <a:avLst/>
          </a:prstGeom>
        </p:spPr>
        <p:txBody>
          <a:bodyPr lIns="0" tIns="0" rIns="0" bIns="0"/>
          <a:lstStyle>
            <a:lvl1pPr indent="0" algn="l">
              <a:defRPr sz="2250"/>
            </a:lvl1pPr>
          </a:lstStyle>
          <a:p>
            <a:r>
              <a:t>Title Text</a:t>
            </a:r>
          </a:p>
        </p:txBody>
      </p:sp>
      <p:sp>
        <p:nvSpPr>
          <p:cNvPr id="167" name="Slide Number"/>
          <p:cNvSpPr txBox="1">
            <a:spLocks noGrp="1"/>
          </p:cNvSpPr>
          <p:nvPr>
            <p:ph type="sldNum" sz="quarter" idx="2"/>
          </p:nvPr>
        </p:nvSpPr>
        <p:spPr>
          <a:xfrm>
            <a:off x="8576092" y="4785054"/>
            <a:ext cx="110710" cy="106422"/>
          </a:xfrm>
          <a:prstGeom prst="rect">
            <a:avLst/>
          </a:prstGeom>
        </p:spPr>
        <p:txBody>
          <a:bodyPr lIns="0" tIns="0" rIns="0" bIns="0"/>
          <a:lstStyle>
            <a:lvl1pPr algn="r" defTabSz="416103">
              <a:defRPr sz="750">
                <a:solidFill>
                  <a:srgbClr val="888888"/>
                </a:solidFill>
                <a:latin typeface="+mj-lt"/>
                <a:ea typeface="+mj-ea"/>
                <a:cs typeface="+mj-cs"/>
                <a:sym typeface="Arial"/>
              </a:defRPr>
            </a:lvl1pPr>
          </a:lstStyle>
          <a:p>
            <a:fld id="{86CB4B4D-7CA3-9044-876B-883B54F8677D}" type="slidenum">
              <a:t>‹#›</a:t>
            </a:fld>
            <a:endParaRPr/>
          </a:p>
        </p:txBody>
      </p:sp>
    </p:spTree>
    <p:extLst>
      <p:ext uri="{BB962C8B-B14F-4D97-AF65-F5344CB8AC3E}">
        <p14:creationId xmlns:p14="http://schemas.microsoft.com/office/powerpoint/2010/main" val="38786376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BCH 308 Mass Spectrometry 2</a:t>
            </a:r>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BCH 308 Mass Spectrometry 2</a:t>
            </a:r>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BCH 308 Mass Spectrometry 2</a:t>
            </a:r>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BCH 308 Mass Spectrometry 2</a:t>
            </a:r>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BCH 308 Mass Spectrometry 2</a:t>
            </a:r>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BCH 308 Mass Spectrometry 2</a:t>
            </a:r>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BCH 308 Mass Spectrometry 2</a:t>
            </a:r>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BCH 308 Mass Spectrometry 2</a:t>
            </a:r>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BCH 308 Mass Spectrometry 2</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3.xml"/><Relationship Id="rId1" Type="http://schemas.openxmlformats.org/officeDocument/2006/relationships/slideLayout" Target="../slideLayouts/slideLayout1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emf"/></Relationships>
</file>

<file path=ppt/slides/_rels/slide12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8.emf"/><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2.emf"/><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emf"/></Relationships>
</file>

<file path=ppt/slides/_rels/slide60.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9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rPr dirty="0"/>
              <a:t>Lab VI: Mass Spectrometry-Based Protein Identification and Data Analysis</a:t>
            </a:r>
          </a:p>
        </p:txBody>
      </p:sp>
      <p:sp>
        <p:nvSpPr>
          <p:cNvPr id="3" name="Subtitle 2"/>
          <p:cNvSpPr>
            <a:spLocks noGrp="1"/>
          </p:cNvSpPr>
          <p:nvPr>
            <p:ph type="subTitle" idx="1"/>
          </p:nvPr>
        </p:nvSpPr>
        <p:spPr>
          <a:xfrm>
            <a:off x="1704109" y="3094758"/>
            <a:ext cx="5735782" cy="1491095"/>
          </a:xfrm>
        </p:spPr>
        <p:txBody>
          <a:bodyPr>
            <a:normAutofit/>
          </a:bodyPr>
          <a:lstStyle/>
          <a:p>
            <a:pPr marL="0" lvl="0" indent="0">
              <a:buNone/>
            </a:pPr>
            <a:r>
              <a:rPr dirty="0">
                <a:solidFill>
                  <a:schemeClr val="tx1"/>
                </a:solidFill>
              </a:rPr>
              <a:t>Mark Dumont </a:t>
            </a:r>
            <a:endParaRPr lang="en-US" dirty="0">
              <a:solidFill>
                <a:schemeClr val="tx1"/>
              </a:solidFill>
            </a:endParaRPr>
          </a:p>
          <a:p>
            <a:pPr marL="0" lvl="0" indent="0">
              <a:buNone/>
            </a:pPr>
            <a:r>
              <a:rPr sz="1800" dirty="0">
                <a:solidFill>
                  <a:schemeClr val="tx1"/>
                </a:solidFill>
              </a:rPr>
              <a:t>(</a:t>
            </a:r>
            <a:r>
              <a:rPr lang="en-US" sz="1800" dirty="0">
                <a:solidFill>
                  <a:schemeClr val="tx1"/>
                </a:solidFill>
              </a:rPr>
              <a:t>with </a:t>
            </a:r>
            <a:r>
              <a:rPr sz="1800" dirty="0">
                <a:solidFill>
                  <a:schemeClr val="tx1"/>
                </a:solidFill>
              </a:rPr>
              <a:t>assistance and lecture materials from Kyle Swovick, Kevin Welle, and Sina Ghaemmaghami</a:t>
            </a:r>
            <a:r>
              <a:rPr lang="en-US" sz="1800" dirty="0">
                <a:solidFill>
                  <a:schemeClr val="tx1"/>
                </a:solidFill>
              </a:rPr>
              <a:t>)</a:t>
            </a:r>
            <a:endParaRPr sz="1800" dirty="0">
              <a:solidFill>
                <a:schemeClr val="tx1"/>
              </a:solidFill>
            </a:endParaRPr>
          </a:p>
        </p:txBody>
      </p:sp>
      <p:sp>
        <p:nvSpPr>
          <p:cNvPr id="7" name="Footer Placeholder 6">
            <a:extLst>
              <a:ext uri="{FF2B5EF4-FFF2-40B4-BE49-F238E27FC236}">
                <a16:creationId xmlns:a16="http://schemas.microsoft.com/office/drawing/2014/main" id="{8BE88778-61AF-404B-9F94-35C4DB8089D4}"/>
              </a:ext>
            </a:extLst>
          </p:cNvPr>
          <p:cNvSpPr>
            <a:spLocks noGrp="1"/>
          </p:cNvSpPr>
          <p:nvPr>
            <p:ph type="ftr" sz="quarter" idx="11"/>
          </p:nvPr>
        </p:nvSpPr>
        <p:spPr/>
        <p:txBody>
          <a:bodyPr/>
          <a:lstStyle/>
          <a:p>
            <a:r>
              <a:rPr lang="en-US" dirty="0"/>
              <a:t>BCH 308 Mass Spectrometry 2</a:t>
            </a:r>
          </a:p>
        </p:txBody>
      </p:sp>
      <p:sp>
        <p:nvSpPr>
          <p:cNvPr id="8" name="Slide Number Placeholder 7">
            <a:extLst>
              <a:ext uri="{FF2B5EF4-FFF2-40B4-BE49-F238E27FC236}">
                <a16:creationId xmlns:a16="http://schemas.microsoft.com/office/drawing/2014/main" id="{1F669451-DAF4-4B8F-A19B-032C8E1F5829}"/>
              </a:ext>
            </a:extLst>
          </p:cNvPr>
          <p:cNvSpPr>
            <a:spLocks noGrp="1"/>
          </p:cNvSpPr>
          <p:nvPr>
            <p:ph type="sldNum" sz="quarter" idx="12"/>
          </p:nvPr>
        </p:nvSpPr>
        <p:spPr/>
        <p:txBody>
          <a:bodyPr/>
          <a:lstStyle/>
          <a:p>
            <a:fld id="{C5EF2332-01BF-834F-8236-50238282D533}"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616163-EBEB-4C80-87FC-2199B18EAD2E}"/>
              </a:ext>
            </a:extLst>
          </p:cNvPr>
          <p:cNvPicPr>
            <a:picLocks noChangeAspect="1"/>
          </p:cNvPicPr>
          <p:nvPr/>
        </p:nvPicPr>
        <p:blipFill rotWithShape="1">
          <a:blip r:embed="rId3"/>
          <a:srcRect r="4469"/>
          <a:stretch/>
        </p:blipFill>
        <p:spPr>
          <a:xfrm>
            <a:off x="1578558" y="1653959"/>
            <a:ext cx="5923680" cy="3282987"/>
          </a:xfrm>
          <a:prstGeom prst="rect">
            <a:avLst/>
          </a:prstGeom>
        </p:spPr>
      </p:pic>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p:sp>
        <p:nvSpPr>
          <p:cNvPr id="12" name="TextBox 11">
            <a:extLst>
              <a:ext uri="{FF2B5EF4-FFF2-40B4-BE49-F238E27FC236}">
                <a16:creationId xmlns:a16="http://schemas.microsoft.com/office/drawing/2014/main" id="{8248C47E-32B8-4662-8C66-983DB491B8D5}"/>
              </a:ext>
            </a:extLst>
          </p:cNvPr>
          <p:cNvSpPr txBox="1"/>
          <p:nvPr/>
        </p:nvSpPr>
        <p:spPr>
          <a:xfrm>
            <a:off x="1911928" y="3442854"/>
            <a:ext cx="630382" cy="307777"/>
          </a:xfrm>
          <a:prstGeom prst="rect">
            <a:avLst/>
          </a:prstGeom>
          <a:noFill/>
        </p:spPr>
        <p:txBody>
          <a:bodyPr wrap="square" rtlCol="0">
            <a:spAutoFit/>
          </a:bodyPr>
          <a:lstStyle/>
          <a:p>
            <a:r>
              <a:rPr lang="en-US" sz="1400" dirty="0">
                <a:solidFill>
                  <a:schemeClr val="accent2"/>
                </a:solidFill>
              </a:rPr>
              <a:t>829.4</a:t>
            </a:r>
          </a:p>
        </p:txBody>
      </p:sp>
      <p:sp>
        <p:nvSpPr>
          <p:cNvPr id="103" name="TextBox 102">
            <a:extLst>
              <a:ext uri="{FF2B5EF4-FFF2-40B4-BE49-F238E27FC236}">
                <a16:creationId xmlns:a16="http://schemas.microsoft.com/office/drawing/2014/main" id="{ABD896D6-4052-4C41-A9A3-6B5F539309EB}"/>
              </a:ext>
            </a:extLst>
          </p:cNvPr>
          <p:cNvSpPr txBox="1"/>
          <p:nvPr/>
        </p:nvSpPr>
        <p:spPr>
          <a:xfrm>
            <a:off x="2324101" y="2731730"/>
            <a:ext cx="630382" cy="307777"/>
          </a:xfrm>
          <a:prstGeom prst="rect">
            <a:avLst/>
          </a:prstGeom>
          <a:noFill/>
        </p:spPr>
        <p:txBody>
          <a:bodyPr wrap="square" rtlCol="0">
            <a:spAutoFit/>
          </a:bodyPr>
          <a:lstStyle/>
          <a:p>
            <a:r>
              <a:rPr lang="en-US" sz="1400" dirty="0">
                <a:solidFill>
                  <a:schemeClr val="accent2"/>
                </a:solidFill>
              </a:rPr>
              <a:t>939.3</a:t>
            </a:r>
          </a:p>
        </p:txBody>
      </p:sp>
      <p:sp>
        <p:nvSpPr>
          <p:cNvPr id="104" name="TextBox 103">
            <a:extLst>
              <a:ext uri="{FF2B5EF4-FFF2-40B4-BE49-F238E27FC236}">
                <a16:creationId xmlns:a16="http://schemas.microsoft.com/office/drawing/2014/main" id="{5B36A88C-BF7E-40BA-802E-FF4C827F1A6E}"/>
              </a:ext>
            </a:extLst>
          </p:cNvPr>
          <p:cNvSpPr txBox="1"/>
          <p:nvPr/>
        </p:nvSpPr>
        <p:spPr>
          <a:xfrm>
            <a:off x="2729346" y="1617980"/>
            <a:ext cx="630382" cy="307777"/>
          </a:xfrm>
          <a:prstGeom prst="rect">
            <a:avLst/>
          </a:prstGeom>
          <a:noFill/>
        </p:spPr>
        <p:txBody>
          <a:bodyPr wrap="square" rtlCol="0">
            <a:spAutoFit/>
          </a:bodyPr>
          <a:lstStyle/>
          <a:p>
            <a:r>
              <a:rPr lang="en-US" sz="1400" dirty="0">
                <a:solidFill>
                  <a:schemeClr val="accent2"/>
                </a:solidFill>
              </a:rPr>
              <a:t>991.4</a:t>
            </a:r>
          </a:p>
        </p:txBody>
      </p:sp>
      <p:sp>
        <p:nvSpPr>
          <p:cNvPr id="105" name="TextBox 104">
            <a:extLst>
              <a:ext uri="{FF2B5EF4-FFF2-40B4-BE49-F238E27FC236}">
                <a16:creationId xmlns:a16="http://schemas.microsoft.com/office/drawing/2014/main" id="{872A7EDF-F937-451E-AF2F-379BA50BD430}"/>
              </a:ext>
            </a:extLst>
          </p:cNvPr>
          <p:cNvSpPr txBox="1"/>
          <p:nvPr/>
        </p:nvSpPr>
        <p:spPr>
          <a:xfrm>
            <a:off x="3193473" y="1467115"/>
            <a:ext cx="755072" cy="307777"/>
          </a:xfrm>
          <a:prstGeom prst="rect">
            <a:avLst/>
          </a:prstGeom>
          <a:noFill/>
        </p:spPr>
        <p:txBody>
          <a:bodyPr wrap="square" rtlCol="0">
            <a:spAutoFit/>
          </a:bodyPr>
          <a:lstStyle/>
          <a:p>
            <a:r>
              <a:rPr lang="en-US" sz="1400" dirty="0">
                <a:solidFill>
                  <a:schemeClr val="accent2"/>
                </a:solidFill>
              </a:rPr>
              <a:t>1049.7</a:t>
            </a:r>
          </a:p>
        </p:txBody>
      </p:sp>
      <p:sp>
        <p:nvSpPr>
          <p:cNvPr id="106" name="TextBox 105">
            <a:extLst>
              <a:ext uri="{FF2B5EF4-FFF2-40B4-BE49-F238E27FC236}">
                <a16:creationId xmlns:a16="http://schemas.microsoft.com/office/drawing/2014/main" id="{13C75D24-F0D3-42E7-BAD8-162CA69D50B7}"/>
              </a:ext>
            </a:extLst>
          </p:cNvPr>
          <p:cNvSpPr txBox="1"/>
          <p:nvPr/>
        </p:nvSpPr>
        <p:spPr>
          <a:xfrm>
            <a:off x="3803403" y="1995022"/>
            <a:ext cx="755072" cy="307777"/>
          </a:xfrm>
          <a:prstGeom prst="rect">
            <a:avLst/>
          </a:prstGeom>
          <a:noFill/>
        </p:spPr>
        <p:txBody>
          <a:bodyPr wrap="square" rtlCol="0">
            <a:spAutoFit/>
          </a:bodyPr>
          <a:lstStyle/>
          <a:p>
            <a:r>
              <a:rPr lang="en-US" sz="1400" dirty="0">
                <a:solidFill>
                  <a:schemeClr val="accent2"/>
                </a:solidFill>
              </a:rPr>
              <a:t>1115.3</a:t>
            </a:r>
          </a:p>
        </p:txBody>
      </p:sp>
      <p:sp>
        <p:nvSpPr>
          <p:cNvPr id="107" name="TextBox 106">
            <a:extLst>
              <a:ext uri="{FF2B5EF4-FFF2-40B4-BE49-F238E27FC236}">
                <a16:creationId xmlns:a16="http://schemas.microsoft.com/office/drawing/2014/main" id="{8E98C491-2EB1-46D4-907B-308D527765B4}"/>
              </a:ext>
            </a:extLst>
          </p:cNvPr>
          <p:cNvSpPr txBox="1"/>
          <p:nvPr/>
        </p:nvSpPr>
        <p:spPr>
          <a:xfrm>
            <a:off x="4405746" y="2284754"/>
            <a:ext cx="755072" cy="307777"/>
          </a:xfrm>
          <a:prstGeom prst="rect">
            <a:avLst/>
          </a:prstGeom>
          <a:noFill/>
        </p:spPr>
        <p:txBody>
          <a:bodyPr wrap="square" rtlCol="0">
            <a:spAutoFit/>
          </a:bodyPr>
          <a:lstStyle/>
          <a:p>
            <a:r>
              <a:rPr lang="en-US" sz="1400" dirty="0">
                <a:solidFill>
                  <a:schemeClr val="accent2"/>
                </a:solidFill>
              </a:rPr>
              <a:t>1189.5</a:t>
            </a:r>
          </a:p>
        </p:txBody>
      </p:sp>
      <p:sp>
        <p:nvSpPr>
          <p:cNvPr id="108" name="TextBox 107">
            <a:extLst>
              <a:ext uri="{FF2B5EF4-FFF2-40B4-BE49-F238E27FC236}">
                <a16:creationId xmlns:a16="http://schemas.microsoft.com/office/drawing/2014/main" id="{4258EBA2-E08D-43DB-BDC4-DFE10E6E9FC4}"/>
              </a:ext>
            </a:extLst>
          </p:cNvPr>
          <p:cNvSpPr txBox="1"/>
          <p:nvPr/>
        </p:nvSpPr>
        <p:spPr>
          <a:xfrm>
            <a:off x="5077691" y="2840701"/>
            <a:ext cx="755072" cy="307777"/>
          </a:xfrm>
          <a:prstGeom prst="rect">
            <a:avLst/>
          </a:prstGeom>
          <a:noFill/>
        </p:spPr>
        <p:txBody>
          <a:bodyPr wrap="square" rtlCol="0">
            <a:spAutoFit/>
          </a:bodyPr>
          <a:lstStyle/>
          <a:p>
            <a:r>
              <a:rPr lang="en-US" sz="1400" dirty="0">
                <a:solidFill>
                  <a:schemeClr val="accent2"/>
                </a:solidFill>
              </a:rPr>
              <a:t>1274.4</a:t>
            </a:r>
          </a:p>
        </p:txBody>
      </p:sp>
      <p:sp>
        <p:nvSpPr>
          <p:cNvPr id="109" name="TextBox 108">
            <a:extLst>
              <a:ext uri="{FF2B5EF4-FFF2-40B4-BE49-F238E27FC236}">
                <a16:creationId xmlns:a16="http://schemas.microsoft.com/office/drawing/2014/main" id="{00111180-4340-41BA-94E2-8E500708B03C}"/>
              </a:ext>
            </a:extLst>
          </p:cNvPr>
          <p:cNvSpPr txBox="1"/>
          <p:nvPr/>
        </p:nvSpPr>
        <p:spPr>
          <a:xfrm>
            <a:off x="5908964" y="3621498"/>
            <a:ext cx="755072" cy="307777"/>
          </a:xfrm>
          <a:prstGeom prst="rect">
            <a:avLst/>
          </a:prstGeom>
          <a:noFill/>
        </p:spPr>
        <p:txBody>
          <a:bodyPr wrap="square" rtlCol="0">
            <a:spAutoFit/>
          </a:bodyPr>
          <a:lstStyle/>
          <a:p>
            <a:r>
              <a:rPr lang="en-US" sz="1400" dirty="0">
                <a:solidFill>
                  <a:schemeClr val="accent2"/>
                </a:solidFill>
              </a:rPr>
              <a:t>1372.4</a:t>
            </a:r>
          </a:p>
        </p:txBody>
      </p:sp>
      <p:sp>
        <p:nvSpPr>
          <p:cNvPr id="110" name="TextBox 109">
            <a:extLst>
              <a:ext uri="{FF2B5EF4-FFF2-40B4-BE49-F238E27FC236}">
                <a16:creationId xmlns:a16="http://schemas.microsoft.com/office/drawing/2014/main" id="{4500C5F4-992A-4A69-A1A5-4189B8EA2691}"/>
              </a:ext>
            </a:extLst>
          </p:cNvPr>
          <p:cNvSpPr txBox="1"/>
          <p:nvPr/>
        </p:nvSpPr>
        <p:spPr>
          <a:xfrm>
            <a:off x="6871857" y="3691595"/>
            <a:ext cx="755072" cy="307777"/>
          </a:xfrm>
          <a:prstGeom prst="rect">
            <a:avLst/>
          </a:prstGeom>
          <a:noFill/>
        </p:spPr>
        <p:txBody>
          <a:bodyPr wrap="square" rtlCol="0">
            <a:spAutoFit/>
          </a:bodyPr>
          <a:lstStyle/>
          <a:p>
            <a:r>
              <a:rPr lang="en-US" sz="1400" dirty="0">
                <a:solidFill>
                  <a:schemeClr val="accent2"/>
                </a:solidFill>
              </a:rPr>
              <a:t>1486.7</a:t>
            </a:r>
          </a:p>
        </p:txBody>
      </p:sp>
      <p:sp>
        <p:nvSpPr>
          <p:cNvPr id="15" name="TextBox 14">
            <a:extLst>
              <a:ext uri="{FF2B5EF4-FFF2-40B4-BE49-F238E27FC236}">
                <a16:creationId xmlns:a16="http://schemas.microsoft.com/office/drawing/2014/main" id="{32429771-94B2-456F-B334-405322CA5953}"/>
              </a:ext>
            </a:extLst>
          </p:cNvPr>
          <p:cNvSpPr txBox="1"/>
          <p:nvPr/>
        </p:nvSpPr>
        <p:spPr>
          <a:xfrm>
            <a:off x="76200" y="1221711"/>
            <a:ext cx="1614055" cy="584775"/>
          </a:xfrm>
          <a:prstGeom prst="rect">
            <a:avLst/>
          </a:prstGeom>
          <a:noFill/>
        </p:spPr>
        <p:txBody>
          <a:bodyPr wrap="square" rtlCol="0">
            <a:spAutoFit/>
          </a:bodyPr>
          <a:lstStyle/>
          <a:p>
            <a:r>
              <a:rPr lang="en-US" sz="1600" dirty="0"/>
              <a:t>Lysozyme MW: 17,828 Da</a:t>
            </a:r>
          </a:p>
        </p:txBody>
      </p:sp>
      <p:sp>
        <p:nvSpPr>
          <p:cNvPr id="111" name="TextBox 110">
            <a:extLst>
              <a:ext uri="{FF2B5EF4-FFF2-40B4-BE49-F238E27FC236}">
                <a16:creationId xmlns:a16="http://schemas.microsoft.com/office/drawing/2014/main" id="{2A36C565-BB7A-4D0D-9E10-B2AF476D0498}"/>
              </a:ext>
            </a:extLst>
          </p:cNvPr>
          <p:cNvSpPr txBox="1"/>
          <p:nvPr/>
        </p:nvSpPr>
        <p:spPr>
          <a:xfrm>
            <a:off x="5975067" y="1213398"/>
            <a:ext cx="2895600" cy="781624"/>
          </a:xfrm>
          <a:prstGeom prst="rect">
            <a:avLst/>
          </a:prstGeom>
          <a:noFill/>
          <a:ln w="19050">
            <a:solidFill>
              <a:srgbClr val="FF0000"/>
            </a:solidFill>
          </a:ln>
        </p:spPr>
        <p:txBody>
          <a:bodyPr wrap="square" rtlCol="0">
            <a:spAutoFit/>
          </a:bodyPr>
          <a:lstStyle/>
          <a:p>
            <a:pPr>
              <a:lnSpc>
                <a:spcPts val="2800"/>
              </a:lnSpc>
            </a:pPr>
            <a:r>
              <a:rPr lang="en-US" dirty="0"/>
              <a:t>Note: Intact, pure, lysozyme gives a family of species</a:t>
            </a:r>
          </a:p>
        </p:txBody>
      </p:sp>
      <p:sp>
        <p:nvSpPr>
          <p:cNvPr id="19" name="Slide Number Placeholder 18">
            <a:extLst>
              <a:ext uri="{FF2B5EF4-FFF2-40B4-BE49-F238E27FC236}">
                <a16:creationId xmlns:a16="http://schemas.microsoft.com/office/drawing/2014/main" id="{D2347304-0665-4580-991F-F9F70919458D}"/>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2" name="Picture 1">
            <a:extLst>
              <a:ext uri="{FF2B5EF4-FFF2-40B4-BE49-F238E27FC236}">
                <a16:creationId xmlns:a16="http://schemas.microsoft.com/office/drawing/2014/main" id="{FC7D5EB2-979A-D115-2662-0AD4916C317C}"/>
              </a:ext>
            </a:extLst>
          </p:cNvPr>
          <p:cNvPicPr>
            <a:picLocks noChangeAspect="1"/>
          </p:cNvPicPr>
          <p:nvPr/>
        </p:nvPicPr>
        <p:blipFill>
          <a:blip r:embed="rId4"/>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340729529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33785" y="4785054"/>
            <a:ext cx="253017" cy="106422"/>
          </a:xfrm>
        </p:spPr>
        <p:txBody>
          <a:bodyPr/>
          <a:lstStyle/>
          <a:p>
            <a:fld id="{86CB4B4D-7CA3-9044-876B-883B54F8677D}" type="slidenum">
              <a:rPr lang="en-US" smtClean="0"/>
              <a:t>100</a:t>
            </a:fld>
            <a:endParaRPr lang="en-US"/>
          </a:p>
        </p:txBody>
      </p:sp>
      <p:sp>
        <p:nvSpPr>
          <p:cNvPr id="7" name="TextBox 6">
            <a:extLst>
              <a:ext uri="{FF2B5EF4-FFF2-40B4-BE49-F238E27FC236}">
                <a16:creationId xmlns:a16="http://schemas.microsoft.com/office/drawing/2014/main" id="{481B1790-B5A8-03B4-2776-FCB686F8EC94}"/>
              </a:ext>
            </a:extLst>
          </p:cNvPr>
          <p:cNvSpPr txBox="1"/>
          <p:nvPr/>
        </p:nvSpPr>
        <p:spPr>
          <a:xfrm>
            <a:off x="400050" y="1313515"/>
            <a:ext cx="8496300" cy="1708160"/>
          </a:xfrm>
          <a:prstGeom prst="rect">
            <a:avLst/>
          </a:prstGeom>
          <a:noFill/>
        </p:spPr>
        <p:txBody>
          <a:bodyPr wrap="square" rtlCol="0">
            <a:spAutoFit/>
          </a:bodyPr>
          <a:lstStyle/>
          <a:p>
            <a:pPr marL="160735" indent="-160735">
              <a:buFont typeface="Arial" panose="020B0604020202020204" pitchFamily="34" charset="0"/>
              <a:buChar char="•"/>
            </a:pPr>
            <a:r>
              <a:rPr lang="en-US" sz="1500" dirty="0"/>
              <a:t>How do we identify peptides from their fragment ions?</a:t>
            </a:r>
          </a:p>
          <a:p>
            <a:pPr marL="617935" lvl="1" indent="-160735">
              <a:buFont typeface="Arial" panose="020B0604020202020204" pitchFamily="34" charset="0"/>
              <a:buChar char="•"/>
            </a:pPr>
            <a:endParaRPr lang="en-US" sz="1500" dirty="0"/>
          </a:p>
          <a:p>
            <a:pPr marL="617935" lvl="1" indent="-160735">
              <a:buFont typeface="Arial" panose="020B0604020202020204" pitchFamily="34" charset="0"/>
              <a:buChar char="•"/>
            </a:pPr>
            <a:r>
              <a:rPr lang="en-US" sz="1500" dirty="0"/>
              <a:t>Using computers, we digest known protein sequences and generate theoretical spectra</a:t>
            </a:r>
          </a:p>
          <a:p>
            <a:pPr marL="1075135" lvl="2" indent="-160735">
              <a:buFont typeface="Arial" panose="020B0604020202020204" pitchFamily="34" charset="0"/>
              <a:buChar char="•"/>
            </a:pPr>
            <a:r>
              <a:rPr lang="en-US" sz="1500" dirty="0"/>
              <a:t>Information we know:</a:t>
            </a:r>
          </a:p>
          <a:p>
            <a:pPr marL="1532335" lvl="3" indent="-160735">
              <a:buFont typeface="Arial" panose="020B0604020202020204" pitchFamily="34" charset="0"/>
              <a:buChar char="•"/>
            </a:pPr>
            <a:r>
              <a:rPr lang="en-US" sz="1500" dirty="0"/>
              <a:t>Where the enzyme cleaves</a:t>
            </a:r>
          </a:p>
          <a:p>
            <a:pPr marL="1532335" lvl="3" indent="-160735">
              <a:buFont typeface="Arial" panose="020B0604020202020204" pitchFamily="34" charset="0"/>
              <a:buChar char="•"/>
            </a:pPr>
            <a:r>
              <a:rPr lang="en-US" sz="1500" dirty="0"/>
              <a:t>The mass of the precursor and fragment ions</a:t>
            </a:r>
          </a:p>
          <a:p>
            <a:pPr marL="1532335" lvl="3" indent="-160735">
              <a:buFont typeface="Arial" panose="020B0604020202020204" pitchFamily="34" charset="0"/>
              <a:buChar char="•"/>
            </a:pPr>
            <a:r>
              <a:rPr lang="en-US" sz="1500" dirty="0"/>
              <a:t>The mass of protein sequences</a:t>
            </a:r>
          </a:p>
        </p:txBody>
      </p:sp>
    </p:spTree>
    <p:extLst>
      <p:ext uri="{BB962C8B-B14F-4D97-AF65-F5344CB8AC3E}">
        <p14:creationId xmlns:p14="http://schemas.microsoft.com/office/powerpoint/2010/main" val="424992810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96300" y="4785054"/>
            <a:ext cx="190502" cy="106422"/>
          </a:xfrm>
        </p:spPr>
        <p:txBody>
          <a:bodyPr/>
          <a:lstStyle/>
          <a:p>
            <a:fld id="{86CB4B4D-7CA3-9044-876B-883B54F8677D}" type="slidenum">
              <a:rPr lang="en-US" smtClean="0"/>
              <a:t>101</a:t>
            </a:fld>
            <a:endParaRPr lang="en-US" dirty="0"/>
          </a:p>
        </p:txBody>
      </p:sp>
      <p:pic>
        <p:nvPicPr>
          <p:cNvPr id="4" name="Picture 3">
            <a:extLst>
              <a:ext uri="{FF2B5EF4-FFF2-40B4-BE49-F238E27FC236}">
                <a16:creationId xmlns:a16="http://schemas.microsoft.com/office/drawing/2014/main" id="{40E27A9B-BB62-1474-2CA0-A72E64C1AE99}"/>
              </a:ext>
            </a:extLst>
          </p:cNvPr>
          <p:cNvPicPr>
            <a:picLocks noChangeAspect="1"/>
          </p:cNvPicPr>
          <p:nvPr/>
        </p:nvPicPr>
        <p:blipFill rotWithShape="1">
          <a:blip r:embed="rId3"/>
          <a:srcRect l="87842"/>
          <a:stretch/>
        </p:blipFill>
        <p:spPr>
          <a:xfrm>
            <a:off x="7734300" y="1805598"/>
            <a:ext cx="1016000" cy="1532303"/>
          </a:xfrm>
          <a:prstGeom prst="rect">
            <a:avLst/>
          </a:prstGeom>
        </p:spPr>
      </p:pic>
    </p:spTree>
    <p:extLst>
      <p:ext uri="{BB962C8B-B14F-4D97-AF65-F5344CB8AC3E}">
        <p14:creationId xmlns:p14="http://schemas.microsoft.com/office/powerpoint/2010/main" val="864500878"/>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96300" y="4785054"/>
            <a:ext cx="190502" cy="106422"/>
          </a:xfrm>
        </p:spPr>
        <p:txBody>
          <a:bodyPr/>
          <a:lstStyle/>
          <a:p>
            <a:fld id="{86CB4B4D-7CA3-9044-876B-883B54F8677D}" type="slidenum">
              <a:rPr lang="en-US" smtClean="0"/>
              <a:t>102</a:t>
            </a:fld>
            <a:endParaRPr lang="en-US" dirty="0"/>
          </a:p>
        </p:txBody>
      </p:sp>
      <p:pic>
        <p:nvPicPr>
          <p:cNvPr id="4" name="Picture 3">
            <a:extLst>
              <a:ext uri="{FF2B5EF4-FFF2-40B4-BE49-F238E27FC236}">
                <a16:creationId xmlns:a16="http://schemas.microsoft.com/office/drawing/2014/main" id="{40E27A9B-BB62-1474-2CA0-A72E64C1AE99}"/>
              </a:ext>
            </a:extLst>
          </p:cNvPr>
          <p:cNvPicPr>
            <a:picLocks noChangeAspect="1"/>
          </p:cNvPicPr>
          <p:nvPr/>
        </p:nvPicPr>
        <p:blipFill rotWithShape="1">
          <a:blip r:embed="rId3"/>
          <a:srcRect l="64286"/>
          <a:stretch/>
        </p:blipFill>
        <p:spPr>
          <a:xfrm>
            <a:off x="5765800" y="1805598"/>
            <a:ext cx="2984500" cy="1532303"/>
          </a:xfrm>
          <a:prstGeom prst="rect">
            <a:avLst/>
          </a:prstGeom>
        </p:spPr>
      </p:pic>
      <p:sp>
        <p:nvSpPr>
          <p:cNvPr id="3" name="Rectangle 2">
            <a:extLst>
              <a:ext uri="{FF2B5EF4-FFF2-40B4-BE49-F238E27FC236}">
                <a16:creationId xmlns:a16="http://schemas.microsoft.com/office/drawing/2014/main" id="{D2231512-2DDF-A29D-FB87-25D0B678CFBF}"/>
              </a:ext>
            </a:extLst>
          </p:cNvPr>
          <p:cNvSpPr/>
          <p:nvPr/>
        </p:nvSpPr>
        <p:spPr>
          <a:xfrm>
            <a:off x="5568950" y="1644650"/>
            <a:ext cx="704850" cy="4635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40938"/>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96300" y="4785054"/>
            <a:ext cx="190502" cy="106422"/>
          </a:xfrm>
        </p:spPr>
        <p:txBody>
          <a:bodyPr/>
          <a:lstStyle/>
          <a:p>
            <a:fld id="{86CB4B4D-7CA3-9044-876B-883B54F8677D}" type="slidenum">
              <a:rPr lang="en-US" smtClean="0"/>
              <a:t>103</a:t>
            </a:fld>
            <a:endParaRPr lang="en-US" dirty="0"/>
          </a:p>
        </p:txBody>
      </p:sp>
      <p:pic>
        <p:nvPicPr>
          <p:cNvPr id="4" name="Picture 3">
            <a:extLst>
              <a:ext uri="{FF2B5EF4-FFF2-40B4-BE49-F238E27FC236}">
                <a16:creationId xmlns:a16="http://schemas.microsoft.com/office/drawing/2014/main" id="{40E27A9B-BB62-1474-2CA0-A72E64C1AE99}"/>
              </a:ext>
            </a:extLst>
          </p:cNvPr>
          <p:cNvPicPr>
            <a:picLocks noChangeAspect="1"/>
          </p:cNvPicPr>
          <p:nvPr/>
        </p:nvPicPr>
        <p:blipFill rotWithShape="1">
          <a:blip r:embed="rId3"/>
          <a:srcRect l="40274"/>
          <a:stretch/>
        </p:blipFill>
        <p:spPr>
          <a:xfrm>
            <a:off x="3759200" y="1805598"/>
            <a:ext cx="4991100" cy="1532303"/>
          </a:xfrm>
          <a:prstGeom prst="rect">
            <a:avLst/>
          </a:prstGeom>
        </p:spPr>
      </p:pic>
      <p:sp>
        <p:nvSpPr>
          <p:cNvPr id="3" name="Rectangle 2">
            <a:extLst>
              <a:ext uri="{FF2B5EF4-FFF2-40B4-BE49-F238E27FC236}">
                <a16:creationId xmlns:a16="http://schemas.microsoft.com/office/drawing/2014/main" id="{EEB41EB3-E795-C412-B734-78D73F3F6CC8}"/>
              </a:ext>
            </a:extLst>
          </p:cNvPr>
          <p:cNvSpPr/>
          <p:nvPr/>
        </p:nvSpPr>
        <p:spPr>
          <a:xfrm>
            <a:off x="3562350" y="1761414"/>
            <a:ext cx="704850" cy="4635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558648"/>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96300" y="4785054"/>
            <a:ext cx="190502" cy="106422"/>
          </a:xfrm>
        </p:spPr>
        <p:txBody>
          <a:bodyPr/>
          <a:lstStyle/>
          <a:p>
            <a:fld id="{86CB4B4D-7CA3-9044-876B-883B54F8677D}" type="slidenum">
              <a:rPr lang="en-US" smtClean="0"/>
              <a:t>104</a:t>
            </a:fld>
            <a:endParaRPr lang="en-US" dirty="0"/>
          </a:p>
        </p:txBody>
      </p:sp>
      <p:pic>
        <p:nvPicPr>
          <p:cNvPr id="4" name="Picture 3">
            <a:extLst>
              <a:ext uri="{FF2B5EF4-FFF2-40B4-BE49-F238E27FC236}">
                <a16:creationId xmlns:a16="http://schemas.microsoft.com/office/drawing/2014/main" id="{40E27A9B-BB62-1474-2CA0-A72E64C1AE99}"/>
              </a:ext>
            </a:extLst>
          </p:cNvPr>
          <p:cNvPicPr>
            <a:picLocks noChangeAspect="1"/>
          </p:cNvPicPr>
          <p:nvPr/>
        </p:nvPicPr>
        <p:blipFill>
          <a:blip r:embed="rId3"/>
          <a:stretch>
            <a:fillRect/>
          </a:stretch>
        </p:blipFill>
        <p:spPr>
          <a:xfrm>
            <a:off x="393700" y="1805598"/>
            <a:ext cx="8356600" cy="1532303"/>
          </a:xfrm>
          <a:prstGeom prst="rect">
            <a:avLst/>
          </a:prstGeom>
        </p:spPr>
      </p:pic>
      <p:sp>
        <p:nvSpPr>
          <p:cNvPr id="3" name="Rectangle 2">
            <a:extLst>
              <a:ext uri="{FF2B5EF4-FFF2-40B4-BE49-F238E27FC236}">
                <a16:creationId xmlns:a16="http://schemas.microsoft.com/office/drawing/2014/main" id="{DF4677EE-25E0-70A3-4231-D8EED712DAC0}"/>
              </a:ext>
            </a:extLst>
          </p:cNvPr>
          <p:cNvSpPr/>
          <p:nvPr/>
        </p:nvSpPr>
        <p:spPr>
          <a:xfrm flipH="1">
            <a:off x="1892300" y="1761414"/>
            <a:ext cx="2457450" cy="4635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3A24696-0F89-0C51-3957-7682D5D2A26B}"/>
              </a:ext>
            </a:extLst>
          </p:cNvPr>
          <p:cNvSpPr/>
          <p:nvPr/>
        </p:nvSpPr>
        <p:spPr>
          <a:xfrm flipH="1">
            <a:off x="2501900" y="2655401"/>
            <a:ext cx="1244600" cy="7735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7CBA9D-617B-72F3-A621-5E59D4D44687}"/>
              </a:ext>
            </a:extLst>
          </p:cNvPr>
          <p:cNvSpPr txBox="1"/>
          <p:nvPr/>
        </p:nvSpPr>
        <p:spPr>
          <a:xfrm>
            <a:off x="304800" y="3159282"/>
            <a:ext cx="2142585"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Experimentally acquired fragment spectrum</a:t>
            </a:r>
          </a:p>
        </p:txBody>
      </p:sp>
    </p:spTree>
    <p:extLst>
      <p:ext uri="{BB962C8B-B14F-4D97-AF65-F5344CB8AC3E}">
        <p14:creationId xmlns:p14="http://schemas.microsoft.com/office/powerpoint/2010/main" val="164308503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96300" y="4785054"/>
            <a:ext cx="190502" cy="106422"/>
          </a:xfrm>
        </p:spPr>
        <p:txBody>
          <a:bodyPr/>
          <a:lstStyle/>
          <a:p>
            <a:fld id="{86CB4B4D-7CA3-9044-876B-883B54F8677D}" type="slidenum">
              <a:rPr lang="en-US" smtClean="0"/>
              <a:t>105</a:t>
            </a:fld>
            <a:endParaRPr lang="en-US" dirty="0"/>
          </a:p>
        </p:txBody>
      </p:sp>
      <p:pic>
        <p:nvPicPr>
          <p:cNvPr id="4" name="Picture 3">
            <a:extLst>
              <a:ext uri="{FF2B5EF4-FFF2-40B4-BE49-F238E27FC236}">
                <a16:creationId xmlns:a16="http://schemas.microsoft.com/office/drawing/2014/main" id="{40E27A9B-BB62-1474-2CA0-A72E64C1AE99}"/>
              </a:ext>
            </a:extLst>
          </p:cNvPr>
          <p:cNvPicPr>
            <a:picLocks noChangeAspect="1"/>
          </p:cNvPicPr>
          <p:nvPr/>
        </p:nvPicPr>
        <p:blipFill>
          <a:blip r:embed="rId3"/>
          <a:stretch>
            <a:fillRect/>
          </a:stretch>
        </p:blipFill>
        <p:spPr>
          <a:xfrm>
            <a:off x="393700" y="1805598"/>
            <a:ext cx="8356600" cy="1532303"/>
          </a:xfrm>
          <a:prstGeom prst="rect">
            <a:avLst/>
          </a:prstGeom>
        </p:spPr>
      </p:pic>
      <p:sp>
        <p:nvSpPr>
          <p:cNvPr id="3" name="TextBox 2">
            <a:extLst>
              <a:ext uri="{FF2B5EF4-FFF2-40B4-BE49-F238E27FC236}">
                <a16:creationId xmlns:a16="http://schemas.microsoft.com/office/drawing/2014/main" id="{9F963D73-7341-9388-2759-E5E97353EB21}"/>
              </a:ext>
            </a:extLst>
          </p:cNvPr>
          <p:cNvSpPr txBox="1"/>
          <p:nvPr/>
        </p:nvSpPr>
        <p:spPr>
          <a:xfrm>
            <a:off x="304800" y="3159282"/>
            <a:ext cx="2142585"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Experimentally acquired fragment spectrum</a:t>
            </a:r>
          </a:p>
        </p:txBody>
      </p:sp>
    </p:spTree>
    <p:extLst>
      <p:ext uri="{BB962C8B-B14F-4D97-AF65-F5344CB8AC3E}">
        <p14:creationId xmlns:p14="http://schemas.microsoft.com/office/powerpoint/2010/main" val="134488713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96300" y="4785054"/>
            <a:ext cx="190502" cy="106422"/>
          </a:xfrm>
        </p:spPr>
        <p:txBody>
          <a:bodyPr/>
          <a:lstStyle/>
          <a:p>
            <a:fld id="{86CB4B4D-7CA3-9044-876B-883B54F8677D}" type="slidenum">
              <a:rPr lang="en-US" smtClean="0"/>
              <a:t>106</a:t>
            </a:fld>
            <a:endParaRPr lang="en-US" dirty="0"/>
          </a:p>
        </p:txBody>
      </p:sp>
      <p:sp>
        <p:nvSpPr>
          <p:cNvPr id="3" name="TextBox 2">
            <a:extLst>
              <a:ext uri="{FF2B5EF4-FFF2-40B4-BE49-F238E27FC236}">
                <a16:creationId xmlns:a16="http://schemas.microsoft.com/office/drawing/2014/main" id="{9F963D73-7341-9388-2759-E5E97353EB21}"/>
              </a:ext>
            </a:extLst>
          </p:cNvPr>
          <p:cNvSpPr txBox="1"/>
          <p:nvPr/>
        </p:nvSpPr>
        <p:spPr>
          <a:xfrm>
            <a:off x="304800" y="3159282"/>
            <a:ext cx="2142585"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Experimentally acquired fragment spectrum</a:t>
            </a:r>
          </a:p>
        </p:txBody>
      </p:sp>
      <p:pic>
        <p:nvPicPr>
          <p:cNvPr id="6" name="Picture 5">
            <a:extLst>
              <a:ext uri="{FF2B5EF4-FFF2-40B4-BE49-F238E27FC236}">
                <a16:creationId xmlns:a16="http://schemas.microsoft.com/office/drawing/2014/main" id="{CA9C94E8-0BA0-E58C-C284-D1D64D041FAF}"/>
              </a:ext>
            </a:extLst>
          </p:cNvPr>
          <p:cNvPicPr>
            <a:picLocks noChangeAspect="1"/>
          </p:cNvPicPr>
          <p:nvPr/>
        </p:nvPicPr>
        <p:blipFill>
          <a:blip r:embed="rId3"/>
          <a:stretch>
            <a:fillRect/>
          </a:stretch>
        </p:blipFill>
        <p:spPr>
          <a:xfrm>
            <a:off x="397857" y="1810149"/>
            <a:ext cx="8321236" cy="1523202"/>
          </a:xfrm>
          <a:prstGeom prst="rect">
            <a:avLst/>
          </a:prstGeom>
        </p:spPr>
      </p:pic>
    </p:spTree>
    <p:extLst>
      <p:ext uri="{BB962C8B-B14F-4D97-AF65-F5344CB8AC3E}">
        <p14:creationId xmlns:p14="http://schemas.microsoft.com/office/powerpoint/2010/main" val="3202525174"/>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96300" y="4785054"/>
            <a:ext cx="190502" cy="106422"/>
          </a:xfrm>
        </p:spPr>
        <p:txBody>
          <a:bodyPr/>
          <a:lstStyle/>
          <a:p>
            <a:fld id="{86CB4B4D-7CA3-9044-876B-883B54F8677D}" type="slidenum">
              <a:rPr lang="en-US" smtClean="0"/>
              <a:t>107</a:t>
            </a:fld>
            <a:endParaRPr lang="en-US" dirty="0"/>
          </a:p>
        </p:txBody>
      </p:sp>
      <p:sp>
        <p:nvSpPr>
          <p:cNvPr id="3" name="TextBox 2">
            <a:extLst>
              <a:ext uri="{FF2B5EF4-FFF2-40B4-BE49-F238E27FC236}">
                <a16:creationId xmlns:a16="http://schemas.microsoft.com/office/drawing/2014/main" id="{9F963D73-7341-9388-2759-E5E97353EB21}"/>
              </a:ext>
            </a:extLst>
          </p:cNvPr>
          <p:cNvSpPr txBox="1"/>
          <p:nvPr/>
        </p:nvSpPr>
        <p:spPr>
          <a:xfrm>
            <a:off x="304800" y="3159282"/>
            <a:ext cx="2142585"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Experimentally acquired fragment spectrum</a:t>
            </a:r>
          </a:p>
        </p:txBody>
      </p:sp>
      <p:pic>
        <p:nvPicPr>
          <p:cNvPr id="5" name="Picture 4">
            <a:extLst>
              <a:ext uri="{FF2B5EF4-FFF2-40B4-BE49-F238E27FC236}">
                <a16:creationId xmlns:a16="http://schemas.microsoft.com/office/drawing/2014/main" id="{1C9F8CF3-99A5-F123-C5AB-F5F8652B4C95}"/>
              </a:ext>
            </a:extLst>
          </p:cNvPr>
          <p:cNvPicPr>
            <a:picLocks noChangeAspect="1"/>
          </p:cNvPicPr>
          <p:nvPr/>
        </p:nvPicPr>
        <p:blipFill>
          <a:blip r:embed="rId3"/>
          <a:stretch>
            <a:fillRect/>
          </a:stretch>
        </p:blipFill>
        <p:spPr>
          <a:xfrm>
            <a:off x="353290" y="1815591"/>
            <a:ext cx="8373767" cy="1535451"/>
          </a:xfrm>
          <a:prstGeom prst="rect">
            <a:avLst/>
          </a:prstGeom>
        </p:spPr>
      </p:pic>
    </p:spTree>
    <p:extLst>
      <p:ext uri="{BB962C8B-B14F-4D97-AF65-F5344CB8AC3E}">
        <p14:creationId xmlns:p14="http://schemas.microsoft.com/office/powerpoint/2010/main" val="2828598109"/>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79AC99E-13E4-C1D6-1702-4422335EFDA0}"/>
              </a:ext>
            </a:extLst>
          </p:cNvPr>
          <p:cNvGrpSpPr/>
          <p:nvPr/>
        </p:nvGrpSpPr>
        <p:grpSpPr>
          <a:xfrm>
            <a:off x="1690128" y="2110295"/>
            <a:ext cx="5104372" cy="2926783"/>
            <a:chOff x="1094256" y="1453605"/>
            <a:chExt cx="6435257" cy="3689895"/>
          </a:xfrm>
        </p:grpSpPr>
        <p:pic>
          <p:nvPicPr>
            <p:cNvPr id="6" name="Picture 5">
              <a:extLst>
                <a:ext uri="{FF2B5EF4-FFF2-40B4-BE49-F238E27FC236}">
                  <a16:creationId xmlns:a16="http://schemas.microsoft.com/office/drawing/2014/main" id="{C2FD0007-2453-5179-2101-A4F7F070C0CF}"/>
                </a:ext>
              </a:extLst>
            </p:cNvPr>
            <p:cNvPicPr>
              <a:picLocks noChangeAspect="1"/>
            </p:cNvPicPr>
            <p:nvPr/>
          </p:nvPicPr>
          <p:blipFill rotWithShape="1">
            <a:blip r:embed="rId3"/>
            <a:srcRect t="16436"/>
            <a:stretch/>
          </p:blipFill>
          <p:spPr>
            <a:xfrm>
              <a:off x="1094256" y="1453605"/>
              <a:ext cx="6435257" cy="3689895"/>
            </a:xfrm>
            <a:prstGeom prst="rect">
              <a:avLst/>
            </a:prstGeom>
          </p:spPr>
        </p:pic>
        <p:sp>
          <p:nvSpPr>
            <p:cNvPr id="7" name="Rectangle 6">
              <a:extLst>
                <a:ext uri="{FF2B5EF4-FFF2-40B4-BE49-F238E27FC236}">
                  <a16:creationId xmlns:a16="http://schemas.microsoft.com/office/drawing/2014/main" id="{C9A92EE9-DD0E-F82B-3F85-B2E331B413D5}"/>
                </a:ext>
              </a:extLst>
            </p:cNvPr>
            <p:cNvSpPr/>
            <p:nvPr/>
          </p:nvSpPr>
          <p:spPr>
            <a:xfrm>
              <a:off x="1187450" y="2260600"/>
              <a:ext cx="1981200" cy="10795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 Random Sequences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96300" y="4785054"/>
            <a:ext cx="190502" cy="106422"/>
          </a:xfrm>
        </p:spPr>
        <p:txBody>
          <a:bodyPr/>
          <a:lstStyle/>
          <a:p>
            <a:fld id="{86CB4B4D-7CA3-9044-876B-883B54F8677D}" type="slidenum">
              <a:rPr lang="en-US" smtClean="0"/>
              <a:t>108</a:t>
            </a:fld>
            <a:endParaRPr lang="en-US" dirty="0"/>
          </a:p>
        </p:txBody>
      </p:sp>
      <p:sp>
        <p:nvSpPr>
          <p:cNvPr id="4" name="TextBox 3">
            <a:extLst>
              <a:ext uri="{FF2B5EF4-FFF2-40B4-BE49-F238E27FC236}">
                <a16:creationId xmlns:a16="http://schemas.microsoft.com/office/drawing/2014/main" id="{8A2F129F-66C0-1C9D-55D4-3189AB074E95}"/>
              </a:ext>
            </a:extLst>
          </p:cNvPr>
          <p:cNvSpPr txBox="1"/>
          <p:nvPr/>
        </p:nvSpPr>
        <p:spPr>
          <a:xfrm>
            <a:off x="422853" y="1071014"/>
            <a:ext cx="808355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Out of hundreds of thousands of peptides, it is reasonable to expect some to randomly match experimental spectra</a:t>
            </a:r>
          </a:p>
          <a:p>
            <a:pPr marL="285750" indent="-285750">
              <a:buFont typeface="Arial" panose="020B0604020202020204" pitchFamily="34" charset="0"/>
              <a:buChar char="•"/>
            </a:pPr>
            <a:r>
              <a:rPr lang="en-US" dirty="0"/>
              <a:t>To combat this, we generate random peptide sequences and compare those matches to experimental spectra</a:t>
            </a:r>
          </a:p>
        </p:txBody>
      </p:sp>
    </p:spTree>
    <p:extLst>
      <p:ext uri="{BB962C8B-B14F-4D97-AF65-F5344CB8AC3E}">
        <p14:creationId xmlns:p14="http://schemas.microsoft.com/office/powerpoint/2010/main" val="2410490577"/>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79AC99E-13E4-C1D6-1702-4422335EFDA0}"/>
              </a:ext>
            </a:extLst>
          </p:cNvPr>
          <p:cNvGrpSpPr/>
          <p:nvPr/>
        </p:nvGrpSpPr>
        <p:grpSpPr>
          <a:xfrm>
            <a:off x="1690128" y="2110295"/>
            <a:ext cx="5104372" cy="2926783"/>
            <a:chOff x="1094256" y="1453605"/>
            <a:chExt cx="6435257" cy="3689895"/>
          </a:xfrm>
        </p:grpSpPr>
        <p:pic>
          <p:nvPicPr>
            <p:cNvPr id="6" name="Picture 5">
              <a:extLst>
                <a:ext uri="{FF2B5EF4-FFF2-40B4-BE49-F238E27FC236}">
                  <a16:creationId xmlns:a16="http://schemas.microsoft.com/office/drawing/2014/main" id="{C2FD0007-2453-5179-2101-A4F7F070C0CF}"/>
                </a:ext>
              </a:extLst>
            </p:cNvPr>
            <p:cNvPicPr>
              <a:picLocks noChangeAspect="1"/>
            </p:cNvPicPr>
            <p:nvPr/>
          </p:nvPicPr>
          <p:blipFill rotWithShape="1">
            <a:blip r:embed="rId3"/>
            <a:srcRect t="16436"/>
            <a:stretch/>
          </p:blipFill>
          <p:spPr>
            <a:xfrm>
              <a:off x="1094256" y="1453605"/>
              <a:ext cx="6435257" cy="3689895"/>
            </a:xfrm>
            <a:prstGeom prst="rect">
              <a:avLst/>
            </a:prstGeom>
          </p:spPr>
        </p:pic>
        <p:sp>
          <p:nvSpPr>
            <p:cNvPr id="7" name="Rectangle 6">
              <a:extLst>
                <a:ext uri="{FF2B5EF4-FFF2-40B4-BE49-F238E27FC236}">
                  <a16:creationId xmlns:a16="http://schemas.microsoft.com/office/drawing/2014/main" id="{C9A92EE9-DD0E-F82B-3F85-B2E331B413D5}"/>
                </a:ext>
              </a:extLst>
            </p:cNvPr>
            <p:cNvSpPr/>
            <p:nvPr/>
          </p:nvSpPr>
          <p:spPr>
            <a:xfrm>
              <a:off x="1187450" y="2260600"/>
              <a:ext cx="1981200" cy="10795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 Random Sequences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96300" y="4785054"/>
            <a:ext cx="190502" cy="106422"/>
          </a:xfrm>
        </p:spPr>
        <p:txBody>
          <a:bodyPr/>
          <a:lstStyle/>
          <a:p>
            <a:fld id="{86CB4B4D-7CA3-9044-876B-883B54F8677D}" type="slidenum">
              <a:rPr lang="en-US" smtClean="0"/>
              <a:t>109</a:t>
            </a:fld>
            <a:endParaRPr lang="en-US" dirty="0"/>
          </a:p>
        </p:txBody>
      </p:sp>
      <p:sp>
        <p:nvSpPr>
          <p:cNvPr id="4" name="TextBox 3">
            <a:extLst>
              <a:ext uri="{FF2B5EF4-FFF2-40B4-BE49-F238E27FC236}">
                <a16:creationId xmlns:a16="http://schemas.microsoft.com/office/drawing/2014/main" id="{8A2F129F-66C0-1C9D-55D4-3189AB074E95}"/>
              </a:ext>
            </a:extLst>
          </p:cNvPr>
          <p:cNvSpPr txBox="1"/>
          <p:nvPr/>
        </p:nvSpPr>
        <p:spPr>
          <a:xfrm>
            <a:off x="422853" y="1071014"/>
            <a:ext cx="808355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Out of hundreds of thousands of peptides, it is reasonable to expect some to randomly match experimental spectra</a:t>
            </a:r>
          </a:p>
          <a:p>
            <a:pPr marL="285750" indent="-285750">
              <a:buFont typeface="Arial" panose="020B0604020202020204" pitchFamily="34" charset="0"/>
              <a:buChar char="•"/>
            </a:pPr>
            <a:r>
              <a:rPr lang="en-US" dirty="0"/>
              <a:t>To combat this, we generate random peptide sequences and compare those matches to experimental spectra</a:t>
            </a:r>
          </a:p>
        </p:txBody>
      </p:sp>
    </p:spTree>
    <p:extLst>
      <p:ext uri="{BB962C8B-B14F-4D97-AF65-F5344CB8AC3E}">
        <p14:creationId xmlns:p14="http://schemas.microsoft.com/office/powerpoint/2010/main" val="134169537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616163-EBEB-4C80-87FC-2199B18EAD2E}"/>
              </a:ext>
            </a:extLst>
          </p:cNvPr>
          <p:cNvPicPr>
            <a:picLocks noChangeAspect="1"/>
          </p:cNvPicPr>
          <p:nvPr/>
        </p:nvPicPr>
        <p:blipFill rotWithShape="1">
          <a:blip r:embed="rId3"/>
          <a:srcRect r="4469"/>
          <a:stretch/>
        </p:blipFill>
        <p:spPr>
          <a:xfrm>
            <a:off x="1578558" y="1653959"/>
            <a:ext cx="5923680" cy="3282987"/>
          </a:xfrm>
          <a:prstGeom prst="rect">
            <a:avLst/>
          </a:prstGeom>
        </p:spPr>
      </p:pic>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p:sp>
        <p:nvSpPr>
          <p:cNvPr id="12" name="TextBox 11">
            <a:extLst>
              <a:ext uri="{FF2B5EF4-FFF2-40B4-BE49-F238E27FC236}">
                <a16:creationId xmlns:a16="http://schemas.microsoft.com/office/drawing/2014/main" id="{8248C47E-32B8-4662-8C66-983DB491B8D5}"/>
              </a:ext>
            </a:extLst>
          </p:cNvPr>
          <p:cNvSpPr txBox="1"/>
          <p:nvPr/>
        </p:nvSpPr>
        <p:spPr>
          <a:xfrm>
            <a:off x="1911928" y="3442854"/>
            <a:ext cx="630382" cy="307777"/>
          </a:xfrm>
          <a:prstGeom prst="rect">
            <a:avLst/>
          </a:prstGeom>
          <a:noFill/>
        </p:spPr>
        <p:txBody>
          <a:bodyPr wrap="square" rtlCol="0">
            <a:spAutoFit/>
          </a:bodyPr>
          <a:lstStyle/>
          <a:p>
            <a:r>
              <a:rPr lang="en-US" sz="1400" dirty="0">
                <a:solidFill>
                  <a:schemeClr val="accent2"/>
                </a:solidFill>
              </a:rPr>
              <a:t>829.4</a:t>
            </a:r>
          </a:p>
        </p:txBody>
      </p:sp>
      <p:sp>
        <p:nvSpPr>
          <p:cNvPr id="103" name="TextBox 102">
            <a:extLst>
              <a:ext uri="{FF2B5EF4-FFF2-40B4-BE49-F238E27FC236}">
                <a16:creationId xmlns:a16="http://schemas.microsoft.com/office/drawing/2014/main" id="{ABD896D6-4052-4C41-A9A3-6B5F539309EB}"/>
              </a:ext>
            </a:extLst>
          </p:cNvPr>
          <p:cNvSpPr txBox="1"/>
          <p:nvPr/>
        </p:nvSpPr>
        <p:spPr>
          <a:xfrm>
            <a:off x="2324101" y="2731730"/>
            <a:ext cx="630382" cy="307777"/>
          </a:xfrm>
          <a:prstGeom prst="rect">
            <a:avLst/>
          </a:prstGeom>
          <a:noFill/>
        </p:spPr>
        <p:txBody>
          <a:bodyPr wrap="square" rtlCol="0">
            <a:spAutoFit/>
          </a:bodyPr>
          <a:lstStyle/>
          <a:p>
            <a:r>
              <a:rPr lang="en-US" sz="1400" dirty="0">
                <a:solidFill>
                  <a:schemeClr val="accent2"/>
                </a:solidFill>
              </a:rPr>
              <a:t>939.3</a:t>
            </a:r>
          </a:p>
        </p:txBody>
      </p:sp>
      <p:sp>
        <p:nvSpPr>
          <p:cNvPr id="104" name="TextBox 103">
            <a:extLst>
              <a:ext uri="{FF2B5EF4-FFF2-40B4-BE49-F238E27FC236}">
                <a16:creationId xmlns:a16="http://schemas.microsoft.com/office/drawing/2014/main" id="{5B36A88C-BF7E-40BA-802E-FF4C827F1A6E}"/>
              </a:ext>
            </a:extLst>
          </p:cNvPr>
          <p:cNvSpPr txBox="1"/>
          <p:nvPr/>
        </p:nvSpPr>
        <p:spPr>
          <a:xfrm>
            <a:off x="2729346" y="1617980"/>
            <a:ext cx="630382" cy="307777"/>
          </a:xfrm>
          <a:prstGeom prst="rect">
            <a:avLst/>
          </a:prstGeom>
          <a:noFill/>
        </p:spPr>
        <p:txBody>
          <a:bodyPr wrap="square" rtlCol="0">
            <a:spAutoFit/>
          </a:bodyPr>
          <a:lstStyle/>
          <a:p>
            <a:r>
              <a:rPr lang="en-US" sz="1400" dirty="0">
                <a:solidFill>
                  <a:schemeClr val="accent2"/>
                </a:solidFill>
              </a:rPr>
              <a:t>991.4</a:t>
            </a:r>
          </a:p>
        </p:txBody>
      </p:sp>
      <p:sp>
        <p:nvSpPr>
          <p:cNvPr id="105" name="TextBox 104">
            <a:extLst>
              <a:ext uri="{FF2B5EF4-FFF2-40B4-BE49-F238E27FC236}">
                <a16:creationId xmlns:a16="http://schemas.microsoft.com/office/drawing/2014/main" id="{872A7EDF-F937-451E-AF2F-379BA50BD430}"/>
              </a:ext>
            </a:extLst>
          </p:cNvPr>
          <p:cNvSpPr txBox="1"/>
          <p:nvPr/>
        </p:nvSpPr>
        <p:spPr>
          <a:xfrm>
            <a:off x="3193473" y="1467115"/>
            <a:ext cx="755072" cy="307777"/>
          </a:xfrm>
          <a:prstGeom prst="rect">
            <a:avLst/>
          </a:prstGeom>
          <a:noFill/>
        </p:spPr>
        <p:txBody>
          <a:bodyPr wrap="square" rtlCol="0">
            <a:spAutoFit/>
          </a:bodyPr>
          <a:lstStyle/>
          <a:p>
            <a:r>
              <a:rPr lang="en-US" sz="1400" dirty="0">
                <a:solidFill>
                  <a:schemeClr val="accent2"/>
                </a:solidFill>
              </a:rPr>
              <a:t>1049.7</a:t>
            </a:r>
          </a:p>
        </p:txBody>
      </p:sp>
      <p:sp>
        <p:nvSpPr>
          <p:cNvPr id="106" name="TextBox 105">
            <a:extLst>
              <a:ext uri="{FF2B5EF4-FFF2-40B4-BE49-F238E27FC236}">
                <a16:creationId xmlns:a16="http://schemas.microsoft.com/office/drawing/2014/main" id="{13C75D24-F0D3-42E7-BAD8-162CA69D50B7}"/>
              </a:ext>
            </a:extLst>
          </p:cNvPr>
          <p:cNvSpPr txBox="1"/>
          <p:nvPr/>
        </p:nvSpPr>
        <p:spPr>
          <a:xfrm>
            <a:off x="3803403" y="1995022"/>
            <a:ext cx="755072" cy="307777"/>
          </a:xfrm>
          <a:prstGeom prst="rect">
            <a:avLst/>
          </a:prstGeom>
          <a:noFill/>
        </p:spPr>
        <p:txBody>
          <a:bodyPr wrap="square" rtlCol="0">
            <a:spAutoFit/>
          </a:bodyPr>
          <a:lstStyle/>
          <a:p>
            <a:r>
              <a:rPr lang="en-US" sz="1400" dirty="0">
                <a:solidFill>
                  <a:schemeClr val="accent2"/>
                </a:solidFill>
              </a:rPr>
              <a:t>1115.3</a:t>
            </a:r>
          </a:p>
        </p:txBody>
      </p:sp>
      <p:sp>
        <p:nvSpPr>
          <p:cNvPr id="107" name="TextBox 106">
            <a:extLst>
              <a:ext uri="{FF2B5EF4-FFF2-40B4-BE49-F238E27FC236}">
                <a16:creationId xmlns:a16="http://schemas.microsoft.com/office/drawing/2014/main" id="{8E98C491-2EB1-46D4-907B-308D527765B4}"/>
              </a:ext>
            </a:extLst>
          </p:cNvPr>
          <p:cNvSpPr txBox="1"/>
          <p:nvPr/>
        </p:nvSpPr>
        <p:spPr>
          <a:xfrm>
            <a:off x="4405746" y="2284754"/>
            <a:ext cx="755072" cy="307777"/>
          </a:xfrm>
          <a:prstGeom prst="rect">
            <a:avLst/>
          </a:prstGeom>
          <a:noFill/>
        </p:spPr>
        <p:txBody>
          <a:bodyPr wrap="square" rtlCol="0">
            <a:spAutoFit/>
          </a:bodyPr>
          <a:lstStyle/>
          <a:p>
            <a:r>
              <a:rPr lang="en-US" sz="1400" dirty="0">
                <a:solidFill>
                  <a:schemeClr val="accent2"/>
                </a:solidFill>
              </a:rPr>
              <a:t>1189.5</a:t>
            </a:r>
          </a:p>
        </p:txBody>
      </p:sp>
      <p:sp>
        <p:nvSpPr>
          <p:cNvPr id="108" name="TextBox 107">
            <a:extLst>
              <a:ext uri="{FF2B5EF4-FFF2-40B4-BE49-F238E27FC236}">
                <a16:creationId xmlns:a16="http://schemas.microsoft.com/office/drawing/2014/main" id="{4258EBA2-E08D-43DB-BDC4-DFE10E6E9FC4}"/>
              </a:ext>
            </a:extLst>
          </p:cNvPr>
          <p:cNvSpPr txBox="1"/>
          <p:nvPr/>
        </p:nvSpPr>
        <p:spPr>
          <a:xfrm>
            <a:off x="5077691" y="2840701"/>
            <a:ext cx="755072" cy="307777"/>
          </a:xfrm>
          <a:prstGeom prst="rect">
            <a:avLst/>
          </a:prstGeom>
          <a:noFill/>
        </p:spPr>
        <p:txBody>
          <a:bodyPr wrap="square" rtlCol="0">
            <a:spAutoFit/>
          </a:bodyPr>
          <a:lstStyle/>
          <a:p>
            <a:r>
              <a:rPr lang="en-US" sz="1400" dirty="0">
                <a:solidFill>
                  <a:schemeClr val="accent2"/>
                </a:solidFill>
              </a:rPr>
              <a:t>1274.4</a:t>
            </a:r>
          </a:p>
        </p:txBody>
      </p:sp>
      <p:sp>
        <p:nvSpPr>
          <p:cNvPr id="109" name="TextBox 108">
            <a:extLst>
              <a:ext uri="{FF2B5EF4-FFF2-40B4-BE49-F238E27FC236}">
                <a16:creationId xmlns:a16="http://schemas.microsoft.com/office/drawing/2014/main" id="{00111180-4340-41BA-94E2-8E500708B03C}"/>
              </a:ext>
            </a:extLst>
          </p:cNvPr>
          <p:cNvSpPr txBox="1"/>
          <p:nvPr/>
        </p:nvSpPr>
        <p:spPr>
          <a:xfrm>
            <a:off x="5908964" y="3621498"/>
            <a:ext cx="755072" cy="307777"/>
          </a:xfrm>
          <a:prstGeom prst="rect">
            <a:avLst/>
          </a:prstGeom>
          <a:noFill/>
        </p:spPr>
        <p:txBody>
          <a:bodyPr wrap="square" rtlCol="0">
            <a:spAutoFit/>
          </a:bodyPr>
          <a:lstStyle/>
          <a:p>
            <a:r>
              <a:rPr lang="en-US" sz="1400" dirty="0">
                <a:solidFill>
                  <a:schemeClr val="accent2"/>
                </a:solidFill>
              </a:rPr>
              <a:t>1372.4</a:t>
            </a:r>
          </a:p>
        </p:txBody>
      </p:sp>
      <p:sp>
        <p:nvSpPr>
          <p:cNvPr id="110" name="TextBox 109">
            <a:extLst>
              <a:ext uri="{FF2B5EF4-FFF2-40B4-BE49-F238E27FC236}">
                <a16:creationId xmlns:a16="http://schemas.microsoft.com/office/drawing/2014/main" id="{4500C5F4-992A-4A69-A1A5-4189B8EA2691}"/>
              </a:ext>
            </a:extLst>
          </p:cNvPr>
          <p:cNvSpPr txBox="1"/>
          <p:nvPr/>
        </p:nvSpPr>
        <p:spPr>
          <a:xfrm>
            <a:off x="6871857" y="3691595"/>
            <a:ext cx="755072" cy="307777"/>
          </a:xfrm>
          <a:prstGeom prst="rect">
            <a:avLst/>
          </a:prstGeom>
          <a:noFill/>
        </p:spPr>
        <p:txBody>
          <a:bodyPr wrap="square" rtlCol="0">
            <a:spAutoFit/>
          </a:bodyPr>
          <a:lstStyle/>
          <a:p>
            <a:r>
              <a:rPr lang="en-US" sz="1400" dirty="0">
                <a:solidFill>
                  <a:schemeClr val="accent2"/>
                </a:solidFill>
              </a:rPr>
              <a:t>1486.7</a:t>
            </a:r>
          </a:p>
        </p:txBody>
      </p:sp>
      <p:sp>
        <p:nvSpPr>
          <p:cNvPr id="15" name="TextBox 14">
            <a:extLst>
              <a:ext uri="{FF2B5EF4-FFF2-40B4-BE49-F238E27FC236}">
                <a16:creationId xmlns:a16="http://schemas.microsoft.com/office/drawing/2014/main" id="{32429771-94B2-456F-B334-405322CA5953}"/>
              </a:ext>
            </a:extLst>
          </p:cNvPr>
          <p:cNvSpPr txBox="1"/>
          <p:nvPr/>
        </p:nvSpPr>
        <p:spPr>
          <a:xfrm>
            <a:off x="76200" y="1221711"/>
            <a:ext cx="1614055" cy="584775"/>
          </a:xfrm>
          <a:prstGeom prst="rect">
            <a:avLst/>
          </a:prstGeom>
          <a:noFill/>
        </p:spPr>
        <p:txBody>
          <a:bodyPr wrap="square" rtlCol="0">
            <a:spAutoFit/>
          </a:bodyPr>
          <a:lstStyle/>
          <a:p>
            <a:r>
              <a:rPr lang="en-US" sz="1600" dirty="0"/>
              <a:t>Lysozyme MW: 17,828 Da</a:t>
            </a:r>
          </a:p>
        </p:txBody>
      </p:sp>
      <p:sp>
        <p:nvSpPr>
          <p:cNvPr id="111" name="TextBox 110">
            <a:extLst>
              <a:ext uri="{FF2B5EF4-FFF2-40B4-BE49-F238E27FC236}">
                <a16:creationId xmlns:a16="http://schemas.microsoft.com/office/drawing/2014/main" id="{2A36C565-BB7A-4D0D-9E10-B2AF476D0498}"/>
              </a:ext>
            </a:extLst>
          </p:cNvPr>
          <p:cNvSpPr txBox="1"/>
          <p:nvPr/>
        </p:nvSpPr>
        <p:spPr>
          <a:xfrm>
            <a:off x="5975067" y="1213398"/>
            <a:ext cx="2895600" cy="781624"/>
          </a:xfrm>
          <a:prstGeom prst="rect">
            <a:avLst/>
          </a:prstGeom>
          <a:noFill/>
          <a:ln w="19050">
            <a:solidFill>
              <a:srgbClr val="FF0000"/>
            </a:solidFill>
          </a:ln>
        </p:spPr>
        <p:txBody>
          <a:bodyPr wrap="square" rtlCol="0">
            <a:spAutoFit/>
          </a:bodyPr>
          <a:lstStyle/>
          <a:p>
            <a:pPr>
              <a:lnSpc>
                <a:spcPts val="2800"/>
              </a:lnSpc>
            </a:pPr>
            <a:r>
              <a:rPr lang="en-US" dirty="0"/>
              <a:t>Note: Intact, pure, lysozyme gives a family of species</a:t>
            </a:r>
          </a:p>
        </p:txBody>
      </p:sp>
      <p:sp>
        <p:nvSpPr>
          <p:cNvPr id="18" name="TextBox 17">
            <a:extLst>
              <a:ext uri="{FF2B5EF4-FFF2-40B4-BE49-F238E27FC236}">
                <a16:creationId xmlns:a16="http://schemas.microsoft.com/office/drawing/2014/main" id="{36EE9ACB-3CFD-47F5-9A0C-2B3895ADFE31}"/>
              </a:ext>
            </a:extLst>
          </p:cNvPr>
          <p:cNvSpPr txBox="1"/>
          <p:nvPr/>
        </p:nvSpPr>
        <p:spPr>
          <a:xfrm>
            <a:off x="2008910" y="3164766"/>
            <a:ext cx="446809" cy="369332"/>
          </a:xfrm>
          <a:prstGeom prst="rect">
            <a:avLst/>
          </a:prstGeom>
          <a:noFill/>
        </p:spPr>
        <p:txBody>
          <a:bodyPr wrap="square" rtlCol="0">
            <a:spAutoFit/>
          </a:bodyPr>
          <a:lstStyle/>
          <a:p>
            <a:r>
              <a:rPr lang="en-US" sz="1400" i="1" dirty="0">
                <a:solidFill>
                  <a:schemeClr val="tx2">
                    <a:lumMod val="75000"/>
                  </a:schemeClr>
                </a:solidFill>
              </a:rPr>
              <a:t>20</a:t>
            </a:r>
            <a:r>
              <a:rPr lang="en-US" i="1" baseline="30000" dirty="0">
                <a:solidFill>
                  <a:schemeClr val="tx2">
                    <a:lumMod val="75000"/>
                  </a:schemeClr>
                </a:solidFill>
              </a:rPr>
              <a:t>+</a:t>
            </a:r>
            <a:endParaRPr lang="en-US" i="1" dirty="0">
              <a:solidFill>
                <a:schemeClr val="tx2">
                  <a:lumMod val="75000"/>
                </a:schemeClr>
              </a:solidFill>
            </a:endParaRPr>
          </a:p>
        </p:txBody>
      </p:sp>
      <p:sp>
        <p:nvSpPr>
          <p:cNvPr id="112" name="TextBox 111">
            <a:extLst>
              <a:ext uri="{FF2B5EF4-FFF2-40B4-BE49-F238E27FC236}">
                <a16:creationId xmlns:a16="http://schemas.microsoft.com/office/drawing/2014/main" id="{799B3F19-9387-4E9E-8590-7836A25DAC69}"/>
              </a:ext>
            </a:extLst>
          </p:cNvPr>
          <p:cNvSpPr txBox="1"/>
          <p:nvPr/>
        </p:nvSpPr>
        <p:spPr>
          <a:xfrm>
            <a:off x="2407227" y="2455842"/>
            <a:ext cx="446809" cy="369332"/>
          </a:xfrm>
          <a:prstGeom prst="rect">
            <a:avLst/>
          </a:prstGeom>
          <a:noFill/>
        </p:spPr>
        <p:txBody>
          <a:bodyPr wrap="square" rtlCol="0">
            <a:spAutoFit/>
          </a:bodyPr>
          <a:lstStyle/>
          <a:p>
            <a:r>
              <a:rPr lang="en-US" sz="1400" i="1" dirty="0">
                <a:solidFill>
                  <a:schemeClr val="tx2">
                    <a:lumMod val="75000"/>
                  </a:schemeClr>
                </a:solidFill>
              </a:rPr>
              <a:t>19</a:t>
            </a:r>
            <a:r>
              <a:rPr lang="en-US" i="1" baseline="30000" dirty="0">
                <a:solidFill>
                  <a:schemeClr val="tx2">
                    <a:lumMod val="75000"/>
                  </a:schemeClr>
                </a:solidFill>
              </a:rPr>
              <a:t>+</a:t>
            </a:r>
            <a:endParaRPr lang="en-US" i="1" dirty="0">
              <a:solidFill>
                <a:schemeClr val="tx2">
                  <a:lumMod val="75000"/>
                </a:schemeClr>
              </a:solidFill>
            </a:endParaRPr>
          </a:p>
        </p:txBody>
      </p:sp>
      <p:sp>
        <p:nvSpPr>
          <p:cNvPr id="113" name="TextBox 112">
            <a:extLst>
              <a:ext uri="{FF2B5EF4-FFF2-40B4-BE49-F238E27FC236}">
                <a16:creationId xmlns:a16="http://schemas.microsoft.com/office/drawing/2014/main" id="{EE1C63E1-C506-4B1E-82A6-2C792D9C7DCC}"/>
              </a:ext>
            </a:extLst>
          </p:cNvPr>
          <p:cNvSpPr txBox="1"/>
          <p:nvPr/>
        </p:nvSpPr>
        <p:spPr>
          <a:xfrm>
            <a:off x="2860963" y="1364832"/>
            <a:ext cx="446809" cy="369332"/>
          </a:xfrm>
          <a:prstGeom prst="rect">
            <a:avLst/>
          </a:prstGeom>
          <a:noFill/>
        </p:spPr>
        <p:txBody>
          <a:bodyPr wrap="square" rtlCol="0">
            <a:spAutoFit/>
          </a:bodyPr>
          <a:lstStyle/>
          <a:p>
            <a:r>
              <a:rPr lang="en-US" sz="1400" i="1" dirty="0">
                <a:solidFill>
                  <a:schemeClr val="tx2">
                    <a:lumMod val="75000"/>
                  </a:schemeClr>
                </a:solidFill>
              </a:rPr>
              <a:t>18</a:t>
            </a:r>
            <a:r>
              <a:rPr lang="en-US" i="1" baseline="30000" dirty="0">
                <a:solidFill>
                  <a:schemeClr val="tx2">
                    <a:lumMod val="75000"/>
                  </a:schemeClr>
                </a:solidFill>
              </a:rPr>
              <a:t>+</a:t>
            </a:r>
            <a:endParaRPr lang="en-US" i="1" dirty="0">
              <a:solidFill>
                <a:schemeClr val="tx2">
                  <a:lumMod val="75000"/>
                </a:schemeClr>
              </a:solidFill>
            </a:endParaRPr>
          </a:p>
        </p:txBody>
      </p:sp>
      <p:sp>
        <p:nvSpPr>
          <p:cNvPr id="114" name="TextBox 113">
            <a:extLst>
              <a:ext uri="{FF2B5EF4-FFF2-40B4-BE49-F238E27FC236}">
                <a16:creationId xmlns:a16="http://schemas.microsoft.com/office/drawing/2014/main" id="{D7655BFA-AD19-492A-8793-F52EF08D13FA}"/>
              </a:ext>
            </a:extLst>
          </p:cNvPr>
          <p:cNvSpPr txBox="1"/>
          <p:nvPr/>
        </p:nvSpPr>
        <p:spPr>
          <a:xfrm>
            <a:off x="3349334" y="1231010"/>
            <a:ext cx="446809" cy="369332"/>
          </a:xfrm>
          <a:prstGeom prst="rect">
            <a:avLst/>
          </a:prstGeom>
          <a:noFill/>
        </p:spPr>
        <p:txBody>
          <a:bodyPr wrap="square" rtlCol="0">
            <a:spAutoFit/>
          </a:bodyPr>
          <a:lstStyle/>
          <a:p>
            <a:r>
              <a:rPr lang="en-US" sz="1400" i="1" dirty="0">
                <a:solidFill>
                  <a:schemeClr val="tx2">
                    <a:lumMod val="75000"/>
                  </a:schemeClr>
                </a:solidFill>
              </a:rPr>
              <a:t>17</a:t>
            </a:r>
            <a:r>
              <a:rPr lang="en-US" i="1" baseline="30000" dirty="0">
                <a:solidFill>
                  <a:schemeClr val="tx2">
                    <a:lumMod val="75000"/>
                  </a:schemeClr>
                </a:solidFill>
              </a:rPr>
              <a:t>+</a:t>
            </a:r>
            <a:endParaRPr lang="en-US" i="1" dirty="0">
              <a:solidFill>
                <a:schemeClr val="tx2">
                  <a:lumMod val="75000"/>
                </a:schemeClr>
              </a:solidFill>
            </a:endParaRPr>
          </a:p>
        </p:txBody>
      </p:sp>
      <p:sp>
        <p:nvSpPr>
          <p:cNvPr id="115" name="TextBox 114">
            <a:extLst>
              <a:ext uri="{FF2B5EF4-FFF2-40B4-BE49-F238E27FC236}">
                <a16:creationId xmlns:a16="http://schemas.microsoft.com/office/drawing/2014/main" id="{D03E1345-4712-4B6F-B1DF-33DB385942AA}"/>
              </a:ext>
            </a:extLst>
          </p:cNvPr>
          <p:cNvSpPr txBox="1"/>
          <p:nvPr/>
        </p:nvSpPr>
        <p:spPr>
          <a:xfrm>
            <a:off x="3948539" y="1744578"/>
            <a:ext cx="446809" cy="369332"/>
          </a:xfrm>
          <a:prstGeom prst="rect">
            <a:avLst/>
          </a:prstGeom>
          <a:noFill/>
        </p:spPr>
        <p:txBody>
          <a:bodyPr wrap="square" rtlCol="0">
            <a:spAutoFit/>
          </a:bodyPr>
          <a:lstStyle/>
          <a:p>
            <a:r>
              <a:rPr lang="en-US" sz="1400" i="1" dirty="0">
                <a:solidFill>
                  <a:schemeClr val="tx2">
                    <a:lumMod val="75000"/>
                  </a:schemeClr>
                </a:solidFill>
              </a:rPr>
              <a:t>16</a:t>
            </a:r>
            <a:r>
              <a:rPr lang="en-US" i="1" baseline="30000" dirty="0">
                <a:solidFill>
                  <a:schemeClr val="tx2">
                    <a:lumMod val="75000"/>
                  </a:schemeClr>
                </a:solidFill>
              </a:rPr>
              <a:t>+</a:t>
            </a:r>
            <a:endParaRPr lang="en-US" i="1" dirty="0">
              <a:solidFill>
                <a:schemeClr val="tx2">
                  <a:lumMod val="75000"/>
                </a:schemeClr>
              </a:solidFill>
            </a:endParaRPr>
          </a:p>
        </p:txBody>
      </p:sp>
      <p:sp>
        <p:nvSpPr>
          <p:cNvPr id="116" name="TextBox 115">
            <a:extLst>
              <a:ext uri="{FF2B5EF4-FFF2-40B4-BE49-F238E27FC236}">
                <a16:creationId xmlns:a16="http://schemas.microsoft.com/office/drawing/2014/main" id="{C489AE2F-79F1-4EDC-A25E-C1B2485B8B0C}"/>
              </a:ext>
            </a:extLst>
          </p:cNvPr>
          <p:cNvSpPr txBox="1"/>
          <p:nvPr/>
        </p:nvSpPr>
        <p:spPr>
          <a:xfrm>
            <a:off x="4550882" y="1996264"/>
            <a:ext cx="446809" cy="369332"/>
          </a:xfrm>
          <a:prstGeom prst="rect">
            <a:avLst/>
          </a:prstGeom>
          <a:noFill/>
        </p:spPr>
        <p:txBody>
          <a:bodyPr wrap="square" rtlCol="0">
            <a:spAutoFit/>
          </a:bodyPr>
          <a:lstStyle/>
          <a:p>
            <a:r>
              <a:rPr lang="en-US" sz="1400" i="1" dirty="0">
                <a:solidFill>
                  <a:schemeClr val="tx2">
                    <a:lumMod val="75000"/>
                  </a:schemeClr>
                </a:solidFill>
              </a:rPr>
              <a:t>15</a:t>
            </a:r>
            <a:r>
              <a:rPr lang="en-US" i="1" baseline="30000" dirty="0">
                <a:solidFill>
                  <a:schemeClr val="tx2">
                    <a:lumMod val="75000"/>
                  </a:schemeClr>
                </a:solidFill>
              </a:rPr>
              <a:t>+</a:t>
            </a:r>
            <a:endParaRPr lang="en-US" i="1" dirty="0">
              <a:solidFill>
                <a:schemeClr val="tx2">
                  <a:lumMod val="75000"/>
                </a:schemeClr>
              </a:solidFill>
            </a:endParaRPr>
          </a:p>
        </p:txBody>
      </p:sp>
      <p:sp>
        <p:nvSpPr>
          <p:cNvPr id="117" name="TextBox 116">
            <a:extLst>
              <a:ext uri="{FF2B5EF4-FFF2-40B4-BE49-F238E27FC236}">
                <a16:creationId xmlns:a16="http://schemas.microsoft.com/office/drawing/2014/main" id="{16304BCC-58AE-45A9-A1B8-719907E64A4E}"/>
              </a:ext>
            </a:extLst>
          </p:cNvPr>
          <p:cNvSpPr txBox="1"/>
          <p:nvPr/>
        </p:nvSpPr>
        <p:spPr>
          <a:xfrm>
            <a:off x="5220556" y="2531950"/>
            <a:ext cx="446809" cy="369332"/>
          </a:xfrm>
          <a:prstGeom prst="rect">
            <a:avLst/>
          </a:prstGeom>
          <a:noFill/>
        </p:spPr>
        <p:txBody>
          <a:bodyPr wrap="square" rtlCol="0">
            <a:spAutoFit/>
          </a:bodyPr>
          <a:lstStyle/>
          <a:p>
            <a:r>
              <a:rPr lang="en-US" sz="1400" i="1" dirty="0">
                <a:solidFill>
                  <a:schemeClr val="tx2">
                    <a:lumMod val="75000"/>
                  </a:schemeClr>
                </a:solidFill>
              </a:rPr>
              <a:t>14</a:t>
            </a:r>
            <a:r>
              <a:rPr lang="en-US" i="1" baseline="30000" dirty="0">
                <a:solidFill>
                  <a:schemeClr val="tx2">
                    <a:lumMod val="75000"/>
                  </a:schemeClr>
                </a:solidFill>
              </a:rPr>
              <a:t>+</a:t>
            </a:r>
            <a:endParaRPr lang="en-US" i="1" dirty="0">
              <a:solidFill>
                <a:schemeClr val="tx2">
                  <a:lumMod val="75000"/>
                </a:schemeClr>
              </a:solidFill>
            </a:endParaRPr>
          </a:p>
        </p:txBody>
      </p:sp>
      <p:sp>
        <p:nvSpPr>
          <p:cNvPr id="118" name="TextBox 117">
            <a:extLst>
              <a:ext uri="{FF2B5EF4-FFF2-40B4-BE49-F238E27FC236}">
                <a16:creationId xmlns:a16="http://schemas.microsoft.com/office/drawing/2014/main" id="{1778E4D0-2D9E-4F95-986C-B784AC97DB05}"/>
              </a:ext>
            </a:extLst>
          </p:cNvPr>
          <p:cNvSpPr txBox="1"/>
          <p:nvPr/>
        </p:nvSpPr>
        <p:spPr>
          <a:xfrm>
            <a:off x="6056168" y="3333051"/>
            <a:ext cx="446809" cy="369332"/>
          </a:xfrm>
          <a:prstGeom prst="rect">
            <a:avLst/>
          </a:prstGeom>
          <a:noFill/>
        </p:spPr>
        <p:txBody>
          <a:bodyPr wrap="square" rtlCol="0">
            <a:spAutoFit/>
          </a:bodyPr>
          <a:lstStyle/>
          <a:p>
            <a:r>
              <a:rPr lang="en-US" sz="1400" i="1" dirty="0">
                <a:solidFill>
                  <a:schemeClr val="tx2">
                    <a:lumMod val="75000"/>
                  </a:schemeClr>
                </a:solidFill>
              </a:rPr>
              <a:t>13</a:t>
            </a:r>
            <a:r>
              <a:rPr lang="en-US" i="1" baseline="30000" dirty="0">
                <a:solidFill>
                  <a:schemeClr val="tx2">
                    <a:lumMod val="75000"/>
                  </a:schemeClr>
                </a:solidFill>
              </a:rPr>
              <a:t>+</a:t>
            </a:r>
            <a:endParaRPr lang="en-US" i="1" dirty="0">
              <a:solidFill>
                <a:schemeClr val="tx2">
                  <a:lumMod val="75000"/>
                </a:schemeClr>
              </a:solidFill>
            </a:endParaRPr>
          </a:p>
        </p:txBody>
      </p:sp>
      <p:sp>
        <p:nvSpPr>
          <p:cNvPr id="119" name="TextBox 118">
            <a:extLst>
              <a:ext uri="{FF2B5EF4-FFF2-40B4-BE49-F238E27FC236}">
                <a16:creationId xmlns:a16="http://schemas.microsoft.com/office/drawing/2014/main" id="{8B4C6706-EBB3-4711-BA64-83B50B7B01CD}"/>
              </a:ext>
            </a:extLst>
          </p:cNvPr>
          <p:cNvSpPr txBox="1"/>
          <p:nvPr/>
        </p:nvSpPr>
        <p:spPr>
          <a:xfrm>
            <a:off x="6976058" y="3414540"/>
            <a:ext cx="446809" cy="369332"/>
          </a:xfrm>
          <a:prstGeom prst="rect">
            <a:avLst/>
          </a:prstGeom>
          <a:noFill/>
        </p:spPr>
        <p:txBody>
          <a:bodyPr wrap="square" rtlCol="0">
            <a:spAutoFit/>
          </a:bodyPr>
          <a:lstStyle/>
          <a:p>
            <a:r>
              <a:rPr lang="en-US" sz="1400" i="1" dirty="0">
                <a:solidFill>
                  <a:schemeClr val="tx2">
                    <a:lumMod val="75000"/>
                  </a:schemeClr>
                </a:solidFill>
              </a:rPr>
              <a:t>12</a:t>
            </a:r>
            <a:r>
              <a:rPr lang="en-US" i="1" baseline="30000" dirty="0">
                <a:solidFill>
                  <a:schemeClr val="tx2">
                    <a:lumMod val="75000"/>
                  </a:schemeClr>
                </a:solidFill>
              </a:rPr>
              <a:t>+</a:t>
            </a:r>
            <a:endParaRPr lang="en-US" i="1" dirty="0">
              <a:solidFill>
                <a:schemeClr val="tx2">
                  <a:lumMod val="75000"/>
                </a:schemeClr>
              </a:solidFill>
            </a:endParaRPr>
          </a:p>
        </p:txBody>
      </p:sp>
      <p:sp>
        <p:nvSpPr>
          <p:cNvPr id="2" name="Slide Number Placeholder 1">
            <a:extLst>
              <a:ext uri="{FF2B5EF4-FFF2-40B4-BE49-F238E27FC236}">
                <a16:creationId xmlns:a16="http://schemas.microsoft.com/office/drawing/2014/main" id="{4D17BC23-3E33-4C84-A009-5BC2E6DD6CF9}"/>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3" name="Picture 2">
            <a:extLst>
              <a:ext uri="{FF2B5EF4-FFF2-40B4-BE49-F238E27FC236}">
                <a16:creationId xmlns:a16="http://schemas.microsoft.com/office/drawing/2014/main" id="{F11E97D8-4CC6-C227-067E-F3C5C3E0D1F3}"/>
              </a:ext>
            </a:extLst>
          </p:cNvPr>
          <p:cNvPicPr>
            <a:picLocks noChangeAspect="1"/>
          </p:cNvPicPr>
          <p:nvPr/>
        </p:nvPicPr>
        <p:blipFill>
          <a:blip r:embed="rId4"/>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2770339218"/>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370332" y="4767264"/>
            <a:ext cx="2314575" cy="273844"/>
          </a:xfrm>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110</a:t>
            </a:fld>
            <a:endParaRPr lang="en-US"/>
          </a:p>
        </p:txBody>
      </p:sp>
      <p:sp>
        <p:nvSpPr>
          <p:cNvPr id="5" name="object 4">
            <a:extLst>
              <a:ext uri="{FF2B5EF4-FFF2-40B4-BE49-F238E27FC236}">
                <a16:creationId xmlns:a16="http://schemas.microsoft.com/office/drawing/2014/main" id="{83E51870-1BA7-8D80-9849-CE67FFA6214E}"/>
              </a:ext>
            </a:extLst>
          </p:cNvPr>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7" name="object 2">
            <a:extLst>
              <a:ext uri="{FF2B5EF4-FFF2-40B4-BE49-F238E27FC236}">
                <a16:creationId xmlns:a16="http://schemas.microsoft.com/office/drawing/2014/main" id="{87DDE2A5-36B3-287D-040B-DBA3DCEF1523}"/>
              </a:ext>
            </a:extLst>
          </p:cNvPr>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MS/MS Search Engines: DDA</a:t>
            </a:r>
          </a:p>
        </p:txBody>
      </p:sp>
      <p:graphicFrame>
        <p:nvGraphicFramePr>
          <p:cNvPr id="4" name="Table 7">
            <a:extLst>
              <a:ext uri="{FF2B5EF4-FFF2-40B4-BE49-F238E27FC236}">
                <a16:creationId xmlns:a16="http://schemas.microsoft.com/office/drawing/2014/main" id="{9F1BB6F9-C73A-1FFE-D23F-D9F36D0B9A58}"/>
              </a:ext>
            </a:extLst>
          </p:cNvPr>
          <p:cNvGraphicFramePr>
            <a:graphicFrameLocks noGrp="1"/>
          </p:cNvGraphicFramePr>
          <p:nvPr>
            <p:extLst>
              <p:ext uri="{D42A27DB-BD31-4B8C-83A1-F6EECF244321}">
                <p14:modId xmlns:p14="http://schemas.microsoft.com/office/powerpoint/2010/main" val="40616762"/>
              </p:ext>
            </p:extLst>
          </p:nvPr>
        </p:nvGraphicFramePr>
        <p:xfrm>
          <a:off x="2111812" y="1331775"/>
          <a:ext cx="4920376" cy="3042920"/>
        </p:xfrm>
        <a:graphic>
          <a:graphicData uri="http://schemas.openxmlformats.org/drawingml/2006/table">
            <a:tbl>
              <a:tblPr firstRow="1" bandRow="1">
                <a:tableStyleId>{5C22544A-7EE6-4342-B048-85BDC9FD1C3A}</a:tableStyleId>
              </a:tblPr>
              <a:tblGrid>
                <a:gridCol w="1530772">
                  <a:extLst>
                    <a:ext uri="{9D8B030D-6E8A-4147-A177-3AD203B41FA5}">
                      <a16:colId xmlns:a16="http://schemas.microsoft.com/office/drawing/2014/main" val="748579475"/>
                    </a:ext>
                  </a:extLst>
                </a:gridCol>
                <a:gridCol w="1470567">
                  <a:extLst>
                    <a:ext uri="{9D8B030D-6E8A-4147-A177-3AD203B41FA5}">
                      <a16:colId xmlns:a16="http://schemas.microsoft.com/office/drawing/2014/main" val="1919178993"/>
                    </a:ext>
                  </a:extLst>
                </a:gridCol>
                <a:gridCol w="1084673">
                  <a:extLst>
                    <a:ext uri="{9D8B030D-6E8A-4147-A177-3AD203B41FA5}">
                      <a16:colId xmlns:a16="http://schemas.microsoft.com/office/drawing/2014/main" val="1726149234"/>
                    </a:ext>
                  </a:extLst>
                </a:gridCol>
                <a:gridCol w="834364">
                  <a:extLst>
                    <a:ext uri="{9D8B030D-6E8A-4147-A177-3AD203B41FA5}">
                      <a16:colId xmlns:a16="http://schemas.microsoft.com/office/drawing/2014/main" val="2717029617"/>
                    </a:ext>
                  </a:extLst>
                </a:gridCol>
              </a:tblGrid>
              <a:tr h="370840">
                <a:tc>
                  <a:txBody>
                    <a:bodyPr/>
                    <a:lstStyle/>
                    <a:p>
                      <a:r>
                        <a:rPr lang="en-US" sz="1000" dirty="0"/>
                        <a:t>Name</a:t>
                      </a:r>
                    </a:p>
                  </a:txBody>
                  <a:tcPr/>
                </a:tc>
                <a:tc>
                  <a:txBody>
                    <a:bodyPr/>
                    <a:lstStyle/>
                    <a:p>
                      <a:r>
                        <a:rPr lang="en-US" sz="1000" dirty="0"/>
                        <a:t>Lab/Company</a:t>
                      </a:r>
                    </a:p>
                  </a:txBody>
                  <a:tcPr/>
                </a:tc>
                <a:tc>
                  <a:txBody>
                    <a:bodyPr/>
                    <a:lstStyle/>
                    <a:p>
                      <a:r>
                        <a:rPr lang="en-US" sz="1000" dirty="0"/>
                        <a:t>Open/Closed-sourced</a:t>
                      </a:r>
                    </a:p>
                  </a:txBody>
                  <a:tcPr/>
                </a:tc>
                <a:tc>
                  <a:txBody>
                    <a:bodyPr/>
                    <a:lstStyle/>
                    <a:p>
                      <a:r>
                        <a:rPr lang="en-US" sz="1000" dirty="0"/>
                        <a:t>Free/Paid</a:t>
                      </a:r>
                    </a:p>
                  </a:txBody>
                  <a:tcPr/>
                </a:tc>
                <a:extLst>
                  <a:ext uri="{0D108BD9-81ED-4DB2-BD59-A6C34878D82A}">
                    <a16:rowId xmlns:a16="http://schemas.microsoft.com/office/drawing/2014/main" val="2027861218"/>
                  </a:ext>
                </a:extLst>
              </a:tr>
              <a:tr h="370840">
                <a:tc>
                  <a:txBody>
                    <a:bodyPr/>
                    <a:lstStyle/>
                    <a:p>
                      <a:r>
                        <a:rPr lang="en-US" sz="1000" dirty="0" err="1"/>
                        <a:t>MaxQuant</a:t>
                      </a:r>
                      <a:endParaRPr lang="en-US" sz="1000" dirty="0"/>
                    </a:p>
                  </a:txBody>
                  <a:tcPr/>
                </a:tc>
                <a:tc>
                  <a:txBody>
                    <a:bodyPr/>
                    <a:lstStyle/>
                    <a:p>
                      <a:r>
                        <a:rPr lang="en-US" sz="1000" dirty="0"/>
                        <a:t>Mann Lab (Munich)</a:t>
                      </a:r>
                    </a:p>
                  </a:txBody>
                  <a:tcPr/>
                </a:tc>
                <a:tc>
                  <a:txBody>
                    <a:bodyPr/>
                    <a:lstStyle/>
                    <a:p>
                      <a:r>
                        <a:rPr lang="en-US" sz="1000" dirty="0"/>
                        <a:t>Closed</a:t>
                      </a:r>
                    </a:p>
                  </a:txBody>
                  <a:tcPr/>
                </a:tc>
                <a:tc>
                  <a:txBody>
                    <a:bodyPr/>
                    <a:lstStyle/>
                    <a:p>
                      <a:r>
                        <a:rPr lang="en-US" sz="1000" dirty="0"/>
                        <a:t>Free</a:t>
                      </a:r>
                    </a:p>
                  </a:txBody>
                  <a:tcPr/>
                </a:tc>
                <a:extLst>
                  <a:ext uri="{0D108BD9-81ED-4DB2-BD59-A6C34878D82A}">
                    <a16:rowId xmlns:a16="http://schemas.microsoft.com/office/drawing/2014/main" val="3958608275"/>
                  </a:ext>
                </a:extLst>
              </a:tr>
              <a:tr h="370840">
                <a:tc>
                  <a:txBody>
                    <a:bodyPr/>
                    <a:lstStyle/>
                    <a:p>
                      <a:r>
                        <a:rPr lang="en-US" sz="1000" dirty="0" err="1"/>
                        <a:t>ProteomeDiscoverer</a:t>
                      </a:r>
                      <a:endParaRPr lang="en-US" sz="1000" dirty="0"/>
                    </a:p>
                  </a:txBody>
                  <a:tcPr/>
                </a:tc>
                <a:tc>
                  <a:txBody>
                    <a:bodyPr/>
                    <a:lstStyle/>
                    <a:p>
                      <a:r>
                        <a:rPr lang="en-US" sz="1000" dirty="0" err="1"/>
                        <a:t>ThermoFisher</a:t>
                      </a:r>
                      <a:r>
                        <a:rPr lang="en-US" sz="1000" dirty="0"/>
                        <a:t> Scientific</a:t>
                      </a:r>
                    </a:p>
                  </a:txBody>
                  <a:tcPr/>
                </a:tc>
                <a:tc>
                  <a:txBody>
                    <a:bodyPr/>
                    <a:lstStyle/>
                    <a:p>
                      <a:r>
                        <a:rPr lang="en-US" sz="1000" dirty="0"/>
                        <a:t>Closed</a:t>
                      </a:r>
                    </a:p>
                  </a:txBody>
                  <a:tcPr/>
                </a:tc>
                <a:tc>
                  <a:txBody>
                    <a:bodyPr/>
                    <a:lstStyle/>
                    <a:p>
                      <a:r>
                        <a:rPr lang="en-US" sz="1000" dirty="0"/>
                        <a:t>Paid</a:t>
                      </a:r>
                    </a:p>
                  </a:txBody>
                  <a:tcPr/>
                </a:tc>
                <a:extLst>
                  <a:ext uri="{0D108BD9-81ED-4DB2-BD59-A6C34878D82A}">
                    <a16:rowId xmlns:a16="http://schemas.microsoft.com/office/drawing/2014/main" val="559334881"/>
                  </a:ext>
                </a:extLst>
              </a:tr>
              <a:tr h="370840">
                <a:tc>
                  <a:txBody>
                    <a:bodyPr/>
                    <a:lstStyle/>
                    <a:p>
                      <a:r>
                        <a:rPr lang="en-US" sz="1000" dirty="0"/>
                        <a:t>Skyline</a:t>
                      </a:r>
                    </a:p>
                  </a:txBody>
                  <a:tcPr/>
                </a:tc>
                <a:tc>
                  <a:txBody>
                    <a:bodyPr/>
                    <a:lstStyle/>
                    <a:p>
                      <a:r>
                        <a:rPr lang="en-US" sz="1000" dirty="0" err="1"/>
                        <a:t>MacCoss</a:t>
                      </a:r>
                      <a:r>
                        <a:rPr lang="en-US" sz="1000" dirty="0"/>
                        <a:t> Lab (Seattle)</a:t>
                      </a:r>
                    </a:p>
                  </a:txBody>
                  <a:tcPr/>
                </a:tc>
                <a:tc>
                  <a:txBody>
                    <a:bodyPr/>
                    <a:lstStyle/>
                    <a:p>
                      <a:r>
                        <a:rPr lang="en-US" sz="1000" dirty="0"/>
                        <a:t>Open</a:t>
                      </a:r>
                    </a:p>
                  </a:txBody>
                  <a:tcPr/>
                </a:tc>
                <a:tc>
                  <a:txBody>
                    <a:bodyPr/>
                    <a:lstStyle/>
                    <a:p>
                      <a:r>
                        <a:rPr lang="en-US" sz="1000" dirty="0"/>
                        <a:t>Free</a:t>
                      </a:r>
                    </a:p>
                  </a:txBody>
                  <a:tcPr/>
                </a:tc>
                <a:extLst>
                  <a:ext uri="{0D108BD9-81ED-4DB2-BD59-A6C34878D82A}">
                    <a16:rowId xmlns:a16="http://schemas.microsoft.com/office/drawing/2014/main" val="2222665740"/>
                  </a:ext>
                </a:extLst>
              </a:tr>
              <a:tr h="370840">
                <a:tc>
                  <a:txBody>
                    <a:bodyPr/>
                    <a:lstStyle/>
                    <a:p>
                      <a:r>
                        <a:rPr lang="en-US" sz="1000" dirty="0" err="1"/>
                        <a:t>Fragpipe</a:t>
                      </a:r>
                      <a:endParaRPr lang="en-US" sz="1000" dirty="0"/>
                    </a:p>
                  </a:txBody>
                  <a:tcPr/>
                </a:tc>
                <a:tc>
                  <a:txBody>
                    <a:bodyPr/>
                    <a:lstStyle/>
                    <a:p>
                      <a:r>
                        <a:rPr lang="en-US" sz="1000" dirty="0" err="1"/>
                        <a:t>Nesvizhskii</a:t>
                      </a:r>
                      <a:r>
                        <a:rPr lang="en-US" sz="1000" dirty="0"/>
                        <a:t> Lab (Ann Arbor)</a:t>
                      </a:r>
                    </a:p>
                  </a:txBody>
                  <a:tcPr/>
                </a:tc>
                <a:tc>
                  <a:txBody>
                    <a:bodyPr/>
                    <a:lstStyle/>
                    <a:p>
                      <a:r>
                        <a:rPr lang="en-US" sz="1000" dirty="0"/>
                        <a:t>Open</a:t>
                      </a:r>
                    </a:p>
                  </a:txBody>
                  <a:tcPr/>
                </a:tc>
                <a:tc>
                  <a:txBody>
                    <a:bodyPr/>
                    <a:lstStyle/>
                    <a:p>
                      <a:r>
                        <a:rPr lang="en-US" sz="1000" dirty="0"/>
                        <a:t>Free</a:t>
                      </a:r>
                    </a:p>
                  </a:txBody>
                  <a:tcPr/>
                </a:tc>
                <a:extLst>
                  <a:ext uri="{0D108BD9-81ED-4DB2-BD59-A6C34878D82A}">
                    <a16:rowId xmlns:a16="http://schemas.microsoft.com/office/drawing/2014/main" val="2507456369"/>
                  </a:ext>
                </a:extLst>
              </a:tr>
              <a:tr h="370840">
                <a:tc>
                  <a:txBody>
                    <a:bodyPr/>
                    <a:lstStyle/>
                    <a:p>
                      <a:r>
                        <a:rPr lang="en-US" sz="1000" dirty="0" err="1"/>
                        <a:t>Metamorpheus</a:t>
                      </a:r>
                      <a:endParaRPr lang="en-US" sz="1000" dirty="0"/>
                    </a:p>
                  </a:txBody>
                  <a:tcPr/>
                </a:tc>
                <a:tc>
                  <a:txBody>
                    <a:bodyPr/>
                    <a:lstStyle/>
                    <a:p>
                      <a:r>
                        <a:rPr lang="en-US" sz="1000" dirty="0"/>
                        <a:t>Smith Lab (Madison)</a:t>
                      </a:r>
                    </a:p>
                  </a:txBody>
                  <a:tcPr/>
                </a:tc>
                <a:tc>
                  <a:txBody>
                    <a:bodyPr/>
                    <a:lstStyle/>
                    <a:p>
                      <a:r>
                        <a:rPr lang="en-US" sz="1000" dirty="0"/>
                        <a:t>Open</a:t>
                      </a:r>
                    </a:p>
                  </a:txBody>
                  <a:tcPr/>
                </a:tc>
                <a:tc>
                  <a:txBody>
                    <a:bodyPr/>
                    <a:lstStyle/>
                    <a:p>
                      <a:r>
                        <a:rPr lang="en-US" sz="1000" dirty="0"/>
                        <a:t>Free</a:t>
                      </a:r>
                    </a:p>
                  </a:txBody>
                  <a:tcPr/>
                </a:tc>
                <a:extLst>
                  <a:ext uri="{0D108BD9-81ED-4DB2-BD59-A6C34878D82A}">
                    <a16:rowId xmlns:a16="http://schemas.microsoft.com/office/drawing/2014/main" val="866540149"/>
                  </a:ext>
                </a:extLst>
              </a:tr>
              <a:tr h="370840">
                <a:tc>
                  <a:txBody>
                    <a:bodyPr/>
                    <a:lstStyle/>
                    <a:p>
                      <a:r>
                        <a:rPr lang="en-US" sz="1000" dirty="0" err="1"/>
                        <a:t>Spectronaut</a:t>
                      </a:r>
                      <a:endParaRPr lang="en-US" sz="1000" dirty="0"/>
                    </a:p>
                  </a:txBody>
                  <a:tcPr/>
                </a:tc>
                <a:tc>
                  <a:txBody>
                    <a:bodyPr/>
                    <a:lstStyle/>
                    <a:p>
                      <a:r>
                        <a:rPr lang="en-US" sz="1000" dirty="0" err="1"/>
                        <a:t>Biognosys</a:t>
                      </a:r>
                      <a:endParaRPr lang="en-US" sz="1000" dirty="0"/>
                    </a:p>
                  </a:txBody>
                  <a:tcPr/>
                </a:tc>
                <a:tc>
                  <a:txBody>
                    <a:bodyPr/>
                    <a:lstStyle/>
                    <a:p>
                      <a:r>
                        <a:rPr lang="en-US" sz="1000" dirty="0"/>
                        <a:t>Closed</a:t>
                      </a:r>
                    </a:p>
                  </a:txBody>
                  <a:tcPr/>
                </a:tc>
                <a:tc>
                  <a:txBody>
                    <a:bodyPr/>
                    <a:lstStyle/>
                    <a:p>
                      <a:r>
                        <a:rPr lang="en-US" sz="1000" dirty="0"/>
                        <a:t>Paid</a:t>
                      </a:r>
                    </a:p>
                  </a:txBody>
                  <a:tcPr/>
                </a:tc>
                <a:extLst>
                  <a:ext uri="{0D108BD9-81ED-4DB2-BD59-A6C34878D82A}">
                    <a16:rowId xmlns:a16="http://schemas.microsoft.com/office/drawing/2014/main" val="1672275722"/>
                  </a:ext>
                </a:extLst>
              </a:tr>
              <a:tr h="370840">
                <a:tc>
                  <a:txBody>
                    <a:bodyPr/>
                    <a:lstStyle/>
                    <a:p>
                      <a:r>
                        <a:rPr lang="en-US" sz="1000" dirty="0" err="1"/>
                        <a:t>ProteinProspector</a:t>
                      </a:r>
                      <a:endParaRPr lang="en-US" sz="1000" dirty="0"/>
                    </a:p>
                  </a:txBody>
                  <a:tcPr/>
                </a:tc>
                <a:tc>
                  <a:txBody>
                    <a:bodyPr/>
                    <a:lstStyle/>
                    <a:p>
                      <a:r>
                        <a:rPr lang="en-US" sz="1000" dirty="0"/>
                        <a:t>Burlingame Lab (San Francisco)</a:t>
                      </a:r>
                    </a:p>
                  </a:txBody>
                  <a:tcPr/>
                </a:tc>
                <a:tc>
                  <a:txBody>
                    <a:bodyPr/>
                    <a:lstStyle/>
                    <a:p>
                      <a:r>
                        <a:rPr lang="en-US" sz="1000" dirty="0"/>
                        <a:t>Open</a:t>
                      </a:r>
                    </a:p>
                  </a:txBody>
                  <a:tcPr/>
                </a:tc>
                <a:tc>
                  <a:txBody>
                    <a:bodyPr/>
                    <a:lstStyle/>
                    <a:p>
                      <a:r>
                        <a:rPr lang="en-US" sz="1000" dirty="0"/>
                        <a:t>Free</a:t>
                      </a:r>
                    </a:p>
                  </a:txBody>
                  <a:tcPr/>
                </a:tc>
                <a:extLst>
                  <a:ext uri="{0D108BD9-81ED-4DB2-BD59-A6C34878D82A}">
                    <a16:rowId xmlns:a16="http://schemas.microsoft.com/office/drawing/2014/main" val="2794434198"/>
                  </a:ext>
                </a:extLst>
              </a:tr>
            </a:tbl>
          </a:graphicData>
        </a:graphic>
      </p:graphicFrame>
    </p:spTree>
    <p:extLst>
      <p:ext uri="{BB962C8B-B14F-4D97-AF65-F5344CB8AC3E}">
        <p14:creationId xmlns:p14="http://schemas.microsoft.com/office/powerpoint/2010/main" val="1920541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370332" y="4767264"/>
            <a:ext cx="2314575" cy="273844"/>
          </a:xfrm>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111</a:t>
            </a:fld>
            <a:endParaRPr lang="en-US"/>
          </a:p>
        </p:txBody>
      </p:sp>
      <p:sp>
        <p:nvSpPr>
          <p:cNvPr id="5" name="object 4">
            <a:extLst>
              <a:ext uri="{FF2B5EF4-FFF2-40B4-BE49-F238E27FC236}">
                <a16:creationId xmlns:a16="http://schemas.microsoft.com/office/drawing/2014/main" id="{83E51870-1BA7-8D80-9849-CE67FFA6214E}"/>
              </a:ext>
            </a:extLst>
          </p:cNvPr>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7" name="object 2">
            <a:extLst>
              <a:ext uri="{FF2B5EF4-FFF2-40B4-BE49-F238E27FC236}">
                <a16:creationId xmlns:a16="http://schemas.microsoft.com/office/drawing/2014/main" id="{87DDE2A5-36B3-287D-040B-DBA3DCEF1523}"/>
              </a:ext>
            </a:extLst>
          </p:cNvPr>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MS/MS Search Engines: DDA</a:t>
            </a:r>
          </a:p>
        </p:txBody>
      </p:sp>
      <p:graphicFrame>
        <p:nvGraphicFramePr>
          <p:cNvPr id="4" name="Table 7">
            <a:extLst>
              <a:ext uri="{FF2B5EF4-FFF2-40B4-BE49-F238E27FC236}">
                <a16:creationId xmlns:a16="http://schemas.microsoft.com/office/drawing/2014/main" id="{9F1BB6F9-C73A-1FFE-D23F-D9F36D0B9A58}"/>
              </a:ext>
            </a:extLst>
          </p:cNvPr>
          <p:cNvGraphicFramePr>
            <a:graphicFrameLocks noGrp="1"/>
          </p:cNvGraphicFramePr>
          <p:nvPr>
            <p:extLst>
              <p:ext uri="{D42A27DB-BD31-4B8C-83A1-F6EECF244321}">
                <p14:modId xmlns:p14="http://schemas.microsoft.com/office/powerpoint/2010/main" val="3928415455"/>
              </p:ext>
            </p:extLst>
          </p:nvPr>
        </p:nvGraphicFramePr>
        <p:xfrm>
          <a:off x="240890" y="1060883"/>
          <a:ext cx="8794955" cy="3931920"/>
        </p:xfrm>
        <a:graphic>
          <a:graphicData uri="http://schemas.openxmlformats.org/drawingml/2006/table">
            <a:tbl>
              <a:tblPr firstRow="1" bandRow="1">
                <a:tableStyleId>{5C22544A-7EE6-4342-B048-85BDC9FD1C3A}</a:tableStyleId>
              </a:tblPr>
              <a:tblGrid>
                <a:gridCol w="1530772">
                  <a:extLst>
                    <a:ext uri="{9D8B030D-6E8A-4147-A177-3AD203B41FA5}">
                      <a16:colId xmlns:a16="http://schemas.microsoft.com/office/drawing/2014/main" val="748579475"/>
                    </a:ext>
                  </a:extLst>
                </a:gridCol>
                <a:gridCol w="1470567">
                  <a:extLst>
                    <a:ext uri="{9D8B030D-6E8A-4147-A177-3AD203B41FA5}">
                      <a16:colId xmlns:a16="http://schemas.microsoft.com/office/drawing/2014/main" val="1919178993"/>
                    </a:ext>
                  </a:extLst>
                </a:gridCol>
                <a:gridCol w="1084673">
                  <a:extLst>
                    <a:ext uri="{9D8B030D-6E8A-4147-A177-3AD203B41FA5}">
                      <a16:colId xmlns:a16="http://schemas.microsoft.com/office/drawing/2014/main" val="1726149234"/>
                    </a:ext>
                  </a:extLst>
                </a:gridCol>
                <a:gridCol w="834364">
                  <a:extLst>
                    <a:ext uri="{9D8B030D-6E8A-4147-A177-3AD203B41FA5}">
                      <a16:colId xmlns:a16="http://schemas.microsoft.com/office/drawing/2014/main" val="2717029617"/>
                    </a:ext>
                  </a:extLst>
                </a:gridCol>
                <a:gridCol w="3874579">
                  <a:extLst>
                    <a:ext uri="{9D8B030D-6E8A-4147-A177-3AD203B41FA5}">
                      <a16:colId xmlns:a16="http://schemas.microsoft.com/office/drawing/2014/main" val="2216399276"/>
                    </a:ext>
                  </a:extLst>
                </a:gridCol>
              </a:tblGrid>
              <a:tr h="370840">
                <a:tc>
                  <a:txBody>
                    <a:bodyPr/>
                    <a:lstStyle/>
                    <a:p>
                      <a:r>
                        <a:rPr lang="en-US" sz="1000" dirty="0"/>
                        <a:t>Name</a:t>
                      </a:r>
                    </a:p>
                  </a:txBody>
                  <a:tcPr/>
                </a:tc>
                <a:tc>
                  <a:txBody>
                    <a:bodyPr/>
                    <a:lstStyle/>
                    <a:p>
                      <a:r>
                        <a:rPr lang="en-US" sz="1000" dirty="0"/>
                        <a:t>Lab/Company</a:t>
                      </a:r>
                    </a:p>
                  </a:txBody>
                  <a:tcPr/>
                </a:tc>
                <a:tc>
                  <a:txBody>
                    <a:bodyPr/>
                    <a:lstStyle/>
                    <a:p>
                      <a:r>
                        <a:rPr lang="en-US" sz="1000" dirty="0"/>
                        <a:t>Open/Closed-sourced</a:t>
                      </a:r>
                    </a:p>
                  </a:txBody>
                  <a:tcPr/>
                </a:tc>
                <a:tc>
                  <a:txBody>
                    <a:bodyPr/>
                    <a:lstStyle/>
                    <a:p>
                      <a:r>
                        <a:rPr lang="en-US" sz="1000" dirty="0"/>
                        <a:t>Free/Paid</a:t>
                      </a:r>
                    </a:p>
                  </a:txBody>
                  <a:tcPr/>
                </a:tc>
                <a:tc>
                  <a:txBody>
                    <a:bodyPr/>
                    <a:lstStyle/>
                    <a:p>
                      <a:r>
                        <a:rPr lang="en-US" sz="1000" dirty="0"/>
                        <a:t>Benefits</a:t>
                      </a:r>
                    </a:p>
                  </a:txBody>
                  <a:tcPr/>
                </a:tc>
                <a:extLst>
                  <a:ext uri="{0D108BD9-81ED-4DB2-BD59-A6C34878D82A}">
                    <a16:rowId xmlns:a16="http://schemas.microsoft.com/office/drawing/2014/main" val="2027861218"/>
                  </a:ext>
                </a:extLst>
              </a:tr>
              <a:tr h="370840">
                <a:tc>
                  <a:txBody>
                    <a:bodyPr/>
                    <a:lstStyle/>
                    <a:p>
                      <a:r>
                        <a:rPr lang="en-US" sz="1000" dirty="0" err="1"/>
                        <a:t>MaxQuant</a:t>
                      </a:r>
                      <a:endParaRPr lang="en-US" sz="1000" dirty="0"/>
                    </a:p>
                  </a:txBody>
                  <a:tcPr/>
                </a:tc>
                <a:tc>
                  <a:txBody>
                    <a:bodyPr/>
                    <a:lstStyle/>
                    <a:p>
                      <a:r>
                        <a:rPr lang="en-US" sz="1000" dirty="0"/>
                        <a:t>Mann Lab (Munich)</a:t>
                      </a:r>
                    </a:p>
                  </a:txBody>
                  <a:tcPr/>
                </a:tc>
                <a:tc>
                  <a:txBody>
                    <a:bodyPr/>
                    <a:lstStyle/>
                    <a:p>
                      <a:r>
                        <a:rPr lang="en-US" sz="1000" dirty="0"/>
                        <a:t>Closed</a:t>
                      </a:r>
                    </a:p>
                  </a:txBody>
                  <a:tcPr/>
                </a:tc>
                <a:tc>
                  <a:txBody>
                    <a:bodyPr/>
                    <a:lstStyle/>
                    <a:p>
                      <a:r>
                        <a:rPr lang="en-US" sz="1000" dirty="0"/>
                        <a:t>Free</a:t>
                      </a:r>
                    </a:p>
                  </a:txBody>
                  <a:tcPr/>
                </a:tc>
                <a:tc>
                  <a:txBody>
                    <a:bodyPr/>
                    <a:lstStyle/>
                    <a:p>
                      <a:pPr marL="171450" indent="-171450">
                        <a:buFont typeface="Arial" panose="020B0604020202020204" pitchFamily="34" charset="0"/>
                        <a:buChar char="•"/>
                      </a:pPr>
                      <a:r>
                        <a:rPr lang="en-US" sz="1000" dirty="0"/>
                        <a:t>Most used proteomic search engine by academic labs</a:t>
                      </a:r>
                    </a:p>
                    <a:p>
                      <a:pPr marL="171450" indent="-171450">
                        <a:buFont typeface="Arial" panose="020B0604020202020204" pitchFamily="34" charset="0"/>
                        <a:buChar char="•"/>
                      </a:pPr>
                      <a:r>
                        <a:rPr lang="en-US" sz="1000" kern="1200" dirty="0">
                          <a:solidFill>
                            <a:schemeClr val="dk1"/>
                          </a:solidFill>
                          <a:latin typeface="+mn-lt"/>
                          <a:ea typeface="+mn-ea"/>
                          <a:cs typeface="+mn-cs"/>
                        </a:rPr>
                        <a:t>Originally</a:t>
                      </a:r>
                      <a:r>
                        <a:rPr lang="en-US" sz="1000" dirty="0"/>
                        <a:t> designed for SILAC experiments</a:t>
                      </a:r>
                    </a:p>
                  </a:txBody>
                  <a:tcPr/>
                </a:tc>
                <a:extLst>
                  <a:ext uri="{0D108BD9-81ED-4DB2-BD59-A6C34878D82A}">
                    <a16:rowId xmlns:a16="http://schemas.microsoft.com/office/drawing/2014/main" val="3958608275"/>
                  </a:ext>
                </a:extLst>
              </a:tr>
              <a:tr h="370840">
                <a:tc>
                  <a:txBody>
                    <a:bodyPr/>
                    <a:lstStyle/>
                    <a:p>
                      <a:r>
                        <a:rPr lang="en-US" sz="1000" dirty="0" err="1"/>
                        <a:t>ProteomeDiscoverer</a:t>
                      </a:r>
                      <a:endParaRPr lang="en-US" sz="1000" dirty="0"/>
                    </a:p>
                  </a:txBody>
                  <a:tcPr/>
                </a:tc>
                <a:tc>
                  <a:txBody>
                    <a:bodyPr/>
                    <a:lstStyle/>
                    <a:p>
                      <a:r>
                        <a:rPr lang="en-US" sz="1000" dirty="0" err="1"/>
                        <a:t>ThermoFisher</a:t>
                      </a:r>
                      <a:r>
                        <a:rPr lang="en-US" sz="1000" dirty="0"/>
                        <a:t> Scientific</a:t>
                      </a:r>
                    </a:p>
                  </a:txBody>
                  <a:tcPr/>
                </a:tc>
                <a:tc>
                  <a:txBody>
                    <a:bodyPr/>
                    <a:lstStyle/>
                    <a:p>
                      <a:r>
                        <a:rPr lang="en-US" sz="1000" dirty="0"/>
                        <a:t>Closed</a:t>
                      </a:r>
                    </a:p>
                  </a:txBody>
                  <a:tcPr/>
                </a:tc>
                <a:tc>
                  <a:txBody>
                    <a:bodyPr/>
                    <a:lstStyle/>
                    <a:p>
                      <a:r>
                        <a:rPr lang="en-US" sz="1000" dirty="0"/>
                        <a:t>Paid</a:t>
                      </a:r>
                    </a:p>
                  </a:txBody>
                  <a:tcPr/>
                </a:tc>
                <a:tc>
                  <a:txBody>
                    <a:bodyPr/>
                    <a:lstStyle/>
                    <a:p>
                      <a:pPr marL="171450" indent="-171450">
                        <a:buFont typeface="Arial" panose="020B0604020202020204" pitchFamily="34" charset="0"/>
                        <a:buChar char="•"/>
                      </a:pPr>
                      <a:r>
                        <a:rPr lang="en-US" sz="1000" dirty="0"/>
                        <a:t>Most used proteomic search engine by core facilities</a:t>
                      </a:r>
                    </a:p>
                    <a:p>
                      <a:pPr marL="171450" indent="-171450">
                        <a:buFont typeface="Arial" panose="020B0604020202020204" pitchFamily="34" charset="0"/>
                        <a:buChar char="•"/>
                      </a:pPr>
                      <a:r>
                        <a:rPr lang="en-US" sz="1000" dirty="0"/>
                        <a:t>Generates user-friendly excel outputs for data exploration</a:t>
                      </a:r>
                    </a:p>
                    <a:p>
                      <a:pPr marL="171450" indent="-171450">
                        <a:buFont typeface="Arial" panose="020B0604020202020204" pitchFamily="34" charset="0"/>
                        <a:buChar char="•"/>
                      </a:pPr>
                      <a:r>
                        <a:rPr lang="en-US" sz="1000" dirty="0"/>
                        <a:t>Interactive spectra visualization</a:t>
                      </a:r>
                    </a:p>
                  </a:txBody>
                  <a:tcPr/>
                </a:tc>
                <a:extLst>
                  <a:ext uri="{0D108BD9-81ED-4DB2-BD59-A6C34878D82A}">
                    <a16:rowId xmlns:a16="http://schemas.microsoft.com/office/drawing/2014/main" val="559334881"/>
                  </a:ext>
                </a:extLst>
              </a:tr>
              <a:tr h="370840">
                <a:tc>
                  <a:txBody>
                    <a:bodyPr/>
                    <a:lstStyle/>
                    <a:p>
                      <a:r>
                        <a:rPr lang="en-US" sz="1000" dirty="0"/>
                        <a:t>Skyline</a:t>
                      </a:r>
                    </a:p>
                  </a:txBody>
                  <a:tcPr/>
                </a:tc>
                <a:tc>
                  <a:txBody>
                    <a:bodyPr/>
                    <a:lstStyle/>
                    <a:p>
                      <a:r>
                        <a:rPr lang="en-US" sz="1000" dirty="0" err="1"/>
                        <a:t>MacCoss</a:t>
                      </a:r>
                      <a:r>
                        <a:rPr lang="en-US" sz="1000" dirty="0"/>
                        <a:t> Lab (Seattle)</a:t>
                      </a:r>
                    </a:p>
                  </a:txBody>
                  <a:tcPr/>
                </a:tc>
                <a:tc>
                  <a:txBody>
                    <a:bodyPr/>
                    <a:lstStyle/>
                    <a:p>
                      <a:r>
                        <a:rPr lang="en-US" sz="1000" dirty="0"/>
                        <a:t>Open</a:t>
                      </a:r>
                    </a:p>
                  </a:txBody>
                  <a:tcPr/>
                </a:tc>
                <a:tc>
                  <a:txBody>
                    <a:bodyPr/>
                    <a:lstStyle/>
                    <a:p>
                      <a:r>
                        <a:rPr lang="en-US" sz="1000" dirty="0"/>
                        <a:t>Free</a:t>
                      </a:r>
                    </a:p>
                  </a:txBody>
                  <a:tcPr/>
                </a:tc>
                <a:tc>
                  <a:txBody>
                    <a:bodyPr/>
                    <a:lstStyle/>
                    <a:p>
                      <a:pPr marL="171450" indent="-171450">
                        <a:buFont typeface="Arial" panose="020B0604020202020204" pitchFamily="34" charset="0"/>
                        <a:buChar char="•"/>
                      </a:pPr>
                      <a:r>
                        <a:rPr lang="en-US" sz="1000" dirty="0"/>
                        <a:t>Allows for the design of custom mass spec experiments</a:t>
                      </a:r>
                    </a:p>
                    <a:p>
                      <a:pPr marL="171450" indent="-171450">
                        <a:buFont typeface="Arial" panose="020B0604020202020204" pitchFamily="34" charset="0"/>
                        <a:buChar char="•"/>
                      </a:pPr>
                      <a:r>
                        <a:rPr lang="en-US" sz="1000" dirty="0"/>
                        <a:t>Interactive spectra and chromatogram visualization</a:t>
                      </a:r>
                    </a:p>
                    <a:p>
                      <a:pPr marL="171450" indent="-171450">
                        <a:buFont typeface="Arial" panose="020B0604020202020204" pitchFamily="34" charset="0"/>
                        <a:buChar char="•"/>
                      </a:pPr>
                      <a:r>
                        <a:rPr lang="en-US" sz="1000" dirty="0"/>
                        <a:t>Highly customizable</a:t>
                      </a:r>
                    </a:p>
                  </a:txBody>
                  <a:tcPr/>
                </a:tc>
                <a:extLst>
                  <a:ext uri="{0D108BD9-81ED-4DB2-BD59-A6C34878D82A}">
                    <a16:rowId xmlns:a16="http://schemas.microsoft.com/office/drawing/2014/main" val="2222665740"/>
                  </a:ext>
                </a:extLst>
              </a:tr>
              <a:tr h="370840">
                <a:tc>
                  <a:txBody>
                    <a:bodyPr/>
                    <a:lstStyle/>
                    <a:p>
                      <a:r>
                        <a:rPr lang="en-US" sz="1000" dirty="0" err="1"/>
                        <a:t>Fragpipe</a:t>
                      </a:r>
                      <a:endParaRPr lang="en-US" sz="1000" dirty="0"/>
                    </a:p>
                  </a:txBody>
                  <a:tcPr/>
                </a:tc>
                <a:tc>
                  <a:txBody>
                    <a:bodyPr/>
                    <a:lstStyle/>
                    <a:p>
                      <a:r>
                        <a:rPr lang="en-US" sz="1000" dirty="0" err="1"/>
                        <a:t>Nesvizhskii</a:t>
                      </a:r>
                      <a:r>
                        <a:rPr lang="en-US" sz="1000" dirty="0"/>
                        <a:t> Lab (Ann Arbor)</a:t>
                      </a:r>
                    </a:p>
                  </a:txBody>
                  <a:tcPr/>
                </a:tc>
                <a:tc>
                  <a:txBody>
                    <a:bodyPr/>
                    <a:lstStyle/>
                    <a:p>
                      <a:r>
                        <a:rPr lang="en-US" sz="1000" dirty="0"/>
                        <a:t>Open</a:t>
                      </a:r>
                    </a:p>
                  </a:txBody>
                  <a:tcPr/>
                </a:tc>
                <a:tc>
                  <a:txBody>
                    <a:bodyPr/>
                    <a:lstStyle/>
                    <a:p>
                      <a:r>
                        <a:rPr lang="en-US" sz="1000" dirty="0"/>
                        <a:t>Free</a:t>
                      </a:r>
                    </a:p>
                  </a:txBody>
                  <a:tcPr/>
                </a:tc>
                <a:tc>
                  <a:txBody>
                    <a:bodyPr/>
                    <a:lstStyle/>
                    <a:p>
                      <a:pPr marL="171450" indent="-171450">
                        <a:buFont typeface="Arial" panose="020B0604020202020204" pitchFamily="34" charset="0"/>
                        <a:buChar char="•"/>
                      </a:pPr>
                      <a:r>
                        <a:rPr lang="en-US" sz="1000" dirty="0"/>
                        <a:t>Ultra-fast search algorithm</a:t>
                      </a:r>
                    </a:p>
                    <a:p>
                      <a:pPr marL="171450" indent="-171450">
                        <a:buFont typeface="Arial" panose="020B0604020202020204" pitchFamily="34" charset="0"/>
                        <a:buChar char="•"/>
                      </a:pPr>
                      <a:r>
                        <a:rPr lang="en-US" sz="1000" dirty="0"/>
                        <a:t>Can perform completely open (any database, any cleavage, any modification)</a:t>
                      </a:r>
                    </a:p>
                    <a:p>
                      <a:pPr marL="171450" indent="-171450">
                        <a:buFont typeface="Arial" panose="020B0604020202020204" pitchFamily="34" charset="0"/>
                        <a:buChar char="•"/>
                      </a:pPr>
                      <a:r>
                        <a:rPr lang="en-US" sz="1000" dirty="0"/>
                        <a:t>Can perform SILAC, TMT, DIA, and IP experiments</a:t>
                      </a:r>
                    </a:p>
                  </a:txBody>
                  <a:tcPr/>
                </a:tc>
                <a:extLst>
                  <a:ext uri="{0D108BD9-81ED-4DB2-BD59-A6C34878D82A}">
                    <a16:rowId xmlns:a16="http://schemas.microsoft.com/office/drawing/2014/main" val="2507456369"/>
                  </a:ext>
                </a:extLst>
              </a:tr>
              <a:tr h="370840">
                <a:tc>
                  <a:txBody>
                    <a:bodyPr/>
                    <a:lstStyle/>
                    <a:p>
                      <a:r>
                        <a:rPr lang="en-US" sz="1000" dirty="0" err="1"/>
                        <a:t>Metamorpheus</a:t>
                      </a:r>
                      <a:endParaRPr lang="en-US" sz="1000" dirty="0"/>
                    </a:p>
                  </a:txBody>
                  <a:tcPr/>
                </a:tc>
                <a:tc>
                  <a:txBody>
                    <a:bodyPr/>
                    <a:lstStyle/>
                    <a:p>
                      <a:r>
                        <a:rPr lang="en-US" sz="1000" dirty="0"/>
                        <a:t>Smith Lab (Madison)</a:t>
                      </a:r>
                    </a:p>
                  </a:txBody>
                  <a:tcPr/>
                </a:tc>
                <a:tc>
                  <a:txBody>
                    <a:bodyPr/>
                    <a:lstStyle/>
                    <a:p>
                      <a:r>
                        <a:rPr lang="en-US" sz="1000" dirty="0"/>
                        <a:t>Open</a:t>
                      </a:r>
                    </a:p>
                  </a:txBody>
                  <a:tcPr/>
                </a:tc>
                <a:tc>
                  <a:txBody>
                    <a:bodyPr/>
                    <a:lstStyle/>
                    <a:p>
                      <a:r>
                        <a:rPr lang="en-US" sz="1000" dirty="0"/>
                        <a:t>Free</a:t>
                      </a:r>
                    </a:p>
                  </a:txBody>
                  <a:tcPr/>
                </a:tc>
                <a:tc>
                  <a:txBody>
                    <a:bodyPr/>
                    <a:lstStyle/>
                    <a:p>
                      <a:pPr marL="171450" indent="-171450">
                        <a:buFont typeface="Arial" panose="020B0604020202020204" pitchFamily="34" charset="0"/>
                        <a:buChar char="•"/>
                      </a:pPr>
                      <a:r>
                        <a:rPr lang="en-US" sz="1000" dirty="0"/>
                        <a:t>Ultra-fast search algorithm</a:t>
                      </a:r>
                    </a:p>
                    <a:p>
                      <a:pPr marL="171450" indent="-171450">
                        <a:buFont typeface="Arial" panose="020B0604020202020204" pitchFamily="34" charset="0"/>
                        <a:buChar char="•"/>
                      </a:pPr>
                      <a:r>
                        <a:rPr lang="en-US" sz="1000" dirty="0"/>
                        <a:t>Can perform completely open (any database, any cleavage, any modification)</a:t>
                      </a:r>
                    </a:p>
                  </a:txBody>
                  <a:tcPr/>
                </a:tc>
                <a:extLst>
                  <a:ext uri="{0D108BD9-81ED-4DB2-BD59-A6C34878D82A}">
                    <a16:rowId xmlns:a16="http://schemas.microsoft.com/office/drawing/2014/main" val="866540149"/>
                  </a:ext>
                </a:extLst>
              </a:tr>
              <a:tr h="370840">
                <a:tc>
                  <a:txBody>
                    <a:bodyPr/>
                    <a:lstStyle/>
                    <a:p>
                      <a:r>
                        <a:rPr lang="en-US" sz="1000" dirty="0" err="1"/>
                        <a:t>Spectronaut</a:t>
                      </a:r>
                      <a:endParaRPr lang="en-US" sz="1000" dirty="0"/>
                    </a:p>
                  </a:txBody>
                  <a:tcPr/>
                </a:tc>
                <a:tc>
                  <a:txBody>
                    <a:bodyPr/>
                    <a:lstStyle/>
                    <a:p>
                      <a:r>
                        <a:rPr lang="en-US" sz="1000" dirty="0" err="1"/>
                        <a:t>Biognosys</a:t>
                      </a:r>
                      <a:endParaRPr lang="en-US" sz="1000" dirty="0"/>
                    </a:p>
                  </a:txBody>
                  <a:tcPr/>
                </a:tc>
                <a:tc>
                  <a:txBody>
                    <a:bodyPr/>
                    <a:lstStyle/>
                    <a:p>
                      <a:r>
                        <a:rPr lang="en-US" sz="1000" dirty="0"/>
                        <a:t>Closed</a:t>
                      </a:r>
                    </a:p>
                  </a:txBody>
                  <a:tcPr/>
                </a:tc>
                <a:tc>
                  <a:txBody>
                    <a:bodyPr/>
                    <a:lstStyle/>
                    <a:p>
                      <a:r>
                        <a:rPr lang="en-US" sz="1000" dirty="0"/>
                        <a:t>Paid</a:t>
                      </a:r>
                    </a:p>
                  </a:txBody>
                  <a:tcPr/>
                </a:tc>
                <a:tc>
                  <a:txBody>
                    <a:bodyPr/>
                    <a:lstStyle/>
                    <a:p>
                      <a:pPr marL="171450" indent="-171450">
                        <a:buFont typeface="Arial" panose="020B0604020202020204" pitchFamily="34" charset="0"/>
                        <a:buChar char="•"/>
                      </a:pPr>
                      <a:r>
                        <a:rPr lang="en-US" sz="1000" dirty="0"/>
                        <a:t>Generates user-friendly excel outputs for data exploration</a:t>
                      </a:r>
                    </a:p>
                    <a:p>
                      <a:pPr marL="171450" indent="-171450">
                        <a:buFont typeface="Arial" panose="020B0604020202020204" pitchFamily="34" charset="0"/>
                        <a:buChar char="•"/>
                      </a:pPr>
                      <a:r>
                        <a:rPr lang="en-US" sz="1000" dirty="0"/>
                        <a:t>Interactive spectra visualization</a:t>
                      </a:r>
                    </a:p>
                  </a:txBody>
                  <a:tcPr/>
                </a:tc>
                <a:extLst>
                  <a:ext uri="{0D108BD9-81ED-4DB2-BD59-A6C34878D82A}">
                    <a16:rowId xmlns:a16="http://schemas.microsoft.com/office/drawing/2014/main" val="1672275722"/>
                  </a:ext>
                </a:extLst>
              </a:tr>
              <a:tr h="370840">
                <a:tc>
                  <a:txBody>
                    <a:bodyPr/>
                    <a:lstStyle/>
                    <a:p>
                      <a:r>
                        <a:rPr lang="en-US" sz="1000" dirty="0" err="1"/>
                        <a:t>ProteinProspector</a:t>
                      </a:r>
                      <a:endParaRPr lang="en-US" sz="1000" dirty="0"/>
                    </a:p>
                  </a:txBody>
                  <a:tcPr/>
                </a:tc>
                <a:tc>
                  <a:txBody>
                    <a:bodyPr/>
                    <a:lstStyle/>
                    <a:p>
                      <a:r>
                        <a:rPr lang="en-US" sz="1000" dirty="0"/>
                        <a:t>Burlingame Lab (San Francisco)</a:t>
                      </a:r>
                    </a:p>
                  </a:txBody>
                  <a:tcPr/>
                </a:tc>
                <a:tc>
                  <a:txBody>
                    <a:bodyPr/>
                    <a:lstStyle/>
                    <a:p>
                      <a:r>
                        <a:rPr lang="en-US" sz="1000" dirty="0"/>
                        <a:t>Open</a:t>
                      </a:r>
                    </a:p>
                  </a:txBody>
                  <a:tcPr/>
                </a:tc>
                <a:tc>
                  <a:txBody>
                    <a:bodyPr/>
                    <a:lstStyle/>
                    <a:p>
                      <a:r>
                        <a:rPr lang="en-US" sz="1000" dirty="0"/>
                        <a:t>Free</a:t>
                      </a:r>
                    </a:p>
                  </a:txBody>
                  <a:tcPr/>
                </a:tc>
                <a:tc>
                  <a:txBody>
                    <a:bodyPr/>
                    <a:lstStyle/>
                    <a:p>
                      <a:pPr marL="171450" indent="-171450">
                        <a:buFont typeface="Arial" panose="020B0604020202020204" pitchFamily="34" charset="0"/>
                        <a:buChar char="•"/>
                      </a:pPr>
                      <a:r>
                        <a:rPr lang="en-US" sz="1000" dirty="0"/>
                        <a:t>Can easily modify search parameters</a:t>
                      </a:r>
                    </a:p>
                    <a:p>
                      <a:pPr marL="171450" indent="-171450">
                        <a:buFont typeface="Arial" panose="020B0604020202020204" pitchFamily="34" charset="0"/>
                        <a:buChar char="•"/>
                      </a:pPr>
                      <a:r>
                        <a:rPr lang="en-US" sz="1000" dirty="0"/>
                        <a:t>Can be performed online</a:t>
                      </a:r>
                    </a:p>
                  </a:txBody>
                  <a:tcPr/>
                </a:tc>
                <a:extLst>
                  <a:ext uri="{0D108BD9-81ED-4DB2-BD59-A6C34878D82A}">
                    <a16:rowId xmlns:a16="http://schemas.microsoft.com/office/drawing/2014/main" val="2794434198"/>
                  </a:ext>
                </a:extLst>
              </a:tr>
            </a:tbl>
          </a:graphicData>
        </a:graphic>
      </p:graphicFrame>
    </p:spTree>
    <p:extLst>
      <p:ext uri="{BB962C8B-B14F-4D97-AF65-F5344CB8AC3E}">
        <p14:creationId xmlns:p14="http://schemas.microsoft.com/office/powerpoint/2010/main" val="17960711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370332" y="4767264"/>
            <a:ext cx="2314575" cy="273844"/>
          </a:xfrm>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112</a:t>
            </a:fld>
            <a:endParaRPr lang="en-US"/>
          </a:p>
        </p:txBody>
      </p:sp>
      <p:sp>
        <p:nvSpPr>
          <p:cNvPr id="5" name="object 4">
            <a:extLst>
              <a:ext uri="{FF2B5EF4-FFF2-40B4-BE49-F238E27FC236}">
                <a16:creationId xmlns:a16="http://schemas.microsoft.com/office/drawing/2014/main" id="{83E51870-1BA7-8D80-9849-CE67FFA6214E}"/>
              </a:ext>
            </a:extLst>
          </p:cNvPr>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7" name="object 2">
            <a:extLst>
              <a:ext uri="{FF2B5EF4-FFF2-40B4-BE49-F238E27FC236}">
                <a16:creationId xmlns:a16="http://schemas.microsoft.com/office/drawing/2014/main" id="{87DDE2A5-36B3-287D-040B-DBA3DCEF1523}"/>
              </a:ext>
            </a:extLst>
          </p:cNvPr>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MS/MS Search Engines: DIA</a:t>
            </a:r>
          </a:p>
        </p:txBody>
      </p:sp>
      <p:graphicFrame>
        <p:nvGraphicFramePr>
          <p:cNvPr id="8" name="Table 7">
            <a:extLst>
              <a:ext uri="{FF2B5EF4-FFF2-40B4-BE49-F238E27FC236}">
                <a16:creationId xmlns:a16="http://schemas.microsoft.com/office/drawing/2014/main" id="{EBEB07D5-49EE-CAC3-B316-F2F319BE7A1F}"/>
              </a:ext>
            </a:extLst>
          </p:cNvPr>
          <p:cNvGraphicFramePr>
            <a:graphicFrameLocks noGrp="1"/>
          </p:cNvGraphicFramePr>
          <p:nvPr>
            <p:extLst>
              <p:ext uri="{D42A27DB-BD31-4B8C-83A1-F6EECF244321}">
                <p14:modId xmlns:p14="http://schemas.microsoft.com/office/powerpoint/2010/main" val="2237312230"/>
              </p:ext>
            </p:extLst>
          </p:nvPr>
        </p:nvGraphicFramePr>
        <p:xfrm>
          <a:off x="1253613" y="1704371"/>
          <a:ext cx="6705601" cy="2197528"/>
        </p:xfrm>
        <a:graphic>
          <a:graphicData uri="http://schemas.openxmlformats.org/drawingml/2006/table">
            <a:tbl>
              <a:tblPr firstRow="1" bandRow="1">
                <a:tableStyleId>{5C22544A-7EE6-4342-B048-85BDC9FD1C3A}</a:tableStyleId>
              </a:tblPr>
              <a:tblGrid>
                <a:gridCol w="1167118">
                  <a:extLst>
                    <a:ext uri="{9D8B030D-6E8A-4147-A177-3AD203B41FA5}">
                      <a16:colId xmlns:a16="http://schemas.microsoft.com/office/drawing/2014/main" val="748579475"/>
                    </a:ext>
                  </a:extLst>
                </a:gridCol>
                <a:gridCol w="1925127">
                  <a:extLst>
                    <a:ext uri="{9D8B030D-6E8A-4147-A177-3AD203B41FA5}">
                      <a16:colId xmlns:a16="http://schemas.microsoft.com/office/drawing/2014/main" val="1919178993"/>
                    </a:ext>
                  </a:extLst>
                </a:gridCol>
                <a:gridCol w="1725561">
                  <a:extLst>
                    <a:ext uri="{9D8B030D-6E8A-4147-A177-3AD203B41FA5}">
                      <a16:colId xmlns:a16="http://schemas.microsoft.com/office/drawing/2014/main" val="1726149234"/>
                    </a:ext>
                  </a:extLst>
                </a:gridCol>
                <a:gridCol w="727587">
                  <a:extLst>
                    <a:ext uri="{9D8B030D-6E8A-4147-A177-3AD203B41FA5}">
                      <a16:colId xmlns:a16="http://schemas.microsoft.com/office/drawing/2014/main" val="2717029617"/>
                    </a:ext>
                  </a:extLst>
                </a:gridCol>
                <a:gridCol w="1160208">
                  <a:extLst>
                    <a:ext uri="{9D8B030D-6E8A-4147-A177-3AD203B41FA5}">
                      <a16:colId xmlns:a16="http://schemas.microsoft.com/office/drawing/2014/main" val="2216399276"/>
                    </a:ext>
                  </a:extLst>
                </a:gridCol>
              </a:tblGrid>
              <a:tr h="251724">
                <a:tc>
                  <a:txBody>
                    <a:bodyPr/>
                    <a:lstStyle/>
                    <a:p>
                      <a:r>
                        <a:rPr lang="en-US" sz="1000" dirty="0"/>
                        <a:t>Name</a:t>
                      </a:r>
                    </a:p>
                  </a:txBody>
                  <a:tcPr/>
                </a:tc>
                <a:tc>
                  <a:txBody>
                    <a:bodyPr/>
                    <a:lstStyle/>
                    <a:p>
                      <a:r>
                        <a:rPr lang="en-US" sz="1000" dirty="0"/>
                        <a:t>Lab/Company</a:t>
                      </a:r>
                    </a:p>
                  </a:txBody>
                  <a:tcPr/>
                </a:tc>
                <a:tc>
                  <a:txBody>
                    <a:bodyPr/>
                    <a:lstStyle/>
                    <a:p>
                      <a:r>
                        <a:rPr lang="en-US" sz="1000" dirty="0"/>
                        <a:t>Open/Closed-sourced</a:t>
                      </a:r>
                    </a:p>
                  </a:txBody>
                  <a:tcPr/>
                </a:tc>
                <a:tc>
                  <a:txBody>
                    <a:bodyPr/>
                    <a:lstStyle/>
                    <a:p>
                      <a:r>
                        <a:rPr lang="en-US" sz="1000" dirty="0"/>
                        <a:t>Free/Paid</a:t>
                      </a:r>
                    </a:p>
                  </a:txBody>
                  <a:tcPr/>
                </a:tc>
                <a:tc>
                  <a:txBody>
                    <a:bodyPr/>
                    <a:lstStyle/>
                    <a:p>
                      <a:r>
                        <a:rPr lang="en-US" sz="1000" dirty="0"/>
                        <a:t>Library-Free?</a:t>
                      </a:r>
                    </a:p>
                  </a:txBody>
                  <a:tcPr/>
                </a:tc>
                <a:extLst>
                  <a:ext uri="{0D108BD9-81ED-4DB2-BD59-A6C34878D82A}">
                    <a16:rowId xmlns:a16="http://schemas.microsoft.com/office/drawing/2014/main" val="2027861218"/>
                  </a:ext>
                </a:extLst>
              </a:tr>
              <a:tr h="274320">
                <a:tc>
                  <a:txBody>
                    <a:bodyPr/>
                    <a:lstStyle/>
                    <a:p>
                      <a:r>
                        <a:rPr lang="en-US" sz="1000" dirty="0" err="1"/>
                        <a:t>MaxQuant</a:t>
                      </a:r>
                      <a:endParaRPr lang="en-US" sz="1000" dirty="0"/>
                    </a:p>
                  </a:txBody>
                  <a:tcPr/>
                </a:tc>
                <a:tc>
                  <a:txBody>
                    <a:bodyPr/>
                    <a:lstStyle/>
                    <a:p>
                      <a:r>
                        <a:rPr lang="en-US" sz="1000" dirty="0"/>
                        <a:t>Mann Lab (Munich)</a:t>
                      </a:r>
                    </a:p>
                  </a:txBody>
                  <a:tcPr/>
                </a:tc>
                <a:tc>
                  <a:txBody>
                    <a:bodyPr/>
                    <a:lstStyle/>
                    <a:p>
                      <a:r>
                        <a:rPr lang="en-US" sz="1000" dirty="0"/>
                        <a:t>Closed</a:t>
                      </a:r>
                    </a:p>
                  </a:txBody>
                  <a:tcPr/>
                </a:tc>
                <a:tc>
                  <a:txBody>
                    <a:bodyPr/>
                    <a:lstStyle/>
                    <a:p>
                      <a:r>
                        <a:rPr lang="en-US" sz="1000" dirty="0"/>
                        <a:t>Free</a:t>
                      </a:r>
                    </a:p>
                  </a:txBody>
                  <a:tcPr/>
                </a:tc>
                <a:tc>
                  <a:txBody>
                    <a:bodyPr/>
                    <a:lstStyle/>
                    <a:p>
                      <a:pPr marL="0" indent="0">
                        <a:buFont typeface="Arial" panose="020B0604020202020204" pitchFamily="34" charset="0"/>
                        <a:buNone/>
                      </a:pPr>
                      <a:r>
                        <a:rPr lang="en-US" sz="1000" dirty="0"/>
                        <a:t>Yes</a:t>
                      </a:r>
                    </a:p>
                  </a:txBody>
                  <a:tcPr/>
                </a:tc>
                <a:extLst>
                  <a:ext uri="{0D108BD9-81ED-4DB2-BD59-A6C34878D82A}">
                    <a16:rowId xmlns:a16="http://schemas.microsoft.com/office/drawing/2014/main" val="3958608275"/>
                  </a:ext>
                </a:extLst>
              </a:tr>
              <a:tr h="274320">
                <a:tc>
                  <a:txBody>
                    <a:bodyPr/>
                    <a:lstStyle/>
                    <a:p>
                      <a:r>
                        <a:rPr lang="en-US" sz="1000" dirty="0"/>
                        <a:t>DIA-NN</a:t>
                      </a:r>
                    </a:p>
                  </a:txBody>
                  <a:tcPr/>
                </a:tc>
                <a:tc>
                  <a:txBody>
                    <a:bodyPr/>
                    <a:lstStyle/>
                    <a:p>
                      <a:r>
                        <a:rPr lang="en-US" sz="1000" dirty="0" err="1"/>
                        <a:t>ThermoFisher</a:t>
                      </a:r>
                      <a:r>
                        <a:rPr lang="en-US" sz="1000" dirty="0"/>
                        <a:t> Scientific</a:t>
                      </a:r>
                    </a:p>
                  </a:txBody>
                  <a:tcPr/>
                </a:tc>
                <a:tc>
                  <a:txBody>
                    <a:bodyPr/>
                    <a:lstStyle/>
                    <a:p>
                      <a:r>
                        <a:rPr lang="en-US" sz="1000" dirty="0"/>
                        <a:t>Semi-open</a:t>
                      </a:r>
                    </a:p>
                  </a:txBody>
                  <a:tcPr/>
                </a:tc>
                <a:tc>
                  <a:txBody>
                    <a:bodyPr/>
                    <a:lstStyle/>
                    <a:p>
                      <a:r>
                        <a:rPr lang="en-US" sz="1000" dirty="0"/>
                        <a:t>Paid</a:t>
                      </a:r>
                    </a:p>
                  </a:txBody>
                  <a:tcPr/>
                </a:tc>
                <a:tc>
                  <a:txBody>
                    <a:bodyPr/>
                    <a:lstStyle/>
                    <a:p>
                      <a:pPr marL="0" indent="0">
                        <a:buFont typeface="Arial" panose="020B0604020202020204" pitchFamily="34" charset="0"/>
                        <a:buNone/>
                      </a:pPr>
                      <a:r>
                        <a:rPr lang="en-US" sz="1000" dirty="0"/>
                        <a:t>Yes</a:t>
                      </a:r>
                    </a:p>
                  </a:txBody>
                  <a:tcPr/>
                </a:tc>
                <a:extLst>
                  <a:ext uri="{0D108BD9-81ED-4DB2-BD59-A6C34878D82A}">
                    <a16:rowId xmlns:a16="http://schemas.microsoft.com/office/drawing/2014/main" val="559334881"/>
                  </a:ext>
                </a:extLst>
              </a:tr>
              <a:tr h="274320">
                <a:tc>
                  <a:txBody>
                    <a:bodyPr/>
                    <a:lstStyle/>
                    <a:p>
                      <a:r>
                        <a:rPr lang="en-US" sz="1000" dirty="0"/>
                        <a:t>Skyline</a:t>
                      </a:r>
                    </a:p>
                  </a:txBody>
                  <a:tcPr/>
                </a:tc>
                <a:tc>
                  <a:txBody>
                    <a:bodyPr/>
                    <a:lstStyle/>
                    <a:p>
                      <a:r>
                        <a:rPr lang="en-US" sz="1000" dirty="0" err="1"/>
                        <a:t>Demichev</a:t>
                      </a:r>
                      <a:r>
                        <a:rPr lang="en-US" sz="1000" dirty="0"/>
                        <a:t> Lab (Zurich)</a:t>
                      </a:r>
                    </a:p>
                  </a:txBody>
                  <a:tcPr/>
                </a:tc>
                <a:tc>
                  <a:txBody>
                    <a:bodyPr/>
                    <a:lstStyle/>
                    <a:p>
                      <a:r>
                        <a:rPr lang="en-US" sz="1000" dirty="0"/>
                        <a:t>Open</a:t>
                      </a:r>
                    </a:p>
                  </a:txBody>
                  <a:tcPr/>
                </a:tc>
                <a:tc>
                  <a:txBody>
                    <a:bodyPr/>
                    <a:lstStyle/>
                    <a:p>
                      <a:r>
                        <a:rPr lang="en-US" sz="1000" dirty="0"/>
                        <a:t>Free</a:t>
                      </a:r>
                    </a:p>
                  </a:txBody>
                  <a:tcPr/>
                </a:tc>
                <a:tc>
                  <a:txBody>
                    <a:bodyPr/>
                    <a:lstStyle/>
                    <a:p>
                      <a:pPr marL="0" indent="0">
                        <a:buFont typeface="Arial" panose="020B0604020202020204" pitchFamily="34" charset="0"/>
                        <a:buNone/>
                      </a:pPr>
                      <a:r>
                        <a:rPr lang="en-US" sz="1000" dirty="0"/>
                        <a:t>No</a:t>
                      </a:r>
                    </a:p>
                  </a:txBody>
                  <a:tcPr/>
                </a:tc>
                <a:extLst>
                  <a:ext uri="{0D108BD9-81ED-4DB2-BD59-A6C34878D82A}">
                    <a16:rowId xmlns:a16="http://schemas.microsoft.com/office/drawing/2014/main" val="2222665740"/>
                  </a:ext>
                </a:extLst>
              </a:tr>
              <a:tr h="274320">
                <a:tc>
                  <a:txBody>
                    <a:bodyPr/>
                    <a:lstStyle/>
                    <a:p>
                      <a:r>
                        <a:rPr lang="en-US" sz="1000" dirty="0" err="1"/>
                        <a:t>Fragpipe</a:t>
                      </a:r>
                      <a:endParaRPr lang="en-US" sz="1000" dirty="0"/>
                    </a:p>
                  </a:txBody>
                  <a:tcPr/>
                </a:tc>
                <a:tc>
                  <a:txBody>
                    <a:bodyPr/>
                    <a:lstStyle/>
                    <a:p>
                      <a:r>
                        <a:rPr lang="en-US" sz="1000" dirty="0" err="1"/>
                        <a:t>Nesvizhskii</a:t>
                      </a:r>
                      <a:r>
                        <a:rPr lang="en-US" sz="1000" dirty="0"/>
                        <a:t> Lab (Ann Arbor)</a:t>
                      </a:r>
                    </a:p>
                  </a:txBody>
                  <a:tcPr/>
                </a:tc>
                <a:tc>
                  <a:txBody>
                    <a:bodyPr/>
                    <a:lstStyle/>
                    <a:p>
                      <a:r>
                        <a:rPr lang="en-US" sz="1000" dirty="0"/>
                        <a:t>Open</a:t>
                      </a:r>
                    </a:p>
                  </a:txBody>
                  <a:tcPr/>
                </a:tc>
                <a:tc>
                  <a:txBody>
                    <a:bodyPr/>
                    <a:lstStyle/>
                    <a:p>
                      <a:r>
                        <a:rPr lang="en-US" sz="1000" dirty="0"/>
                        <a:t>Free</a:t>
                      </a:r>
                    </a:p>
                  </a:txBody>
                  <a:tcPr/>
                </a:tc>
                <a:tc>
                  <a:txBody>
                    <a:bodyPr/>
                    <a:lstStyle/>
                    <a:p>
                      <a:pPr marL="0" indent="0">
                        <a:buFont typeface="Arial" panose="020B0604020202020204" pitchFamily="34" charset="0"/>
                        <a:buNone/>
                      </a:pPr>
                      <a:r>
                        <a:rPr lang="en-US" sz="1000" dirty="0"/>
                        <a:t>Yes</a:t>
                      </a:r>
                    </a:p>
                  </a:txBody>
                  <a:tcPr/>
                </a:tc>
                <a:extLst>
                  <a:ext uri="{0D108BD9-81ED-4DB2-BD59-A6C34878D82A}">
                    <a16:rowId xmlns:a16="http://schemas.microsoft.com/office/drawing/2014/main" val="2507456369"/>
                  </a:ext>
                </a:extLst>
              </a:tr>
              <a:tr h="274320">
                <a:tc>
                  <a:txBody>
                    <a:bodyPr/>
                    <a:lstStyle/>
                    <a:p>
                      <a:r>
                        <a:rPr lang="en-US" sz="1000" dirty="0" err="1"/>
                        <a:t>EncyclopeDIA</a:t>
                      </a:r>
                      <a:r>
                        <a:rPr lang="en-US" sz="1000" dirty="0"/>
                        <a:t> </a:t>
                      </a:r>
                    </a:p>
                  </a:txBody>
                  <a:tcPr/>
                </a:tc>
                <a:tc>
                  <a:txBody>
                    <a:bodyPr/>
                    <a:lstStyle/>
                    <a:p>
                      <a:r>
                        <a:rPr lang="en-US" sz="1000" dirty="0"/>
                        <a:t>Smith Lab (Madison)</a:t>
                      </a:r>
                    </a:p>
                  </a:txBody>
                  <a:tcPr/>
                </a:tc>
                <a:tc>
                  <a:txBody>
                    <a:bodyPr/>
                    <a:lstStyle/>
                    <a:p>
                      <a:r>
                        <a:rPr lang="en-US" sz="1000" dirty="0"/>
                        <a:t>Open</a:t>
                      </a:r>
                    </a:p>
                  </a:txBody>
                  <a:tcPr/>
                </a:tc>
                <a:tc>
                  <a:txBody>
                    <a:bodyPr/>
                    <a:lstStyle/>
                    <a:p>
                      <a:r>
                        <a:rPr lang="en-US" sz="1000" dirty="0"/>
                        <a:t>Free</a:t>
                      </a:r>
                    </a:p>
                  </a:txBody>
                  <a:tcPr/>
                </a:tc>
                <a:tc>
                  <a:txBody>
                    <a:bodyPr/>
                    <a:lstStyle/>
                    <a:p>
                      <a:pPr marL="0" indent="0">
                        <a:buFont typeface="Arial" panose="020B0604020202020204" pitchFamily="34" charset="0"/>
                        <a:buNone/>
                      </a:pPr>
                      <a:r>
                        <a:rPr lang="en-US" sz="1000" dirty="0"/>
                        <a:t>Yes</a:t>
                      </a:r>
                    </a:p>
                  </a:txBody>
                  <a:tcPr/>
                </a:tc>
                <a:extLst>
                  <a:ext uri="{0D108BD9-81ED-4DB2-BD59-A6C34878D82A}">
                    <a16:rowId xmlns:a16="http://schemas.microsoft.com/office/drawing/2014/main" val="866540149"/>
                  </a:ext>
                </a:extLst>
              </a:tr>
              <a:tr h="299884">
                <a:tc>
                  <a:txBody>
                    <a:bodyPr/>
                    <a:lstStyle/>
                    <a:p>
                      <a:r>
                        <a:rPr lang="en-US" sz="1000" dirty="0" err="1"/>
                        <a:t>Spectronaut</a:t>
                      </a:r>
                      <a:endParaRPr lang="en-US" sz="1000" dirty="0"/>
                    </a:p>
                  </a:txBody>
                  <a:tcPr/>
                </a:tc>
                <a:tc>
                  <a:txBody>
                    <a:bodyPr/>
                    <a:lstStyle/>
                    <a:p>
                      <a:r>
                        <a:rPr lang="en-US" sz="1000" dirty="0" err="1"/>
                        <a:t>Biognosys</a:t>
                      </a:r>
                      <a:endParaRPr lang="en-US" sz="1000" dirty="0"/>
                    </a:p>
                  </a:txBody>
                  <a:tcPr/>
                </a:tc>
                <a:tc>
                  <a:txBody>
                    <a:bodyPr/>
                    <a:lstStyle/>
                    <a:p>
                      <a:r>
                        <a:rPr lang="en-US" sz="1000" dirty="0"/>
                        <a:t>Closed</a:t>
                      </a:r>
                    </a:p>
                  </a:txBody>
                  <a:tcPr/>
                </a:tc>
                <a:tc>
                  <a:txBody>
                    <a:bodyPr/>
                    <a:lstStyle/>
                    <a:p>
                      <a:r>
                        <a:rPr lang="en-US" sz="1000" dirty="0"/>
                        <a:t>Paid</a:t>
                      </a:r>
                    </a:p>
                  </a:txBody>
                  <a:tcPr/>
                </a:tc>
                <a:tc>
                  <a:txBody>
                    <a:bodyPr/>
                    <a:lstStyle/>
                    <a:p>
                      <a:pPr marL="0" indent="0">
                        <a:buFont typeface="Arial" panose="020B0604020202020204" pitchFamily="34" charset="0"/>
                        <a:buNone/>
                      </a:pPr>
                      <a:r>
                        <a:rPr lang="en-US" sz="1000" dirty="0"/>
                        <a:t>Yes</a:t>
                      </a:r>
                    </a:p>
                  </a:txBody>
                  <a:tcPr/>
                </a:tc>
                <a:extLst>
                  <a:ext uri="{0D108BD9-81ED-4DB2-BD59-A6C34878D82A}">
                    <a16:rowId xmlns:a16="http://schemas.microsoft.com/office/drawing/2014/main" val="1672275722"/>
                  </a:ext>
                </a:extLst>
              </a:tr>
              <a:tr h="274320">
                <a:tc>
                  <a:txBody>
                    <a:bodyPr/>
                    <a:lstStyle/>
                    <a:p>
                      <a:r>
                        <a:rPr lang="en-US" sz="1000" dirty="0"/>
                        <a:t>Scaffold DIA</a:t>
                      </a:r>
                    </a:p>
                  </a:txBody>
                  <a:tcPr/>
                </a:tc>
                <a:tc>
                  <a:txBody>
                    <a:bodyPr/>
                    <a:lstStyle/>
                    <a:p>
                      <a:r>
                        <a:rPr lang="en-US" sz="1000" dirty="0"/>
                        <a:t>Proteome Software</a:t>
                      </a:r>
                    </a:p>
                  </a:txBody>
                  <a:tcPr/>
                </a:tc>
                <a:tc>
                  <a:txBody>
                    <a:bodyPr/>
                    <a:lstStyle/>
                    <a:p>
                      <a:r>
                        <a:rPr lang="en-US" sz="1000" dirty="0"/>
                        <a:t>Open</a:t>
                      </a:r>
                    </a:p>
                  </a:txBody>
                  <a:tcPr/>
                </a:tc>
                <a:tc>
                  <a:txBody>
                    <a:bodyPr/>
                    <a:lstStyle/>
                    <a:p>
                      <a:r>
                        <a:rPr lang="en-US" sz="1000" dirty="0"/>
                        <a:t>Free</a:t>
                      </a:r>
                    </a:p>
                  </a:txBody>
                  <a:tcPr/>
                </a:tc>
                <a:tc>
                  <a:txBody>
                    <a:bodyPr/>
                    <a:lstStyle/>
                    <a:p>
                      <a:pPr marL="0" indent="0">
                        <a:buFont typeface="Arial" panose="020B0604020202020204" pitchFamily="34" charset="0"/>
                        <a:buNone/>
                      </a:pPr>
                      <a:r>
                        <a:rPr lang="en-US" sz="1000" dirty="0"/>
                        <a:t>Yes</a:t>
                      </a:r>
                    </a:p>
                  </a:txBody>
                  <a:tcPr/>
                </a:tc>
                <a:extLst>
                  <a:ext uri="{0D108BD9-81ED-4DB2-BD59-A6C34878D82A}">
                    <a16:rowId xmlns:a16="http://schemas.microsoft.com/office/drawing/2014/main" val="2794434198"/>
                  </a:ext>
                </a:extLst>
              </a:tr>
            </a:tbl>
          </a:graphicData>
        </a:graphic>
      </p:graphicFrame>
    </p:spTree>
    <p:extLst>
      <p:ext uri="{BB962C8B-B14F-4D97-AF65-F5344CB8AC3E}">
        <p14:creationId xmlns:p14="http://schemas.microsoft.com/office/powerpoint/2010/main" val="21737184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object 2"/>
          <p:cNvSpPr txBox="1"/>
          <p:nvPr/>
        </p:nvSpPr>
        <p:spPr>
          <a:xfrm>
            <a:off x="301337" y="2308645"/>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What does data from our proteomics core look like?</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113</a:t>
            </a:fld>
            <a:endParaRPr lang="en-US"/>
          </a:p>
        </p:txBody>
      </p:sp>
    </p:spTree>
    <p:extLst>
      <p:ext uri="{BB962C8B-B14F-4D97-AF65-F5344CB8AC3E}">
        <p14:creationId xmlns:p14="http://schemas.microsoft.com/office/powerpoint/2010/main" val="398239934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0" y="368814"/>
            <a:ext cx="8915400"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Proteomics Core Data: Global Proteomics Quantitation (DIA)</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33785" y="4785053"/>
            <a:ext cx="253017" cy="159079"/>
          </a:xfrm>
        </p:spPr>
        <p:txBody>
          <a:bodyPr/>
          <a:lstStyle/>
          <a:p>
            <a:fld id="{86CB4B4D-7CA3-9044-876B-883B54F8677D}" type="slidenum">
              <a:rPr lang="en-US" smtClean="0"/>
              <a:t>114</a:t>
            </a:fld>
            <a:endParaRPr lang="en-US" dirty="0"/>
          </a:p>
        </p:txBody>
      </p:sp>
      <p:pic>
        <p:nvPicPr>
          <p:cNvPr id="5" name="Picture 4">
            <a:extLst>
              <a:ext uri="{FF2B5EF4-FFF2-40B4-BE49-F238E27FC236}">
                <a16:creationId xmlns:a16="http://schemas.microsoft.com/office/drawing/2014/main" id="{CF23FF8A-FD93-AC7D-C428-6C7CE2155466}"/>
              </a:ext>
            </a:extLst>
          </p:cNvPr>
          <p:cNvPicPr>
            <a:picLocks noChangeAspect="1"/>
          </p:cNvPicPr>
          <p:nvPr/>
        </p:nvPicPr>
        <p:blipFill rotWithShape="1">
          <a:blip r:embed="rId3"/>
          <a:srcRect l="1708" t="2870" r="36212" b="74230"/>
          <a:stretch/>
        </p:blipFill>
        <p:spPr>
          <a:xfrm>
            <a:off x="926898" y="1822845"/>
            <a:ext cx="7290203" cy="1258368"/>
          </a:xfrm>
          <a:prstGeom prst="rect">
            <a:avLst/>
          </a:prstGeom>
        </p:spPr>
      </p:pic>
      <p:sp>
        <p:nvSpPr>
          <p:cNvPr id="6" name="TextBox 5">
            <a:extLst>
              <a:ext uri="{FF2B5EF4-FFF2-40B4-BE49-F238E27FC236}">
                <a16:creationId xmlns:a16="http://schemas.microsoft.com/office/drawing/2014/main" id="{ACDF3C7C-F3B0-9B3B-BA1F-697B62B5F34D}"/>
              </a:ext>
            </a:extLst>
          </p:cNvPr>
          <p:cNvSpPr txBox="1"/>
          <p:nvPr/>
        </p:nvSpPr>
        <p:spPr>
          <a:xfrm>
            <a:off x="1749056" y="1041991"/>
            <a:ext cx="5544879" cy="646331"/>
          </a:xfrm>
          <a:prstGeom prst="rect">
            <a:avLst/>
          </a:prstGeom>
          <a:noFill/>
        </p:spPr>
        <p:txBody>
          <a:bodyPr wrap="square" rtlCol="0">
            <a:spAutoFit/>
          </a:bodyPr>
          <a:lstStyle/>
          <a:p>
            <a:pPr marL="285750" indent="-285750">
              <a:buFont typeface="Arial" panose="020B0604020202020204" pitchFamily="34" charset="0"/>
              <a:buChar char="•"/>
            </a:pPr>
            <a:r>
              <a:rPr lang="en-US" dirty="0"/>
              <a:t>HEK293T cells</a:t>
            </a:r>
          </a:p>
          <a:p>
            <a:pPr marL="285750" indent="-285750">
              <a:buFont typeface="Arial" panose="020B0604020202020204" pitchFamily="34" charset="0"/>
              <a:buChar char="•"/>
            </a:pPr>
            <a:r>
              <a:rPr lang="en-US" dirty="0"/>
              <a:t>4 conditions, 3 replicates per condition</a:t>
            </a:r>
          </a:p>
        </p:txBody>
      </p:sp>
      <p:grpSp>
        <p:nvGrpSpPr>
          <p:cNvPr id="9" name="Group 8">
            <a:extLst>
              <a:ext uri="{FF2B5EF4-FFF2-40B4-BE49-F238E27FC236}">
                <a16:creationId xmlns:a16="http://schemas.microsoft.com/office/drawing/2014/main" id="{24C4022D-67AF-DA50-0CA4-2E8B57D03C6C}"/>
              </a:ext>
            </a:extLst>
          </p:cNvPr>
          <p:cNvGrpSpPr/>
          <p:nvPr/>
        </p:nvGrpSpPr>
        <p:grpSpPr>
          <a:xfrm>
            <a:off x="926898" y="3250799"/>
            <a:ext cx="6415516" cy="1260191"/>
            <a:chOff x="4109340" y="3234163"/>
            <a:chExt cx="3996403" cy="785008"/>
          </a:xfrm>
        </p:grpSpPr>
        <p:pic>
          <p:nvPicPr>
            <p:cNvPr id="7" name="Picture 6">
              <a:extLst>
                <a:ext uri="{FF2B5EF4-FFF2-40B4-BE49-F238E27FC236}">
                  <a16:creationId xmlns:a16="http://schemas.microsoft.com/office/drawing/2014/main" id="{DBD59BC2-26C4-0BFD-014E-97C1E38EDE47}"/>
                </a:ext>
              </a:extLst>
            </p:cNvPr>
            <p:cNvPicPr>
              <a:picLocks noChangeAspect="1"/>
            </p:cNvPicPr>
            <p:nvPr/>
          </p:nvPicPr>
          <p:blipFill rotWithShape="1">
            <a:blip r:embed="rId3"/>
            <a:srcRect l="63683" t="2872" r="1579" b="74228"/>
            <a:stretch/>
          </p:blipFill>
          <p:spPr>
            <a:xfrm>
              <a:off x="5560829" y="3234163"/>
              <a:ext cx="2544914" cy="785008"/>
            </a:xfrm>
            <a:prstGeom prst="rect">
              <a:avLst/>
            </a:prstGeom>
          </p:spPr>
        </p:pic>
        <p:pic>
          <p:nvPicPr>
            <p:cNvPr id="8" name="Picture 7">
              <a:extLst>
                <a:ext uri="{FF2B5EF4-FFF2-40B4-BE49-F238E27FC236}">
                  <a16:creationId xmlns:a16="http://schemas.microsoft.com/office/drawing/2014/main" id="{C902FF6C-4F79-5353-980C-9E210592A4B3}"/>
                </a:ext>
              </a:extLst>
            </p:cNvPr>
            <p:cNvPicPr>
              <a:picLocks noChangeAspect="1"/>
            </p:cNvPicPr>
            <p:nvPr/>
          </p:nvPicPr>
          <p:blipFill rotWithShape="1">
            <a:blip r:embed="rId3"/>
            <a:srcRect l="1685" t="2872" r="78193" b="74228"/>
            <a:stretch/>
          </p:blipFill>
          <p:spPr>
            <a:xfrm>
              <a:off x="4109340" y="3234163"/>
              <a:ext cx="1474083" cy="785008"/>
            </a:xfrm>
            <a:prstGeom prst="rect">
              <a:avLst/>
            </a:prstGeom>
          </p:spPr>
        </p:pic>
      </p:grpSp>
    </p:spTree>
    <p:extLst>
      <p:ext uri="{BB962C8B-B14F-4D97-AF65-F5344CB8AC3E}">
        <p14:creationId xmlns:p14="http://schemas.microsoft.com/office/powerpoint/2010/main" val="361847473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0" y="368814"/>
            <a:ext cx="8915400"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Proteomics Core Data: Global Proteomics Quantitation (DIA)</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33785" y="4785053"/>
            <a:ext cx="253017" cy="159079"/>
          </a:xfrm>
        </p:spPr>
        <p:txBody>
          <a:bodyPr/>
          <a:lstStyle/>
          <a:p>
            <a:fld id="{86CB4B4D-7CA3-9044-876B-883B54F8677D}" type="slidenum">
              <a:rPr lang="en-US" smtClean="0"/>
              <a:t>115</a:t>
            </a:fld>
            <a:endParaRPr lang="en-US" dirty="0"/>
          </a:p>
        </p:txBody>
      </p:sp>
      <p:sp>
        <p:nvSpPr>
          <p:cNvPr id="6" name="TextBox 5">
            <a:extLst>
              <a:ext uri="{FF2B5EF4-FFF2-40B4-BE49-F238E27FC236}">
                <a16:creationId xmlns:a16="http://schemas.microsoft.com/office/drawing/2014/main" id="{ACDF3C7C-F3B0-9B3B-BA1F-697B62B5F34D}"/>
              </a:ext>
            </a:extLst>
          </p:cNvPr>
          <p:cNvSpPr txBox="1"/>
          <p:nvPr/>
        </p:nvSpPr>
        <p:spPr>
          <a:xfrm>
            <a:off x="1749056" y="1041991"/>
            <a:ext cx="5544879" cy="646331"/>
          </a:xfrm>
          <a:prstGeom prst="rect">
            <a:avLst/>
          </a:prstGeom>
          <a:noFill/>
        </p:spPr>
        <p:txBody>
          <a:bodyPr wrap="square" rtlCol="0">
            <a:spAutoFit/>
          </a:bodyPr>
          <a:lstStyle/>
          <a:p>
            <a:pPr marL="285750" indent="-285750">
              <a:buFont typeface="Arial" panose="020B0604020202020204" pitchFamily="34" charset="0"/>
              <a:buChar char="•"/>
            </a:pPr>
            <a:r>
              <a:rPr lang="en-US" dirty="0"/>
              <a:t>HEK293T cells</a:t>
            </a:r>
          </a:p>
          <a:p>
            <a:pPr marL="285750" indent="-285750">
              <a:buFont typeface="Arial" panose="020B0604020202020204" pitchFamily="34" charset="0"/>
              <a:buChar char="•"/>
            </a:pPr>
            <a:r>
              <a:rPr lang="en-US" dirty="0"/>
              <a:t>4 conditions, 3 replicates per condition</a:t>
            </a:r>
          </a:p>
        </p:txBody>
      </p:sp>
      <p:pic>
        <p:nvPicPr>
          <p:cNvPr id="3" name="Picture 2">
            <a:extLst>
              <a:ext uri="{FF2B5EF4-FFF2-40B4-BE49-F238E27FC236}">
                <a16:creationId xmlns:a16="http://schemas.microsoft.com/office/drawing/2014/main" id="{A2993437-7B40-BA0D-ABD6-E33C2D356AE9}"/>
              </a:ext>
            </a:extLst>
          </p:cNvPr>
          <p:cNvPicPr>
            <a:picLocks noChangeAspect="1"/>
          </p:cNvPicPr>
          <p:nvPr/>
        </p:nvPicPr>
        <p:blipFill>
          <a:blip r:embed="rId3"/>
          <a:stretch>
            <a:fillRect/>
          </a:stretch>
        </p:blipFill>
        <p:spPr>
          <a:xfrm>
            <a:off x="1749056" y="1791105"/>
            <a:ext cx="5544879" cy="3229367"/>
          </a:xfrm>
          <a:prstGeom prst="rect">
            <a:avLst/>
          </a:prstGeom>
        </p:spPr>
      </p:pic>
    </p:spTree>
    <p:extLst>
      <p:ext uri="{BB962C8B-B14F-4D97-AF65-F5344CB8AC3E}">
        <p14:creationId xmlns:p14="http://schemas.microsoft.com/office/powerpoint/2010/main" val="215781012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0" y="368814"/>
            <a:ext cx="8915400"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Proteomics Core Data: Global Proteomics Quantitation (DIA)</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33785" y="4785053"/>
            <a:ext cx="253017" cy="159079"/>
          </a:xfrm>
        </p:spPr>
        <p:txBody>
          <a:bodyPr/>
          <a:lstStyle/>
          <a:p>
            <a:fld id="{86CB4B4D-7CA3-9044-876B-883B54F8677D}" type="slidenum">
              <a:rPr lang="en-US" smtClean="0"/>
              <a:t>116</a:t>
            </a:fld>
            <a:endParaRPr lang="en-US" dirty="0"/>
          </a:p>
        </p:txBody>
      </p:sp>
      <p:sp>
        <p:nvSpPr>
          <p:cNvPr id="6" name="TextBox 5">
            <a:extLst>
              <a:ext uri="{FF2B5EF4-FFF2-40B4-BE49-F238E27FC236}">
                <a16:creationId xmlns:a16="http://schemas.microsoft.com/office/drawing/2014/main" id="{ACDF3C7C-F3B0-9B3B-BA1F-697B62B5F34D}"/>
              </a:ext>
            </a:extLst>
          </p:cNvPr>
          <p:cNvSpPr txBox="1"/>
          <p:nvPr/>
        </p:nvSpPr>
        <p:spPr>
          <a:xfrm>
            <a:off x="1749056" y="1041991"/>
            <a:ext cx="5544879" cy="646331"/>
          </a:xfrm>
          <a:prstGeom prst="rect">
            <a:avLst/>
          </a:prstGeom>
          <a:noFill/>
        </p:spPr>
        <p:txBody>
          <a:bodyPr wrap="square" rtlCol="0">
            <a:spAutoFit/>
          </a:bodyPr>
          <a:lstStyle/>
          <a:p>
            <a:pPr marL="285750" indent="-285750">
              <a:buFont typeface="Arial" panose="020B0604020202020204" pitchFamily="34" charset="0"/>
              <a:buChar char="•"/>
            </a:pPr>
            <a:r>
              <a:rPr lang="en-US" dirty="0"/>
              <a:t>HEK293T cells</a:t>
            </a:r>
          </a:p>
          <a:p>
            <a:pPr marL="285750" indent="-285750">
              <a:buFont typeface="Arial" panose="020B0604020202020204" pitchFamily="34" charset="0"/>
              <a:buChar char="•"/>
            </a:pPr>
            <a:r>
              <a:rPr lang="en-US" dirty="0"/>
              <a:t>4 conditions, 3 replicates per condition</a:t>
            </a:r>
          </a:p>
        </p:txBody>
      </p:sp>
      <p:sp>
        <p:nvSpPr>
          <p:cNvPr id="4" name="TextBox 3">
            <a:extLst>
              <a:ext uri="{FF2B5EF4-FFF2-40B4-BE49-F238E27FC236}">
                <a16:creationId xmlns:a16="http://schemas.microsoft.com/office/drawing/2014/main" id="{5540BFEC-CD09-7543-4B75-8A588A31E5ED}"/>
              </a:ext>
            </a:extLst>
          </p:cNvPr>
          <p:cNvSpPr txBox="1"/>
          <p:nvPr/>
        </p:nvSpPr>
        <p:spPr>
          <a:xfrm>
            <a:off x="2254474" y="2935705"/>
            <a:ext cx="4635051" cy="369332"/>
          </a:xfrm>
          <a:prstGeom prst="rect">
            <a:avLst/>
          </a:prstGeom>
          <a:noFill/>
        </p:spPr>
        <p:txBody>
          <a:bodyPr wrap="none" rtlCol="0">
            <a:spAutoFit/>
          </a:bodyPr>
          <a:lstStyle/>
          <a:p>
            <a:r>
              <a:rPr lang="en-US" dirty="0"/>
              <a:t>And we now have interactive analysis available!</a:t>
            </a:r>
          </a:p>
        </p:txBody>
      </p:sp>
    </p:spTree>
    <p:extLst>
      <p:ext uri="{BB962C8B-B14F-4D97-AF65-F5344CB8AC3E}">
        <p14:creationId xmlns:p14="http://schemas.microsoft.com/office/powerpoint/2010/main" val="503800371"/>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Proteomics Core Data: SILAM-TMT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117</a:t>
            </a:fld>
            <a:endParaRPr lang="en-US"/>
          </a:p>
        </p:txBody>
      </p:sp>
      <p:pic>
        <p:nvPicPr>
          <p:cNvPr id="1028" name="Picture 4" descr="image">
            <a:extLst>
              <a:ext uri="{FF2B5EF4-FFF2-40B4-BE49-F238E27FC236}">
                <a16:creationId xmlns:a16="http://schemas.microsoft.com/office/drawing/2014/main" id="{27F0703B-A701-025C-D8A8-6A8057835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0" t="2281" r="3117" b="33954"/>
          <a:stretch/>
        </p:blipFill>
        <p:spPr bwMode="auto">
          <a:xfrm>
            <a:off x="515528" y="1324091"/>
            <a:ext cx="3402418" cy="32797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F1DF89-49D9-F8B8-8AE7-12AE7C5066DF}"/>
              </a:ext>
            </a:extLst>
          </p:cNvPr>
          <p:cNvSpPr txBox="1"/>
          <p:nvPr/>
        </p:nvSpPr>
        <p:spPr>
          <a:xfrm>
            <a:off x="0" y="4761824"/>
            <a:ext cx="1972050" cy="215444"/>
          </a:xfrm>
          <a:prstGeom prst="rect">
            <a:avLst/>
          </a:prstGeom>
          <a:noFill/>
        </p:spPr>
        <p:txBody>
          <a:bodyPr wrap="square" rtlCol="0">
            <a:spAutoFit/>
          </a:bodyPr>
          <a:lstStyle/>
          <a:p>
            <a:r>
              <a:rPr lang="en-US" sz="800" dirty="0" err="1"/>
              <a:t>Hasper</a:t>
            </a:r>
            <a:r>
              <a:rPr lang="en-US" sz="800" dirty="0"/>
              <a:t> </a:t>
            </a:r>
            <a:r>
              <a:rPr lang="en-US" sz="800" i="1" dirty="0"/>
              <a:t>et al.,  </a:t>
            </a:r>
            <a:r>
              <a:rPr lang="en-US" sz="800" dirty="0"/>
              <a:t>Mol. Sys. Biol., 2023</a:t>
            </a:r>
          </a:p>
        </p:txBody>
      </p:sp>
      <p:sp>
        <p:nvSpPr>
          <p:cNvPr id="3" name="Rectangle 2">
            <a:extLst>
              <a:ext uri="{FF2B5EF4-FFF2-40B4-BE49-F238E27FC236}">
                <a16:creationId xmlns:a16="http://schemas.microsoft.com/office/drawing/2014/main" id="{2D8347D0-A710-7319-6595-B26CFC1F7A12}"/>
              </a:ext>
            </a:extLst>
          </p:cNvPr>
          <p:cNvSpPr/>
          <p:nvPr/>
        </p:nvSpPr>
        <p:spPr>
          <a:xfrm>
            <a:off x="2242688" y="3027145"/>
            <a:ext cx="2030930" cy="12464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200156"/>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Proteomics Core Data: SILAM-TMT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118</a:t>
            </a:fld>
            <a:endParaRPr lang="en-US"/>
          </a:p>
        </p:txBody>
      </p:sp>
      <p:sp>
        <p:nvSpPr>
          <p:cNvPr id="4" name="TextBox 3">
            <a:extLst>
              <a:ext uri="{FF2B5EF4-FFF2-40B4-BE49-F238E27FC236}">
                <a16:creationId xmlns:a16="http://schemas.microsoft.com/office/drawing/2014/main" id="{20F1DF89-49D9-F8B8-8AE7-12AE7C5066DF}"/>
              </a:ext>
            </a:extLst>
          </p:cNvPr>
          <p:cNvSpPr txBox="1"/>
          <p:nvPr/>
        </p:nvSpPr>
        <p:spPr>
          <a:xfrm>
            <a:off x="0" y="4761824"/>
            <a:ext cx="1972050" cy="215444"/>
          </a:xfrm>
          <a:prstGeom prst="rect">
            <a:avLst/>
          </a:prstGeom>
          <a:noFill/>
        </p:spPr>
        <p:txBody>
          <a:bodyPr wrap="square" rtlCol="0">
            <a:spAutoFit/>
          </a:bodyPr>
          <a:lstStyle/>
          <a:p>
            <a:r>
              <a:rPr lang="en-US" sz="800" dirty="0" err="1"/>
              <a:t>Hasper</a:t>
            </a:r>
            <a:r>
              <a:rPr lang="en-US" sz="800" dirty="0"/>
              <a:t> </a:t>
            </a:r>
            <a:r>
              <a:rPr lang="en-US" sz="800" i="1" dirty="0"/>
              <a:t>et al.,  </a:t>
            </a:r>
            <a:r>
              <a:rPr lang="en-US" sz="800" dirty="0"/>
              <a:t>Mol. Sys. Biol., 2023</a:t>
            </a:r>
          </a:p>
        </p:txBody>
      </p:sp>
      <p:pic>
        <p:nvPicPr>
          <p:cNvPr id="6" name="Picture 5">
            <a:extLst>
              <a:ext uri="{FF2B5EF4-FFF2-40B4-BE49-F238E27FC236}">
                <a16:creationId xmlns:a16="http://schemas.microsoft.com/office/drawing/2014/main" id="{433A0B8E-EC50-2BBF-94E4-0458F8F4B465}"/>
              </a:ext>
            </a:extLst>
          </p:cNvPr>
          <p:cNvPicPr>
            <a:picLocks noChangeAspect="1"/>
          </p:cNvPicPr>
          <p:nvPr/>
        </p:nvPicPr>
        <p:blipFill rotWithShape="1">
          <a:blip r:embed="rId3"/>
          <a:srcRect l="5916" t="2366" r="69500" b="73069"/>
          <a:stretch/>
        </p:blipFill>
        <p:spPr>
          <a:xfrm>
            <a:off x="345014" y="1343012"/>
            <a:ext cx="3094698" cy="1463320"/>
          </a:xfrm>
          <a:prstGeom prst="rect">
            <a:avLst/>
          </a:prstGeom>
        </p:spPr>
      </p:pic>
      <p:grpSp>
        <p:nvGrpSpPr>
          <p:cNvPr id="10" name="Group 9">
            <a:extLst>
              <a:ext uri="{FF2B5EF4-FFF2-40B4-BE49-F238E27FC236}">
                <a16:creationId xmlns:a16="http://schemas.microsoft.com/office/drawing/2014/main" id="{7FE99828-EDA3-B930-3AA9-B261DEF1E5E4}"/>
              </a:ext>
            </a:extLst>
          </p:cNvPr>
          <p:cNvGrpSpPr/>
          <p:nvPr/>
        </p:nvGrpSpPr>
        <p:grpSpPr>
          <a:xfrm>
            <a:off x="363024" y="2993745"/>
            <a:ext cx="8213068" cy="1459052"/>
            <a:chOff x="3034989" y="2665731"/>
            <a:chExt cx="5085920" cy="903514"/>
          </a:xfrm>
        </p:grpSpPr>
        <p:pic>
          <p:nvPicPr>
            <p:cNvPr id="8" name="Picture 7">
              <a:extLst>
                <a:ext uri="{FF2B5EF4-FFF2-40B4-BE49-F238E27FC236}">
                  <a16:creationId xmlns:a16="http://schemas.microsoft.com/office/drawing/2014/main" id="{EED3BA4D-C8EE-9B7F-7B13-FDABB577F63D}"/>
                </a:ext>
              </a:extLst>
            </p:cNvPr>
            <p:cNvPicPr>
              <a:picLocks noChangeAspect="1"/>
            </p:cNvPicPr>
            <p:nvPr/>
          </p:nvPicPr>
          <p:blipFill rotWithShape="1">
            <a:blip r:embed="rId3"/>
            <a:srcRect l="42760" t="2366" b="73069"/>
            <a:stretch/>
          </p:blipFill>
          <p:spPr>
            <a:xfrm>
              <a:off x="3672038" y="2665732"/>
              <a:ext cx="4448871" cy="903513"/>
            </a:xfrm>
            <a:prstGeom prst="rect">
              <a:avLst/>
            </a:prstGeom>
          </p:spPr>
        </p:pic>
        <p:pic>
          <p:nvPicPr>
            <p:cNvPr id="9" name="Picture 8">
              <a:extLst>
                <a:ext uri="{FF2B5EF4-FFF2-40B4-BE49-F238E27FC236}">
                  <a16:creationId xmlns:a16="http://schemas.microsoft.com/office/drawing/2014/main" id="{C59D15DC-E711-C800-A997-CBAE710EAF4E}"/>
                </a:ext>
              </a:extLst>
            </p:cNvPr>
            <p:cNvPicPr>
              <a:picLocks noChangeAspect="1"/>
            </p:cNvPicPr>
            <p:nvPr/>
          </p:nvPicPr>
          <p:blipFill rotWithShape="1">
            <a:blip r:embed="rId3"/>
            <a:srcRect l="5916" t="2366" r="85888" b="73069"/>
            <a:stretch/>
          </p:blipFill>
          <p:spPr>
            <a:xfrm>
              <a:off x="3034989" y="2665731"/>
              <a:ext cx="637049" cy="903513"/>
            </a:xfrm>
            <a:prstGeom prst="rect">
              <a:avLst/>
            </a:prstGeom>
          </p:spPr>
        </p:pic>
      </p:grpSp>
    </p:spTree>
    <p:extLst>
      <p:ext uri="{BB962C8B-B14F-4D97-AF65-F5344CB8AC3E}">
        <p14:creationId xmlns:p14="http://schemas.microsoft.com/office/powerpoint/2010/main" val="4271217153"/>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Proteomics Core Data: SILAM-TMT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119</a:t>
            </a:fld>
            <a:endParaRPr lang="en-US"/>
          </a:p>
        </p:txBody>
      </p:sp>
      <p:pic>
        <p:nvPicPr>
          <p:cNvPr id="1026" name="Picture 2" descr="Details are in the caption following the image">
            <a:extLst>
              <a:ext uri="{FF2B5EF4-FFF2-40B4-BE49-F238E27FC236}">
                <a16:creationId xmlns:a16="http://schemas.microsoft.com/office/drawing/2014/main" id="{5B6F9C68-0FA8-C17E-AFD6-27F70E7068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271" r="76206"/>
          <a:stretch/>
        </p:blipFill>
        <p:spPr bwMode="auto">
          <a:xfrm>
            <a:off x="4870384" y="1484550"/>
            <a:ext cx="2359701" cy="3085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27F0703B-A701-025C-D8A8-6A80578358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00" t="2281" r="3117" b="33954"/>
          <a:stretch/>
        </p:blipFill>
        <p:spPr bwMode="auto">
          <a:xfrm>
            <a:off x="515528" y="1324091"/>
            <a:ext cx="3402418" cy="32797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F1DF89-49D9-F8B8-8AE7-12AE7C5066DF}"/>
              </a:ext>
            </a:extLst>
          </p:cNvPr>
          <p:cNvSpPr txBox="1"/>
          <p:nvPr/>
        </p:nvSpPr>
        <p:spPr>
          <a:xfrm>
            <a:off x="0" y="4761824"/>
            <a:ext cx="1972050" cy="215444"/>
          </a:xfrm>
          <a:prstGeom prst="rect">
            <a:avLst/>
          </a:prstGeom>
          <a:noFill/>
        </p:spPr>
        <p:txBody>
          <a:bodyPr wrap="square" rtlCol="0">
            <a:spAutoFit/>
          </a:bodyPr>
          <a:lstStyle/>
          <a:p>
            <a:r>
              <a:rPr lang="en-US" sz="800" dirty="0" err="1"/>
              <a:t>Hasper</a:t>
            </a:r>
            <a:r>
              <a:rPr lang="en-US" sz="800" dirty="0"/>
              <a:t> </a:t>
            </a:r>
            <a:r>
              <a:rPr lang="en-US" sz="800" i="1" dirty="0"/>
              <a:t>et al.,  </a:t>
            </a:r>
            <a:r>
              <a:rPr lang="en-US" sz="800" dirty="0"/>
              <a:t>Mol. Sys. Biol., 2023</a:t>
            </a:r>
          </a:p>
        </p:txBody>
      </p:sp>
      <p:sp>
        <p:nvSpPr>
          <p:cNvPr id="3" name="Rectangle 2">
            <a:extLst>
              <a:ext uri="{FF2B5EF4-FFF2-40B4-BE49-F238E27FC236}">
                <a16:creationId xmlns:a16="http://schemas.microsoft.com/office/drawing/2014/main" id="{D4C6F341-9AF6-3D8E-AD05-5BFCE215F57B}"/>
              </a:ext>
            </a:extLst>
          </p:cNvPr>
          <p:cNvSpPr/>
          <p:nvPr/>
        </p:nvSpPr>
        <p:spPr>
          <a:xfrm>
            <a:off x="2242688" y="3027145"/>
            <a:ext cx="2030930" cy="12464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86697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616163-EBEB-4C80-87FC-2199B18EAD2E}"/>
              </a:ext>
            </a:extLst>
          </p:cNvPr>
          <p:cNvPicPr>
            <a:picLocks noChangeAspect="1"/>
          </p:cNvPicPr>
          <p:nvPr/>
        </p:nvPicPr>
        <p:blipFill rotWithShape="1">
          <a:blip r:embed="rId3"/>
          <a:srcRect r="4469"/>
          <a:stretch/>
        </p:blipFill>
        <p:spPr>
          <a:xfrm>
            <a:off x="1578558" y="1653959"/>
            <a:ext cx="5923680" cy="3282987"/>
          </a:xfrm>
          <a:prstGeom prst="rect">
            <a:avLst/>
          </a:prstGeom>
        </p:spPr>
      </p:pic>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p:sp>
        <p:nvSpPr>
          <p:cNvPr id="12" name="TextBox 11">
            <a:extLst>
              <a:ext uri="{FF2B5EF4-FFF2-40B4-BE49-F238E27FC236}">
                <a16:creationId xmlns:a16="http://schemas.microsoft.com/office/drawing/2014/main" id="{8248C47E-32B8-4662-8C66-983DB491B8D5}"/>
              </a:ext>
            </a:extLst>
          </p:cNvPr>
          <p:cNvSpPr txBox="1"/>
          <p:nvPr/>
        </p:nvSpPr>
        <p:spPr>
          <a:xfrm>
            <a:off x="1911928" y="3442854"/>
            <a:ext cx="630382" cy="307777"/>
          </a:xfrm>
          <a:prstGeom prst="rect">
            <a:avLst/>
          </a:prstGeom>
          <a:noFill/>
        </p:spPr>
        <p:txBody>
          <a:bodyPr wrap="square" rtlCol="0">
            <a:spAutoFit/>
          </a:bodyPr>
          <a:lstStyle/>
          <a:p>
            <a:r>
              <a:rPr lang="en-US" sz="1400" dirty="0">
                <a:solidFill>
                  <a:schemeClr val="accent2"/>
                </a:solidFill>
              </a:rPr>
              <a:t>829.4</a:t>
            </a:r>
          </a:p>
        </p:txBody>
      </p:sp>
      <p:sp>
        <p:nvSpPr>
          <p:cNvPr id="103" name="TextBox 102">
            <a:extLst>
              <a:ext uri="{FF2B5EF4-FFF2-40B4-BE49-F238E27FC236}">
                <a16:creationId xmlns:a16="http://schemas.microsoft.com/office/drawing/2014/main" id="{ABD896D6-4052-4C41-A9A3-6B5F539309EB}"/>
              </a:ext>
            </a:extLst>
          </p:cNvPr>
          <p:cNvSpPr txBox="1"/>
          <p:nvPr/>
        </p:nvSpPr>
        <p:spPr>
          <a:xfrm>
            <a:off x="2324101" y="2731730"/>
            <a:ext cx="630382" cy="307777"/>
          </a:xfrm>
          <a:prstGeom prst="rect">
            <a:avLst/>
          </a:prstGeom>
          <a:noFill/>
        </p:spPr>
        <p:txBody>
          <a:bodyPr wrap="square" rtlCol="0">
            <a:spAutoFit/>
          </a:bodyPr>
          <a:lstStyle/>
          <a:p>
            <a:r>
              <a:rPr lang="en-US" sz="1400" dirty="0">
                <a:solidFill>
                  <a:schemeClr val="accent2"/>
                </a:solidFill>
              </a:rPr>
              <a:t>939.3</a:t>
            </a:r>
          </a:p>
        </p:txBody>
      </p:sp>
      <p:sp>
        <p:nvSpPr>
          <p:cNvPr id="104" name="TextBox 103">
            <a:extLst>
              <a:ext uri="{FF2B5EF4-FFF2-40B4-BE49-F238E27FC236}">
                <a16:creationId xmlns:a16="http://schemas.microsoft.com/office/drawing/2014/main" id="{5B36A88C-BF7E-40BA-802E-FF4C827F1A6E}"/>
              </a:ext>
            </a:extLst>
          </p:cNvPr>
          <p:cNvSpPr txBox="1"/>
          <p:nvPr/>
        </p:nvSpPr>
        <p:spPr>
          <a:xfrm>
            <a:off x="2729346" y="1617980"/>
            <a:ext cx="630382" cy="307777"/>
          </a:xfrm>
          <a:prstGeom prst="rect">
            <a:avLst/>
          </a:prstGeom>
          <a:noFill/>
        </p:spPr>
        <p:txBody>
          <a:bodyPr wrap="square" rtlCol="0">
            <a:spAutoFit/>
          </a:bodyPr>
          <a:lstStyle/>
          <a:p>
            <a:r>
              <a:rPr lang="en-US" sz="1400" dirty="0">
                <a:solidFill>
                  <a:schemeClr val="accent2"/>
                </a:solidFill>
              </a:rPr>
              <a:t>991.4</a:t>
            </a:r>
          </a:p>
        </p:txBody>
      </p:sp>
      <p:sp>
        <p:nvSpPr>
          <p:cNvPr id="105" name="TextBox 104">
            <a:extLst>
              <a:ext uri="{FF2B5EF4-FFF2-40B4-BE49-F238E27FC236}">
                <a16:creationId xmlns:a16="http://schemas.microsoft.com/office/drawing/2014/main" id="{872A7EDF-F937-451E-AF2F-379BA50BD430}"/>
              </a:ext>
            </a:extLst>
          </p:cNvPr>
          <p:cNvSpPr txBox="1"/>
          <p:nvPr/>
        </p:nvSpPr>
        <p:spPr>
          <a:xfrm>
            <a:off x="3193473" y="1467115"/>
            <a:ext cx="755072" cy="307777"/>
          </a:xfrm>
          <a:prstGeom prst="rect">
            <a:avLst/>
          </a:prstGeom>
          <a:noFill/>
        </p:spPr>
        <p:txBody>
          <a:bodyPr wrap="square" rtlCol="0">
            <a:spAutoFit/>
          </a:bodyPr>
          <a:lstStyle/>
          <a:p>
            <a:r>
              <a:rPr lang="en-US" sz="1400" dirty="0">
                <a:solidFill>
                  <a:schemeClr val="accent2"/>
                </a:solidFill>
              </a:rPr>
              <a:t>1049.7</a:t>
            </a:r>
          </a:p>
        </p:txBody>
      </p:sp>
      <p:sp>
        <p:nvSpPr>
          <p:cNvPr id="106" name="TextBox 105">
            <a:extLst>
              <a:ext uri="{FF2B5EF4-FFF2-40B4-BE49-F238E27FC236}">
                <a16:creationId xmlns:a16="http://schemas.microsoft.com/office/drawing/2014/main" id="{13C75D24-F0D3-42E7-BAD8-162CA69D50B7}"/>
              </a:ext>
            </a:extLst>
          </p:cNvPr>
          <p:cNvSpPr txBox="1"/>
          <p:nvPr/>
        </p:nvSpPr>
        <p:spPr>
          <a:xfrm>
            <a:off x="3803403" y="1995022"/>
            <a:ext cx="755072" cy="307777"/>
          </a:xfrm>
          <a:prstGeom prst="rect">
            <a:avLst/>
          </a:prstGeom>
          <a:noFill/>
        </p:spPr>
        <p:txBody>
          <a:bodyPr wrap="square" rtlCol="0">
            <a:spAutoFit/>
          </a:bodyPr>
          <a:lstStyle/>
          <a:p>
            <a:r>
              <a:rPr lang="en-US" sz="1400" dirty="0">
                <a:solidFill>
                  <a:schemeClr val="accent2"/>
                </a:solidFill>
              </a:rPr>
              <a:t>1115.3</a:t>
            </a:r>
          </a:p>
        </p:txBody>
      </p:sp>
      <p:sp>
        <p:nvSpPr>
          <p:cNvPr id="107" name="TextBox 106">
            <a:extLst>
              <a:ext uri="{FF2B5EF4-FFF2-40B4-BE49-F238E27FC236}">
                <a16:creationId xmlns:a16="http://schemas.microsoft.com/office/drawing/2014/main" id="{8E98C491-2EB1-46D4-907B-308D527765B4}"/>
              </a:ext>
            </a:extLst>
          </p:cNvPr>
          <p:cNvSpPr txBox="1"/>
          <p:nvPr/>
        </p:nvSpPr>
        <p:spPr>
          <a:xfrm>
            <a:off x="4405746" y="2284754"/>
            <a:ext cx="755072" cy="307777"/>
          </a:xfrm>
          <a:prstGeom prst="rect">
            <a:avLst/>
          </a:prstGeom>
          <a:noFill/>
        </p:spPr>
        <p:txBody>
          <a:bodyPr wrap="square" rtlCol="0">
            <a:spAutoFit/>
          </a:bodyPr>
          <a:lstStyle/>
          <a:p>
            <a:r>
              <a:rPr lang="en-US" sz="1400" dirty="0">
                <a:solidFill>
                  <a:schemeClr val="accent2"/>
                </a:solidFill>
              </a:rPr>
              <a:t>1189.5</a:t>
            </a:r>
          </a:p>
        </p:txBody>
      </p:sp>
      <p:sp>
        <p:nvSpPr>
          <p:cNvPr id="108" name="TextBox 107">
            <a:extLst>
              <a:ext uri="{FF2B5EF4-FFF2-40B4-BE49-F238E27FC236}">
                <a16:creationId xmlns:a16="http://schemas.microsoft.com/office/drawing/2014/main" id="{4258EBA2-E08D-43DB-BDC4-DFE10E6E9FC4}"/>
              </a:ext>
            </a:extLst>
          </p:cNvPr>
          <p:cNvSpPr txBox="1"/>
          <p:nvPr/>
        </p:nvSpPr>
        <p:spPr>
          <a:xfrm>
            <a:off x="5077691" y="2840701"/>
            <a:ext cx="755072" cy="307777"/>
          </a:xfrm>
          <a:prstGeom prst="rect">
            <a:avLst/>
          </a:prstGeom>
          <a:noFill/>
        </p:spPr>
        <p:txBody>
          <a:bodyPr wrap="square" rtlCol="0">
            <a:spAutoFit/>
          </a:bodyPr>
          <a:lstStyle/>
          <a:p>
            <a:r>
              <a:rPr lang="en-US" sz="1400" dirty="0">
                <a:solidFill>
                  <a:schemeClr val="accent2"/>
                </a:solidFill>
              </a:rPr>
              <a:t>1274.4</a:t>
            </a:r>
          </a:p>
        </p:txBody>
      </p:sp>
      <p:sp>
        <p:nvSpPr>
          <p:cNvPr id="109" name="TextBox 108">
            <a:extLst>
              <a:ext uri="{FF2B5EF4-FFF2-40B4-BE49-F238E27FC236}">
                <a16:creationId xmlns:a16="http://schemas.microsoft.com/office/drawing/2014/main" id="{00111180-4340-41BA-94E2-8E500708B03C}"/>
              </a:ext>
            </a:extLst>
          </p:cNvPr>
          <p:cNvSpPr txBox="1"/>
          <p:nvPr/>
        </p:nvSpPr>
        <p:spPr>
          <a:xfrm>
            <a:off x="5908964" y="3621498"/>
            <a:ext cx="755072" cy="307777"/>
          </a:xfrm>
          <a:prstGeom prst="rect">
            <a:avLst/>
          </a:prstGeom>
          <a:noFill/>
        </p:spPr>
        <p:txBody>
          <a:bodyPr wrap="square" rtlCol="0">
            <a:spAutoFit/>
          </a:bodyPr>
          <a:lstStyle/>
          <a:p>
            <a:r>
              <a:rPr lang="en-US" sz="1400" dirty="0">
                <a:solidFill>
                  <a:schemeClr val="accent2"/>
                </a:solidFill>
              </a:rPr>
              <a:t>1372.4</a:t>
            </a:r>
          </a:p>
        </p:txBody>
      </p:sp>
      <p:sp>
        <p:nvSpPr>
          <p:cNvPr id="110" name="TextBox 109">
            <a:extLst>
              <a:ext uri="{FF2B5EF4-FFF2-40B4-BE49-F238E27FC236}">
                <a16:creationId xmlns:a16="http://schemas.microsoft.com/office/drawing/2014/main" id="{4500C5F4-992A-4A69-A1A5-4189B8EA2691}"/>
              </a:ext>
            </a:extLst>
          </p:cNvPr>
          <p:cNvSpPr txBox="1"/>
          <p:nvPr/>
        </p:nvSpPr>
        <p:spPr>
          <a:xfrm>
            <a:off x="6871857" y="3691595"/>
            <a:ext cx="755072" cy="307777"/>
          </a:xfrm>
          <a:prstGeom prst="rect">
            <a:avLst/>
          </a:prstGeom>
          <a:noFill/>
        </p:spPr>
        <p:txBody>
          <a:bodyPr wrap="square" rtlCol="0">
            <a:spAutoFit/>
          </a:bodyPr>
          <a:lstStyle/>
          <a:p>
            <a:r>
              <a:rPr lang="en-US" sz="1400" dirty="0">
                <a:solidFill>
                  <a:schemeClr val="accent2"/>
                </a:solidFill>
              </a:rPr>
              <a:t>1486.7</a:t>
            </a:r>
          </a:p>
        </p:txBody>
      </p:sp>
      <p:sp>
        <p:nvSpPr>
          <p:cNvPr id="15" name="TextBox 14">
            <a:extLst>
              <a:ext uri="{FF2B5EF4-FFF2-40B4-BE49-F238E27FC236}">
                <a16:creationId xmlns:a16="http://schemas.microsoft.com/office/drawing/2014/main" id="{32429771-94B2-456F-B334-405322CA5953}"/>
              </a:ext>
            </a:extLst>
          </p:cNvPr>
          <p:cNvSpPr txBox="1"/>
          <p:nvPr/>
        </p:nvSpPr>
        <p:spPr>
          <a:xfrm>
            <a:off x="76200" y="1221711"/>
            <a:ext cx="1614055" cy="584775"/>
          </a:xfrm>
          <a:prstGeom prst="rect">
            <a:avLst/>
          </a:prstGeom>
          <a:noFill/>
        </p:spPr>
        <p:txBody>
          <a:bodyPr wrap="square" rtlCol="0">
            <a:spAutoFit/>
          </a:bodyPr>
          <a:lstStyle/>
          <a:p>
            <a:r>
              <a:rPr lang="en-US" sz="1600" dirty="0"/>
              <a:t>Lysozyme MW: 17,828 Da</a:t>
            </a:r>
          </a:p>
        </p:txBody>
      </p:sp>
      <p:sp>
        <p:nvSpPr>
          <p:cNvPr id="111" name="TextBox 110">
            <a:extLst>
              <a:ext uri="{FF2B5EF4-FFF2-40B4-BE49-F238E27FC236}">
                <a16:creationId xmlns:a16="http://schemas.microsoft.com/office/drawing/2014/main" id="{2A36C565-BB7A-4D0D-9E10-B2AF476D0498}"/>
              </a:ext>
            </a:extLst>
          </p:cNvPr>
          <p:cNvSpPr txBox="1"/>
          <p:nvPr/>
        </p:nvSpPr>
        <p:spPr>
          <a:xfrm>
            <a:off x="5975067" y="1213398"/>
            <a:ext cx="2895600" cy="1140697"/>
          </a:xfrm>
          <a:prstGeom prst="rect">
            <a:avLst/>
          </a:prstGeom>
          <a:noFill/>
          <a:ln w="19050">
            <a:solidFill>
              <a:srgbClr val="FF0000"/>
            </a:solidFill>
          </a:ln>
        </p:spPr>
        <p:txBody>
          <a:bodyPr wrap="square" rtlCol="0">
            <a:spAutoFit/>
          </a:bodyPr>
          <a:lstStyle/>
          <a:p>
            <a:pPr>
              <a:lnSpc>
                <a:spcPts val="2800"/>
              </a:lnSpc>
            </a:pPr>
            <a:r>
              <a:rPr lang="en-US" dirty="0"/>
              <a:t>Note: We don’t get overall charge from mass spec data- </a:t>
            </a:r>
            <a:r>
              <a:rPr lang="en-US" u="sng" dirty="0"/>
              <a:t>only m/z ratios!</a:t>
            </a:r>
            <a:endParaRPr lang="en-US" dirty="0"/>
          </a:p>
        </p:txBody>
      </p:sp>
      <p:sp>
        <p:nvSpPr>
          <p:cNvPr id="18" name="TextBox 17">
            <a:extLst>
              <a:ext uri="{FF2B5EF4-FFF2-40B4-BE49-F238E27FC236}">
                <a16:creationId xmlns:a16="http://schemas.microsoft.com/office/drawing/2014/main" id="{36EE9ACB-3CFD-47F5-9A0C-2B3895ADFE31}"/>
              </a:ext>
            </a:extLst>
          </p:cNvPr>
          <p:cNvSpPr txBox="1"/>
          <p:nvPr/>
        </p:nvSpPr>
        <p:spPr>
          <a:xfrm>
            <a:off x="2008910" y="3164766"/>
            <a:ext cx="446809" cy="369332"/>
          </a:xfrm>
          <a:prstGeom prst="rect">
            <a:avLst/>
          </a:prstGeom>
          <a:noFill/>
        </p:spPr>
        <p:txBody>
          <a:bodyPr wrap="square" rtlCol="0">
            <a:spAutoFit/>
          </a:bodyPr>
          <a:lstStyle/>
          <a:p>
            <a:r>
              <a:rPr lang="en-US" sz="1400" i="1" dirty="0">
                <a:solidFill>
                  <a:schemeClr val="tx2">
                    <a:lumMod val="75000"/>
                  </a:schemeClr>
                </a:solidFill>
              </a:rPr>
              <a:t>20</a:t>
            </a:r>
            <a:r>
              <a:rPr lang="en-US" i="1" baseline="30000" dirty="0">
                <a:solidFill>
                  <a:schemeClr val="tx2">
                    <a:lumMod val="75000"/>
                  </a:schemeClr>
                </a:solidFill>
              </a:rPr>
              <a:t>+</a:t>
            </a:r>
            <a:endParaRPr lang="en-US" i="1" dirty="0">
              <a:solidFill>
                <a:schemeClr val="tx2">
                  <a:lumMod val="75000"/>
                </a:schemeClr>
              </a:solidFill>
            </a:endParaRPr>
          </a:p>
        </p:txBody>
      </p:sp>
      <p:sp>
        <p:nvSpPr>
          <p:cNvPr id="112" name="TextBox 111">
            <a:extLst>
              <a:ext uri="{FF2B5EF4-FFF2-40B4-BE49-F238E27FC236}">
                <a16:creationId xmlns:a16="http://schemas.microsoft.com/office/drawing/2014/main" id="{799B3F19-9387-4E9E-8590-7836A25DAC69}"/>
              </a:ext>
            </a:extLst>
          </p:cNvPr>
          <p:cNvSpPr txBox="1"/>
          <p:nvPr/>
        </p:nvSpPr>
        <p:spPr>
          <a:xfrm>
            <a:off x="2407227" y="2455842"/>
            <a:ext cx="446809" cy="369332"/>
          </a:xfrm>
          <a:prstGeom prst="rect">
            <a:avLst/>
          </a:prstGeom>
          <a:noFill/>
        </p:spPr>
        <p:txBody>
          <a:bodyPr wrap="square" rtlCol="0">
            <a:spAutoFit/>
          </a:bodyPr>
          <a:lstStyle/>
          <a:p>
            <a:r>
              <a:rPr lang="en-US" sz="1400" i="1" dirty="0">
                <a:solidFill>
                  <a:schemeClr val="tx2">
                    <a:lumMod val="75000"/>
                  </a:schemeClr>
                </a:solidFill>
              </a:rPr>
              <a:t>19</a:t>
            </a:r>
            <a:r>
              <a:rPr lang="en-US" i="1" baseline="30000" dirty="0">
                <a:solidFill>
                  <a:schemeClr val="tx2">
                    <a:lumMod val="75000"/>
                  </a:schemeClr>
                </a:solidFill>
              </a:rPr>
              <a:t>+</a:t>
            </a:r>
            <a:endParaRPr lang="en-US" i="1" dirty="0">
              <a:solidFill>
                <a:schemeClr val="tx2">
                  <a:lumMod val="75000"/>
                </a:schemeClr>
              </a:solidFill>
            </a:endParaRPr>
          </a:p>
        </p:txBody>
      </p:sp>
      <p:sp>
        <p:nvSpPr>
          <p:cNvPr id="113" name="TextBox 112">
            <a:extLst>
              <a:ext uri="{FF2B5EF4-FFF2-40B4-BE49-F238E27FC236}">
                <a16:creationId xmlns:a16="http://schemas.microsoft.com/office/drawing/2014/main" id="{EE1C63E1-C506-4B1E-82A6-2C792D9C7DCC}"/>
              </a:ext>
            </a:extLst>
          </p:cNvPr>
          <p:cNvSpPr txBox="1"/>
          <p:nvPr/>
        </p:nvSpPr>
        <p:spPr>
          <a:xfrm>
            <a:off x="2860963" y="1364832"/>
            <a:ext cx="446809" cy="369332"/>
          </a:xfrm>
          <a:prstGeom prst="rect">
            <a:avLst/>
          </a:prstGeom>
          <a:noFill/>
        </p:spPr>
        <p:txBody>
          <a:bodyPr wrap="square" rtlCol="0">
            <a:spAutoFit/>
          </a:bodyPr>
          <a:lstStyle/>
          <a:p>
            <a:r>
              <a:rPr lang="en-US" sz="1400" i="1" dirty="0">
                <a:solidFill>
                  <a:schemeClr val="tx2">
                    <a:lumMod val="75000"/>
                  </a:schemeClr>
                </a:solidFill>
              </a:rPr>
              <a:t>18</a:t>
            </a:r>
            <a:r>
              <a:rPr lang="en-US" i="1" baseline="30000" dirty="0">
                <a:solidFill>
                  <a:schemeClr val="tx2">
                    <a:lumMod val="75000"/>
                  </a:schemeClr>
                </a:solidFill>
              </a:rPr>
              <a:t>+</a:t>
            </a:r>
            <a:endParaRPr lang="en-US" i="1" dirty="0">
              <a:solidFill>
                <a:schemeClr val="tx2">
                  <a:lumMod val="75000"/>
                </a:schemeClr>
              </a:solidFill>
            </a:endParaRPr>
          </a:p>
        </p:txBody>
      </p:sp>
      <p:sp>
        <p:nvSpPr>
          <p:cNvPr id="114" name="TextBox 113">
            <a:extLst>
              <a:ext uri="{FF2B5EF4-FFF2-40B4-BE49-F238E27FC236}">
                <a16:creationId xmlns:a16="http://schemas.microsoft.com/office/drawing/2014/main" id="{D7655BFA-AD19-492A-8793-F52EF08D13FA}"/>
              </a:ext>
            </a:extLst>
          </p:cNvPr>
          <p:cNvSpPr txBox="1"/>
          <p:nvPr/>
        </p:nvSpPr>
        <p:spPr>
          <a:xfrm>
            <a:off x="3349334" y="1231010"/>
            <a:ext cx="446809" cy="369332"/>
          </a:xfrm>
          <a:prstGeom prst="rect">
            <a:avLst/>
          </a:prstGeom>
          <a:noFill/>
        </p:spPr>
        <p:txBody>
          <a:bodyPr wrap="square" rtlCol="0">
            <a:spAutoFit/>
          </a:bodyPr>
          <a:lstStyle/>
          <a:p>
            <a:r>
              <a:rPr lang="en-US" sz="1400" i="1" dirty="0">
                <a:solidFill>
                  <a:schemeClr val="tx2">
                    <a:lumMod val="75000"/>
                  </a:schemeClr>
                </a:solidFill>
              </a:rPr>
              <a:t>17</a:t>
            </a:r>
            <a:r>
              <a:rPr lang="en-US" i="1" baseline="30000" dirty="0">
                <a:solidFill>
                  <a:schemeClr val="tx2">
                    <a:lumMod val="75000"/>
                  </a:schemeClr>
                </a:solidFill>
              </a:rPr>
              <a:t>+</a:t>
            </a:r>
            <a:endParaRPr lang="en-US" i="1" dirty="0">
              <a:solidFill>
                <a:schemeClr val="tx2">
                  <a:lumMod val="75000"/>
                </a:schemeClr>
              </a:solidFill>
            </a:endParaRPr>
          </a:p>
        </p:txBody>
      </p:sp>
      <p:sp>
        <p:nvSpPr>
          <p:cNvPr id="115" name="TextBox 114">
            <a:extLst>
              <a:ext uri="{FF2B5EF4-FFF2-40B4-BE49-F238E27FC236}">
                <a16:creationId xmlns:a16="http://schemas.microsoft.com/office/drawing/2014/main" id="{D03E1345-4712-4B6F-B1DF-33DB385942AA}"/>
              </a:ext>
            </a:extLst>
          </p:cNvPr>
          <p:cNvSpPr txBox="1"/>
          <p:nvPr/>
        </p:nvSpPr>
        <p:spPr>
          <a:xfrm>
            <a:off x="3948539" y="1744578"/>
            <a:ext cx="446809" cy="369332"/>
          </a:xfrm>
          <a:prstGeom prst="rect">
            <a:avLst/>
          </a:prstGeom>
          <a:noFill/>
        </p:spPr>
        <p:txBody>
          <a:bodyPr wrap="square" rtlCol="0">
            <a:spAutoFit/>
          </a:bodyPr>
          <a:lstStyle/>
          <a:p>
            <a:r>
              <a:rPr lang="en-US" sz="1400" i="1" dirty="0">
                <a:solidFill>
                  <a:schemeClr val="tx2">
                    <a:lumMod val="75000"/>
                  </a:schemeClr>
                </a:solidFill>
              </a:rPr>
              <a:t>16</a:t>
            </a:r>
            <a:r>
              <a:rPr lang="en-US" i="1" baseline="30000" dirty="0">
                <a:solidFill>
                  <a:schemeClr val="tx2">
                    <a:lumMod val="75000"/>
                  </a:schemeClr>
                </a:solidFill>
              </a:rPr>
              <a:t>+</a:t>
            </a:r>
            <a:endParaRPr lang="en-US" i="1" dirty="0">
              <a:solidFill>
                <a:schemeClr val="tx2">
                  <a:lumMod val="75000"/>
                </a:schemeClr>
              </a:solidFill>
            </a:endParaRPr>
          </a:p>
        </p:txBody>
      </p:sp>
      <p:sp>
        <p:nvSpPr>
          <p:cNvPr id="116" name="TextBox 115">
            <a:extLst>
              <a:ext uri="{FF2B5EF4-FFF2-40B4-BE49-F238E27FC236}">
                <a16:creationId xmlns:a16="http://schemas.microsoft.com/office/drawing/2014/main" id="{C489AE2F-79F1-4EDC-A25E-C1B2485B8B0C}"/>
              </a:ext>
            </a:extLst>
          </p:cNvPr>
          <p:cNvSpPr txBox="1"/>
          <p:nvPr/>
        </p:nvSpPr>
        <p:spPr>
          <a:xfrm>
            <a:off x="4550882" y="1996264"/>
            <a:ext cx="446809" cy="369332"/>
          </a:xfrm>
          <a:prstGeom prst="rect">
            <a:avLst/>
          </a:prstGeom>
          <a:noFill/>
        </p:spPr>
        <p:txBody>
          <a:bodyPr wrap="square" rtlCol="0">
            <a:spAutoFit/>
          </a:bodyPr>
          <a:lstStyle/>
          <a:p>
            <a:r>
              <a:rPr lang="en-US" sz="1400" i="1" dirty="0">
                <a:solidFill>
                  <a:schemeClr val="tx2">
                    <a:lumMod val="75000"/>
                  </a:schemeClr>
                </a:solidFill>
              </a:rPr>
              <a:t>15</a:t>
            </a:r>
            <a:r>
              <a:rPr lang="en-US" i="1" baseline="30000" dirty="0">
                <a:solidFill>
                  <a:schemeClr val="tx2">
                    <a:lumMod val="75000"/>
                  </a:schemeClr>
                </a:solidFill>
              </a:rPr>
              <a:t>+</a:t>
            </a:r>
            <a:endParaRPr lang="en-US" i="1" dirty="0">
              <a:solidFill>
                <a:schemeClr val="tx2">
                  <a:lumMod val="75000"/>
                </a:schemeClr>
              </a:solidFill>
            </a:endParaRPr>
          </a:p>
        </p:txBody>
      </p:sp>
      <p:sp>
        <p:nvSpPr>
          <p:cNvPr id="117" name="TextBox 116">
            <a:extLst>
              <a:ext uri="{FF2B5EF4-FFF2-40B4-BE49-F238E27FC236}">
                <a16:creationId xmlns:a16="http://schemas.microsoft.com/office/drawing/2014/main" id="{16304BCC-58AE-45A9-A1B8-719907E64A4E}"/>
              </a:ext>
            </a:extLst>
          </p:cNvPr>
          <p:cNvSpPr txBox="1"/>
          <p:nvPr/>
        </p:nvSpPr>
        <p:spPr>
          <a:xfrm>
            <a:off x="5220556" y="2531950"/>
            <a:ext cx="446809" cy="369332"/>
          </a:xfrm>
          <a:prstGeom prst="rect">
            <a:avLst/>
          </a:prstGeom>
          <a:noFill/>
        </p:spPr>
        <p:txBody>
          <a:bodyPr wrap="square" rtlCol="0">
            <a:spAutoFit/>
          </a:bodyPr>
          <a:lstStyle/>
          <a:p>
            <a:r>
              <a:rPr lang="en-US" sz="1400" i="1" dirty="0">
                <a:solidFill>
                  <a:schemeClr val="tx2">
                    <a:lumMod val="75000"/>
                  </a:schemeClr>
                </a:solidFill>
              </a:rPr>
              <a:t>14</a:t>
            </a:r>
            <a:r>
              <a:rPr lang="en-US" i="1" baseline="30000" dirty="0">
                <a:solidFill>
                  <a:schemeClr val="tx2">
                    <a:lumMod val="75000"/>
                  </a:schemeClr>
                </a:solidFill>
              </a:rPr>
              <a:t>+</a:t>
            </a:r>
            <a:endParaRPr lang="en-US" i="1" dirty="0">
              <a:solidFill>
                <a:schemeClr val="tx2">
                  <a:lumMod val="75000"/>
                </a:schemeClr>
              </a:solidFill>
            </a:endParaRPr>
          </a:p>
        </p:txBody>
      </p:sp>
      <p:sp>
        <p:nvSpPr>
          <p:cNvPr id="118" name="TextBox 117">
            <a:extLst>
              <a:ext uri="{FF2B5EF4-FFF2-40B4-BE49-F238E27FC236}">
                <a16:creationId xmlns:a16="http://schemas.microsoft.com/office/drawing/2014/main" id="{1778E4D0-2D9E-4F95-986C-B784AC97DB05}"/>
              </a:ext>
            </a:extLst>
          </p:cNvPr>
          <p:cNvSpPr txBox="1"/>
          <p:nvPr/>
        </p:nvSpPr>
        <p:spPr>
          <a:xfrm>
            <a:off x="6056168" y="3333051"/>
            <a:ext cx="446809" cy="369332"/>
          </a:xfrm>
          <a:prstGeom prst="rect">
            <a:avLst/>
          </a:prstGeom>
          <a:noFill/>
        </p:spPr>
        <p:txBody>
          <a:bodyPr wrap="square" rtlCol="0">
            <a:spAutoFit/>
          </a:bodyPr>
          <a:lstStyle/>
          <a:p>
            <a:r>
              <a:rPr lang="en-US" sz="1400" i="1" dirty="0">
                <a:solidFill>
                  <a:schemeClr val="tx2">
                    <a:lumMod val="75000"/>
                  </a:schemeClr>
                </a:solidFill>
              </a:rPr>
              <a:t>13</a:t>
            </a:r>
            <a:r>
              <a:rPr lang="en-US" i="1" baseline="30000" dirty="0">
                <a:solidFill>
                  <a:schemeClr val="tx2">
                    <a:lumMod val="75000"/>
                  </a:schemeClr>
                </a:solidFill>
              </a:rPr>
              <a:t>+</a:t>
            </a:r>
            <a:endParaRPr lang="en-US" i="1" dirty="0">
              <a:solidFill>
                <a:schemeClr val="tx2">
                  <a:lumMod val="75000"/>
                </a:schemeClr>
              </a:solidFill>
            </a:endParaRPr>
          </a:p>
        </p:txBody>
      </p:sp>
      <p:sp>
        <p:nvSpPr>
          <p:cNvPr id="119" name="TextBox 118">
            <a:extLst>
              <a:ext uri="{FF2B5EF4-FFF2-40B4-BE49-F238E27FC236}">
                <a16:creationId xmlns:a16="http://schemas.microsoft.com/office/drawing/2014/main" id="{8B4C6706-EBB3-4711-BA64-83B50B7B01CD}"/>
              </a:ext>
            </a:extLst>
          </p:cNvPr>
          <p:cNvSpPr txBox="1"/>
          <p:nvPr/>
        </p:nvSpPr>
        <p:spPr>
          <a:xfrm>
            <a:off x="6976058" y="3414540"/>
            <a:ext cx="446809" cy="369332"/>
          </a:xfrm>
          <a:prstGeom prst="rect">
            <a:avLst/>
          </a:prstGeom>
          <a:noFill/>
        </p:spPr>
        <p:txBody>
          <a:bodyPr wrap="square" rtlCol="0">
            <a:spAutoFit/>
          </a:bodyPr>
          <a:lstStyle/>
          <a:p>
            <a:r>
              <a:rPr lang="en-US" sz="1400" i="1" dirty="0">
                <a:solidFill>
                  <a:schemeClr val="tx2">
                    <a:lumMod val="75000"/>
                  </a:schemeClr>
                </a:solidFill>
              </a:rPr>
              <a:t>12</a:t>
            </a:r>
            <a:r>
              <a:rPr lang="en-US" i="1" baseline="30000" dirty="0">
                <a:solidFill>
                  <a:schemeClr val="tx2">
                    <a:lumMod val="75000"/>
                  </a:schemeClr>
                </a:solidFill>
              </a:rPr>
              <a:t>+</a:t>
            </a:r>
            <a:endParaRPr lang="en-US" i="1" dirty="0">
              <a:solidFill>
                <a:schemeClr val="tx2">
                  <a:lumMod val="75000"/>
                </a:schemeClr>
              </a:solidFill>
            </a:endParaRPr>
          </a:p>
        </p:txBody>
      </p:sp>
      <p:sp>
        <p:nvSpPr>
          <p:cNvPr id="2" name="Slide Number Placeholder 1">
            <a:extLst>
              <a:ext uri="{FF2B5EF4-FFF2-40B4-BE49-F238E27FC236}">
                <a16:creationId xmlns:a16="http://schemas.microsoft.com/office/drawing/2014/main" id="{DDAFE910-24E3-4387-A97F-2DAAC20E3042}"/>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3" name="Picture 2">
            <a:extLst>
              <a:ext uri="{FF2B5EF4-FFF2-40B4-BE49-F238E27FC236}">
                <a16:creationId xmlns:a16="http://schemas.microsoft.com/office/drawing/2014/main" id="{C41E6891-B901-B4D0-6AE5-423EAA435060}"/>
              </a:ext>
            </a:extLst>
          </p:cNvPr>
          <p:cNvPicPr>
            <a:picLocks noChangeAspect="1"/>
          </p:cNvPicPr>
          <p:nvPr/>
        </p:nvPicPr>
        <p:blipFill>
          <a:blip r:embed="rId4"/>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967078241"/>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370332" y="4767264"/>
            <a:ext cx="2314575" cy="273844"/>
          </a:xfrm>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120</a:t>
            </a:fld>
            <a:endParaRPr lang="en-US"/>
          </a:p>
        </p:txBody>
      </p:sp>
      <p:pic>
        <p:nvPicPr>
          <p:cNvPr id="4" name="Picture 3"/>
          <p:cNvPicPr>
            <a:picLocks noChangeAspect="1"/>
          </p:cNvPicPr>
          <p:nvPr/>
        </p:nvPicPr>
        <p:blipFill>
          <a:blip r:embed="rId2"/>
          <a:stretch>
            <a:fillRect/>
          </a:stretch>
        </p:blipFill>
        <p:spPr>
          <a:xfrm>
            <a:off x="1306317" y="803502"/>
            <a:ext cx="6378590" cy="3533567"/>
          </a:xfrm>
          <a:prstGeom prst="rect">
            <a:avLst/>
          </a:prstGeom>
        </p:spPr>
      </p:pic>
    </p:spTree>
    <p:extLst>
      <p:ext uri="{BB962C8B-B14F-4D97-AF65-F5344CB8AC3E}">
        <p14:creationId xmlns:p14="http://schemas.microsoft.com/office/powerpoint/2010/main" val="17552776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370332" y="4767264"/>
            <a:ext cx="2314575" cy="273844"/>
          </a:xfrm>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121</a:t>
            </a:fld>
            <a:endParaRPr lang="en-US"/>
          </a:p>
        </p:txBody>
      </p:sp>
      <p:pic>
        <p:nvPicPr>
          <p:cNvPr id="7" name="Picture 6"/>
          <p:cNvPicPr>
            <a:picLocks noChangeAspect="1"/>
          </p:cNvPicPr>
          <p:nvPr/>
        </p:nvPicPr>
        <p:blipFill rotWithShape="1">
          <a:blip r:embed="rId2"/>
          <a:srcRect l="2002" t="12399" r="41999" b="7599"/>
          <a:stretch/>
        </p:blipFill>
        <p:spPr>
          <a:xfrm>
            <a:off x="1769047" y="103465"/>
            <a:ext cx="5309369" cy="4740711"/>
          </a:xfrm>
          <a:prstGeom prst="rect">
            <a:avLst/>
          </a:prstGeom>
        </p:spPr>
      </p:pic>
    </p:spTree>
    <p:extLst>
      <p:ext uri="{BB962C8B-B14F-4D97-AF65-F5344CB8AC3E}">
        <p14:creationId xmlns:p14="http://schemas.microsoft.com/office/powerpoint/2010/main" val="1280012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122</a:t>
            </a:fld>
            <a:endParaRPr lang="en-US"/>
          </a:p>
        </p:txBody>
      </p:sp>
      <p:sp>
        <p:nvSpPr>
          <p:cNvPr id="6" name="TextBox 5"/>
          <p:cNvSpPr txBox="1"/>
          <p:nvPr/>
        </p:nvSpPr>
        <p:spPr>
          <a:xfrm>
            <a:off x="3421598" y="862293"/>
            <a:ext cx="4516878" cy="1015663"/>
          </a:xfrm>
          <a:prstGeom prst="rect">
            <a:avLst/>
          </a:prstGeom>
          <a:noFill/>
        </p:spPr>
        <p:txBody>
          <a:bodyPr wrap="none" rtlCol="0">
            <a:spAutoFit/>
          </a:bodyPr>
          <a:lstStyle/>
          <a:p>
            <a:r>
              <a:rPr lang="en-US" sz="2400" b="1" dirty="0"/>
              <a:t>.</a:t>
            </a:r>
            <a:r>
              <a:rPr lang="en-US" sz="2400" b="1" dirty="0" err="1"/>
              <a:t>mgf</a:t>
            </a:r>
            <a:r>
              <a:rPr lang="en-US" sz="2400" b="1" dirty="0"/>
              <a:t> file from Mass Spectrometer</a:t>
            </a:r>
          </a:p>
          <a:p>
            <a:endParaRPr lang="en-US" dirty="0"/>
          </a:p>
          <a:p>
            <a:r>
              <a:rPr lang="en-US" dirty="0"/>
              <a:t>(fragment of 13,413 MS2 spectra, &gt;500 pages)</a:t>
            </a:r>
          </a:p>
        </p:txBody>
      </p:sp>
      <p:pic>
        <p:nvPicPr>
          <p:cNvPr id="5" name="Picture 4"/>
          <p:cNvPicPr>
            <a:picLocks noChangeAspect="1"/>
          </p:cNvPicPr>
          <p:nvPr/>
        </p:nvPicPr>
        <p:blipFill>
          <a:blip r:embed="rId3"/>
          <a:stretch>
            <a:fillRect/>
          </a:stretch>
        </p:blipFill>
        <p:spPr>
          <a:xfrm>
            <a:off x="1337929" y="312345"/>
            <a:ext cx="3521156" cy="4897820"/>
          </a:xfrm>
          <a:prstGeom prst="rect">
            <a:avLst/>
          </a:prstGeom>
        </p:spPr>
      </p:pic>
      <p:cxnSp>
        <p:nvCxnSpPr>
          <p:cNvPr id="8" name="Straight Connector 7"/>
          <p:cNvCxnSpPr/>
          <p:nvPr/>
        </p:nvCxnSpPr>
        <p:spPr>
          <a:xfrm>
            <a:off x="1317148" y="3699164"/>
            <a:ext cx="464853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17148" y="2071256"/>
            <a:ext cx="464853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1564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8057" y="674961"/>
            <a:ext cx="6618907" cy="4501232"/>
          </a:xfrm>
          <a:prstGeom prst="rect">
            <a:avLst/>
          </a:prstGeom>
          <a:noFill/>
        </p:spPr>
        <p:txBody>
          <a:bodyPr wrap="square" rtlCol="0">
            <a:spAutoFit/>
          </a:bodyPr>
          <a:lstStyle/>
          <a:p>
            <a:pPr>
              <a:lnSpc>
                <a:spcPts val="900"/>
              </a:lnSpc>
            </a:pPr>
            <a:r>
              <a:rPr lang="en-US" sz="900" dirty="0">
                <a:latin typeface="Courier New" panose="02070309020205020404" pitchFamily="49" charset="0"/>
                <a:cs typeface="Courier New" panose="02070309020205020404" pitchFamily="49" charset="0"/>
              </a:rPr>
              <a:t>&gt;sp|P0A869|TALA_ECO57 </a:t>
            </a:r>
            <a:r>
              <a:rPr lang="en-US" sz="900" b="1" dirty="0" err="1">
                <a:latin typeface="Courier New" panose="02070309020205020404" pitchFamily="49" charset="0"/>
                <a:cs typeface="Courier New" panose="02070309020205020404" pitchFamily="49" charset="0"/>
              </a:rPr>
              <a:t>Transaldolase</a:t>
            </a:r>
            <a:r>
              <a:rPr lang="en-US" sz="900" b="1" dirty="0">
                <a:latin typeface="Courier New" panose="02070309020205020404" pitchFamily="49" charset="0"/>
                <a:cs typeface="Courier New" panose="02070309020205020404" pitchFamily="49" charset="0"/>
              </a:rPr>
              <a:t> A OS=Escherichia coli </a:t>
            </a:r>
            <a:r>
              <a:rPr lang="en-US" sz="900" dirty="0">
                <a:latin typeface="Courier New" panose="02070309020205020404" pitchFamily="49" charset="0"/>
                <a:cs typeface="Courier New" panose="02070309020205020404" pitchFamily="49" charset="0"/>
              </a:rPr>
              <a:t>O157:H7 GN=</a:t>
            </a:r>
            <a:r>
              <a:rPr lang="en-US" sz="900" dirty="0" err="1">
                <a:latin typeface="Courier New" panose="02070309020205020404" pitchFamily="49" charset="0"/>
                <a:cs typeface="Courier New" panose="02070309020205020404" pitchFamily="49" charset="0"/>
              </a:rPr>
              <a:t>talA</a:t>
            </a:r>
            <a:r>
              <a:rPr lang="en-US" sz="900" dirty="0">
                <a:latin typeface="Courier New" panose="02070309020205020404" pitchFamily="49" charset="0"/>
                <a:cs typeface="Courier New" panose="02070309020205020404" pitchFamily="49" charset="0"/>
              </a:rPr>
              <a:t> PE=3 SV=1</a:t>
            </a:r>
          </a:p>
          <a:p>
            <a:pPr>
              <a:lnSpc>
                <a:spcPts val="900"/>
              </a:lnSpc>
            </a:pPr>
            <a:r>
              <a:rPr lang="en-US" sz="900" dirty="0">
                <a:latin typeface="Courier New" panose="02070309020205020404" pitchFamily="49" charset="0"/>
                <a:cs typeface="Courier New" panose="02070309020205020404" pitchFamily="49" charset="0"/>
              </a:rPr>
              <a:t>MNELDGIKQFTTVVADSGDIESIRHYHPQDATTNPSLLLKAAGLSQYEHLIDDAIAWGKKNGKTQEQQVVAACDKLAVNFGAEILKIVPGRVSTEVDARLSFDKEKSIEKARHLVDLYQQQGVEKSRILIKLASTWEGIRAAEELEKEGINCNLTLLFSFAQARACAEAGVFLISPFVGRIYDWYQARKPMDPYVVEEDPGVKSVRNIYDYYKQHHYETIVMGASFRRTEQILALTGCDRLTIAPNLLKELQEKVSPVVRKLIPPSQTFPRPAPMSEAEFRWEHNQDAMAVEKLSEGIRLFAVDQRKLEDLLAAKL</a:t>
            </a:r>
          </a:p>
          <a:p>
            <a:pPr>
              <a:lnSpc>
                <a:spcPts val="900"/>
              </a:lnSpc>
            </a:pPr>
            <a:endParaRPr lang="en-US" sz="900" dirty="0">
              <a:latin typeface="Courier New" panose="02070309020205020404" pitchFamily="49" charset="0"/>
              <a:cs typeface="Courier New" panose="02070309020205020404" pitchFamily="49" charset="0"/>
            </a:endParaRPr>
          </a:p>
          <a:p>
            <a:pPr>
              <a:lnSpc>
                <a:spcPts val="900"/>
              </a:lnSpc>
            </a:pPr>
            <a:r>
              <a:rPr lang="en-US" sz="900" dirty="0">
                <a:latin typeface="Courier New" panose="02070309020205020404" pitchFamily="49" charset="0"/>
                <a:cs typeface="Courier New" panose="02070309020205020404" pitchFamily="49" charset="0"/>
              </a:rPr>
              <a:t>&gt;sp|P0ADE4|</a:t>
            </a:r>
            <a:r>
              <a:rPr lang="en-US" sz="900" b="1" dirty="0">
                <a:latin typeface="Courier New" panose="02070309020205020404" pitchFamily="49" charset="0"/>
                <a:cs typeface="Courier New" panose="02070309020205020404" pitchFamily="49" charset="0"/>
              </a:rPr>
              <a:t>TAMA_ECOLI Translocation and assembly module subunit </a:t>
            </a:r>
            <a:r>
              <a:rPr lang="en-US" sz="900" b="1" dirty="0" err="1">
                <a:latin typeface="Courier New" panose="02070309020205020404" pitchFamily="49" charset="0"/>
                <a:cs typeface="Courier New" panose="02070309020205020404" pitchFamily="49" charset="0"/>
              </a:rPr>
              <a:t>TamA</a:t>
            </a:r>
            <a:r>
              <a:rPr lang="en-US" sz="900" dirty="0">
                <a:latin typeface="Courier New" panose="02070309020205020404" pitchFamily="49" charset="0"/>
                <a:cs typeface="Courier New" panose="02070309020205020404" pitchFamily="49" charset="0"/>
              </a:rPr>
              <a:t> OS=Escherichia coli (strain K12) GN=</a:t>
            </a:r>
            <a:r>
              <a:rPr lang="en-US" sz="900" dirty="0" err="1">
                <a:latin typeface="Courier New" panose="02070309020205020404" pitchFamily="49" charset="0"/>
                <a:cs typeface="Courier New" panose="02070309020205020404" pitchFamily="49" charset="0"/>
              </a:rPr>
              <a:t>tamA</a:t>
            </a:r>
            <a:r>
              <a:rPr lang="en-US" sz="900" dirty="0">
                <a:latin typeface="Courier New" panose="02070309020205020404" pitchFamily="49" charset="0"/>
                <a:cs typeface="Courier New" panose="02070309020205020404" pitchFamily="49" charset="0"/>
              </a:rPr>
              <a:t> PE=1 SV=1</a:t>
            </a:r>
          </a:p>
          <a:p>
            <a:pPr>
              <a:lnSpc>
                <a:spcPts val="900"/>
              </a:lnSpc>
            </a:pPr>
            <a:r>
              <a:rPr lang="en-US" sz="900" dirty="0">
                <a:latin typeface="Courier New" panose="02070309020205020404" pitchFamily="49" charset="0"/>
                <a:cs typeface="Courier New" panose="02070309020205020404" pitchFamily="49" charset="0"/>
              </a:rPr>
              <a:t>MRYIRQLCCVSLLCLSGSAVAANVRLQVEGLSGQLEKNVRAQLSTIESDEVTPDRRFRARVDDAIREGLKALGYYQPTIEFDLRPPPKKGRQVLIAKVTPGVPVLIGGTDVVLRGGARTDKDYLKLLDTRPAIGTVLNQGDYENFKKSLTSIALRKGYFDSEFTKAQLGIALGLHKAFWDIDYNSGERYRFGHVTFEGSQIRDEYLQNLVPFKEGDEYESKDLAELNRRLSATGWFNSVVVAPQFDKARETKVLPLTGVVSPRTENTIETGVGYSTDVGPRVKATWKKPWMNSYGHSLTTSTSISAPEQTLDFSYKMPLLKNPLEQYYLVQGGFKRTDLNDTESDSTTLVASRYWDLSSGWQRAINLRWSLDHFTQGEITNTTMLFYPGVMISRTRSRGGLMPTWGDSQRYSIDYSNTAWGSDVDFSVFQAQNVWIRTLYDRHRFVTRGTLGWIETGDFDKVPPDLRFFAGGDRSIRGYKYKSIAPKYANGDLKGASKLITGSLEYQYNVTGKWWGAVFVDSGEAVSDIRRSDFKTGTGVGVRWESPVGPIKLDFAVPVADKDEHGLQFYIGLGPEL</a:t>
            </a:r>
          </a:p>
          <a:p>
            <a:pPr>
              <a:lnSpc>
                <a:spcPts val="900"/>
              </a:lnSpc>
            </a:pPr>
            <a:endParaRPr lang="en-US" sz="900" dirty="0">
              <a:latin typeface="Courier New" panose="02070309020205020404" pitchFamily="49" charset="0"/>
              <a:cs typeface="Courier New" panose="02070309020205020404" pitchFamily="49" charset="0"/>
            </a:endParaRPr>
          </a:p>
          <a:p>
            <a:pPr>
              <a:lnSpc>
                <a:spcPts val="900"/>
              </a:lnSpc>
            </a:pPr>
            <a:r>
              <a:rPr lang="en-US" sz="900" dirty="0">
                <a:latin typeface="Courier New" panose="02070309020205020404" pitchFamily="49" charset="0"/>
                <a:cs typeface="Courier New" panose="02070309020205020404" pitchFamily="49" charset="0"/>
              </a:rPr>
              <a:t>&gt;sp|B7L7L9|TAM_ECO55 </a:t>
            </a:r>
            <a:r>
              <a:rPr lang="en-US" sz="900" b="1" dirty="0">
                <a:latin typeface="Courier New" panose="02070309020205020404" pitchFamily="49" charset="0"/>
                <a:cs typeface="Courier New" panose="02070309020205020404" pitchFamily="49" charset="0"/>
              </a:rPr>
              <a:t>Trans-</a:t>
            </a:r>
            <a:r>
              <a:rPr lang="en-US" sz="900" b="1" dirty="0" err="1">
                <a:latin typeface="Courier New" panose="02070309020205020404" pitchFamily="49" charset="0"/>
                <a:cs typeface="Courier New" panose="02070309020205020404" pitchFamily="49" charset="0"/>
              </a:rPr>
              <a:t>aconitate</a:t>
            </a:r>
            <a:r>
              <a:rPr lang="en-US" sz="900" b="1" dirty="0">
                <a:latin typeface="Courier New" panose="02070309020205020404" pitchFamily="49" charset="0"/>
                <a:cs typeface="Courier New" panose="02070309020205020404" pitchFamily="49" charset="0"/>
              </a:rPr>
              <a:t> 2-methyltransferase OS=Escherichia coli</a:t>
            </a:r>
            <a:r>
              <a:rPr lang="en-US" sz="900" dirty="0">
                <a:latin typeface="Courier New" panose="02070309020205020404" pitchFamily="49" charset="0"/>
                <a:cs typeface="Courier New" panose="02070309020205020404" pitchFamily="49" charset="0"/>
              </a:rPr>
              <a:t> (strain 55989 / EAEC) GN=tam PE=3 SV=1</a:t>
            </a:r>
          </a:p>
          <a:p>
            <a:pPr>
              <a:lnSpc>
                <a:spcPts val="900"/>
              </a:lnSpc>
            </a:pPr>
            <a:r>
              <a:rPr lang="en-US" sz="900" dirty="0">
                <a:latin typeface="Courier New" panose="02070309020205020404" pitchFamily="49" charset="0"/>
                <a:cs typeface="Courier New" panose="02070309020205020404" pitchFamily="49" charset="0"/>
              </a:rPr>
              <a:t>MSDWNPSLYLHFAAERSRPAVELLARVPLENIEYVADLGCGPGNSTALLNQRWPAARITGIDSSPAMIAEARSALPDCQFVEADIRNWQPEQALDLIFANASLQWLPDHYELFPHLVSLLNPQGVLAVQMPDNWLEPTHVLMREVAWEQNYPDRGRESLAGIHAYYDILSEAGCEVDIWRTTYYHQMPSHQAIIDWVTATGLRPWLQDLAESEQQLFLTRYHQMLEEQYPLQENGQILLAFPRLFIVARRTE</a:t>
            </a:r>
          </a:p>
          <a:p>
            <a:pPr>
              <a:lnSpc>
                <a:spcPts val="900"/>
              </a:lnSpc>
            </a:pPr>
            <a:endParaRPr lang="en-US" sz="900" dirty="0">
              <a:latin typeface="Courier New" panose="02070309020205020404" pitchFamily="49" charset="0"/>
              <a:cs typeface="Courier New" panose="02070309020205020404" pitchFamily="49" charset="0"/>
            </a:endParaRPr>
          </a:p>
          <a:p>
            <a:pPr>
              <a:lnSpc>
                <a:spcPts val="900"/>
              </a:lnSpc>
            </a:pPr>
            <a:endParaRPr lang="en-US" sz="900" dirty="0">
              <a:latin typeface="Courier New" panose="02070309020205020404" pitchFamily="49" charset="0"/>
              <a:cs typeface="Courier New" panose="02070309020205020404" pitchFamily="49" charset="0"/>
            </a:endParaRPr>
          </a:p>
          <a:p>
            <a:pPr>
              <a:lnSpc>
                <a:spcPts val="900"/>
              </a:lnSpc>
            </a:pPr>
            <a:endParaRPr lang="en-US" sz="900" dirty="0">
              <a:latin typeface="Courier New" panose="02070309020205020404" pitchFamily="49" charset="0"/>
              <a:cs typeface="Courier New" panose="02070309020205020404" pitchFamily="49" charset="0"/>
            </a:endParaRPr>
          </a:p>
          <a:p>
            <a:pPr>
              <a:lnSpc>
                <a:spcPts val="900"/>
              </a:lnSpc>
            </a:pPr>
            <a:endParaRPr lang="en-US" sz="900" dirty="0">
              <a:latin typeface="Courier New" panose="02070309020205020404" pitchFamily="49" charset="0"/>
              <a:cs typeface="Courier New" panose="02070309020205020404" pitchFamily="49" charset="0"/>
            </a:endParaRPr>
          </a:p>
          <a:p>
            <a:pPr>
              <a:lnSpc>
                <a:spcPts val="900"/>
              </a:lnSpc>
            </a:pPr>
            <a:endParaRPr lang="en-US" sz="900" dirty="0">
              <a:latin typeface="Courier New" panose="02070309020205020404" pitchFamily="49" charset="0"/>
              <a:cs typeface="Courier New" panose="02070309020205020404" pitchFamily="49" charset="0"/>
            </a:endParaRPr>
          </a:p>
          <a:p>
            <a:pPr>
              <a:lnSpc>
                <a:spcPts val="900"/>
              </a:lnSpc>
            </a:pPr>
            <a:r>
              <a:rPr lang="en-US" sz="900" dirty="0">
                <a:latin typeface="Courier New" panose="02070309020205020404" pitchFamily="49" charset="0"/>
                <a:cs typeface="Courier New" panose="02070309020205020404" pitchFamily="49" charset="0"/>
              </a:rPr>
              <a:t>&gt;sp|Q63450|</a:t>
            </a:r>
            <a:r>
              <a:rPr lang="en-US" sz="900" b="1" dirty="0">
                <a:latin typeface="Courier New" panose="02070309020205020404" pitchFamily="49" charset="0"/>
                <a:cs typeface="Courier New" panose="02070309020205020404" pitchFamily="49" charset="0"/>
              </a:rPr>
              <a:t>KCC1A_RAT CamK1 K49E OS=</a:t>
            </a:r>
            <a:r>
              <a:rPr lang="en-US" sz="900" b="1" dirty="0" err="1">
                <a:latin typeface="Courier New" panose="02070309020205020404" pitchFamily="49" charset="0"/>
                <a:cs typeface="Courier New" panose="02070309020205020404" pitchFamily="49" charset="0"/>
              </a:rPr>
              <a:t>Rattus</a:t>
            </a:r>
            <a:r>
              <a:rPr lang="en-US" sz="900" b="1" dirty="0">
                <a:latin typeface="Courier New" panose="02070309020205020404" pitchFamily="49" charset="0"/>
                <a:cs typeface="Courier New" panose="02070309020205020404" pitchFamily="49" charset="0"/>
              </a:rPr>
              <a:t> </a:t>
            </a:r>
            <a:r>
              <a:rPr lang="en-US" sz="900" b="1" dirty="0" err="1">
                <a:latin typeface="Courier New" panose="02070309020205020404" pitchFamily="49" charset="0"/>
                <a:cs typeface="Courier New" panose="02070309020205020404" pitchFamily="49" charset="0"/>
              </a:rPr>
              <a:t>norvegicus</a:t>
            </a:r>
            <a:r>
              <a:rPr lang="en-US" sz="900" dirty="0">
                <a:latin typeface="Courier New" panose="02070309020205020404" pitchFamily="49" charset="0"/>
                <a:cs typeface="Courier New" panose="02070309020205020404" pitchFamily="49" charset="0"/>
              </a:rPr>
              <a:t> GN=CAMK1 PE=1 SV=2</a:t>
            </a:r>
          </a:p>
          <a:p>
            <a:pPr>
              <a:lnSpc>
                <a:spcPts val="900"/>
              </a:lnSpc>
            </a:pPr>
            <a:r>
              <a:rPr lang="en-US" sz="900" dirty="0">
                <a:latin typeface="Courier New" panose="02070309020205020404" pitchFamily="49" charset="0"/>
                <a:cs typeface="Courier New" panose="02070309020205020404" pitchFamily="49" charset="0"/>
              </a:rPr>
              <a:t>MLGAVEGPRWKQAEDIRDIYDFRDVLGTGAFSEVILAEDKRTQKLVAIECIAKEALEGKEGSMENEIAVLHKIKHPNIVALDDIYESGGHLYLIMQLVSGGELFDRIVEKGFYTERDASRLIFQVLDAVKYLHDLGIVHRDLKPENLLYYSLDEDSKIMISDFGLSKMEDPGSVLSTACGTPGYVAPEVLAQKPYSKAVDCWSIGVIAYILLCGYPPFYDENDAKLFEQILKAEYEFDSPYWDDISDSAKDFIRHLMEKDPEKRFTCEQALQHPWIAGDTALDKNIHQSVSEQIKKNFAKSKWKQAFNATAVVRHMRKLQLGTSQEGQGQTASHGELLTPVAGGPAAGCCCRDCCVEPGTELSPTLPHQL</a:t>
            </a:r>
          </a:p>
          <a:p>
            <a:pPr>
              <a:lnSpc>
                <a:spcPts val="900"/>
              </a:lnSpc>
            </a:pPr>
            <a:endParaRPr lang="en-US" sz="900" dirty="0">
              <a:latin typeface="Courier New" panose="02070309020205020404" pitchFamily="49" charset="0"/>
              <a:cs typeface="Courier New" panose="02070309020205020404" pitchFamily="49" charset="0"/>
            </a:endParaRPr>
          </a:p>
          <a:p>
            <a:pPr>
              <a:lnSpc>
                <a:spcPts val="900"/>
              </a:lnSpc>
            </a:pPr>
            <a:r>
              <a:rPr lang="en-US" sz="900" dirty="0">
                <a:latin typeface="Courier New" panose="02070309020205020404" pitchFamily="49" charset="0"/>
                <a:cs typeface="Courier New" panose="02070309020205020404" pitchFamily="49" charset="0"/>
              </a:rPr>
              <a:t>&gt;sp|P08515|</a:t>
            </a:r>
            <a:r>
              <a:rPr lang="en-US" sz="900" b="1" dirty="0">
                <a:latin typeface="Courier New" panose="02070309020205020404" pitchFamily="49" charset="0"/>
                <a:cs typeface="Courier New" panose="02070309020205020404" pitchFamily="49" charset="0"/>
              </a:rPr>
              <a:t>GST26_SCHJA Glutathione S-transferase class-mu 26 </a:t>
            </a:r>
            <a:r>
              <a:rPr lang="en-US" sz="900" b="1" dirty="0" err="1">
                <a:latin typeface="Courier New" panose="02070309020205020404" pitchFamily="49" charset="0"/>
                <a:cs typeface="Courier New" panose="02070309020205020404" pitchFamily="49" charset="0"/>
              </a:rPr>
              <a:t>kDa</a:t>
            </a:r>
            <a:r>
              <a:rPr lang="en-US" sz="900" b="1" dirty="0">
                <a:latin typeface="Courier New" panose="02070309020205020404" pitchFamily="49" charset="0"/>
                <a:cs typeface="Courier New" panose="02070309020205020404" pitchFamily="49" charset="0"/>
              </a:rPr>
              <a:t> isozyme OS=Schistosoma </a:t>
            </a:r>
            <a:r>
              <a:rPr lang="en-US" sz="900" b="1" dirty="0" err="1">
                <a:latin typeface="Courier New" panose="02070309020205020404" pitchFamily="49" charset="0"/>
                <a:cs typeface="Courier New" panose="02070309020205020404" pitchFamily="49" charset="0"/>
              </a:rPr>
              <a:t>japonicum</a:t>
            </a:r>
            <a:r>
              <a:rPr lang="en-US" sz="900" dirty="0">
                <a:latin typeface="Courier New" panose="02070309020205020404" pitchFamily="49" charset="0"/>
                <a:cs typeface="Courier New" panose="02070309020205020404" pitchFamily="49" charset="0"/>
              </a:rPr>
              <a:t> OX=6182 PE=1 SV=3</a:t>
            </a:r>
          </a:p>
          <a:p>
            <a:pPr>
              <a:lnSpc>
                <a:spcPts val="900"/>
              </a:lnSpc>
            </a:pPr>
            <a:r>
              <a:rPr lang="en-US" sz="900" dirty="0">
                <a:latin typeface="Courier New" panose="02070309020205020404" pitchFamily="49" charset="0"/>
                <a:cs typeface="Courier New" panose="02070309020205020404" pitchFamily="49" charset="0"/>
              </a:rPr>
              <a:t>MSPILGYWKIKGLVQPTRLLLEYLEEKYEEHLYERDEGDKWRNKKFELGLEFPNLPYYIDGDVKLTQSMAIIRYIADKHNMLGGCPKERAEISMLEGAVLDIRYGVSRIAYSKDFETLKVDFLSKLPEMLKMFEDRLCHKTYLNGDHVTHPDFMLYDALDVVLYMDPMCLDAFPKLVCFKKRIEAIPQIDKYLKSSKYIAWPLQGWQATFGGGDHPPK</a:t>
            </a:r>
          </a:p>
          <a:p>
            <a:endParaRPr lang="en-US" sz="900"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1"/>
          </p:nvPr>
        </p:nvSpPr>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123</a:t>
            </a:fld>
            <a:endParaRPr lang="en-US"/>
          </a:p>
        </p:txBody>
      </p:sp>
      <p:cxnSp>
        <p:nvCxnSpPr>
          <p:cNvPr id="8" name="Straight Connector 7"/>
          <p:cNvCxnSpPr/>
          <p:nvPr/>
        </p:nvCxnSpPr>
        <p:spPr>
          <a:xfrm>
            <a:off x="1276409" y="1309050"/>
            <a:ext cx="464853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76409" y="2485456"/>
            <a:ext cx="464853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564541" y="3177764"/>
            <a:ext cx="0" cy="373455"/>
          </a:xfrm>
          <a:prstGeom prst="straightConnector1">
            <a:avLst/>
          </a:prstGeom>
          <a:ln w="444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367176" y="156265"/>
            <a:ext cx="6435288" cy="507831"/>
          </a:xfrm>
          <a:prstGeom prst="rect">
            <a:avLst/>
          </a:prstGeom>
          <a:noFill/>
        </p:spPr>
        <p:txBody>
          <a:bodyPr wrap="none" rtlCol="0">
            <a:spAutoFit/>
          </a:bodyPr>
          <a:lstStyle/>
          <a:p>
            <a:r>
              <a:rPr lang="en-US" sz="1350" b="1" dirty="0"/>
              <a:t>.</a:t>
            </a:r>
            <a:r>
              <a:rPr lang="en-US" sz="1350" b="1" dirty="0" err="1"/>
              <a:t>fasta</a:t>
            </a:r>
            <a:r>
              <a:rPr lang="en-US" sz="1350" b="1" dirty="0"/>
              <a:t> file: Sequences of all  (23,000) E. coli proteins + </a:t>
            </a:r>
            <a:r>
              <a:rPr lang="en-US" sz="1350" b="1" i="1" dirty="0"/>
              <a:t>S. </a:t>
            </a:r>
            <a:r>
              <a:rPr lang="en-US" sz="1350" b="1" i="1" dirty="0" err="1"/>
              <a:t>japonicum</a:t>
            </a:r>
            <a:r>
              <a:rPr lang="en-US" sz="1350" b="1" i="1" dirty="0"/>
              <a:t> </a:t>
            </a:r>
            <a:r>
              <a:rPr lang="en-US" sz="1350" b="1" dirty="0"/>
              <a:t>GST + rat </a:t>
            </a:r>
            <a:r>
              <a:rPr lang="en-US" sz="1350" b="1" dirty="0" err="1"/>
              <a:t>CamKinase</a:t>
            </a:r>
            <a:endParaRPr lang="en-US" sz="1350" b="1" dirty="0"/>
          </a:p>
          <a:p>
            <a:pPr algn="ctr"/>
            <a:r>
              <a:rPr lang="en-US" sz="1350" b="1" dirty="0"/>
              <a:t>(3166 pages)</a:t>
            </a:r>
          </a:p>
        </p:txBody>
      </p:sp>
      <p:cxnSp>
        <p:nvCxnSpPr>
          <p:cNvPr id="13" name="Straight Connector 12"/>
          <p:cNvCxnSpPr/>
          <p:nvPr/>
        </p:nvCxnSpPr>
        <p:spPr>
          <a:xfrm>
            <a:off x="1276409" y="3143815"/>
            <a:ext cx="464853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76409" y="3625910"/>
            <a:ext cx="464853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4441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370332" y="4767264"/>
            <a:ext cx="2314575" cy="273844"/>
          </a:xfrm>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124</a:t>
            </a:fld>
            <a:endParaRPr lang="en-US"/>
          </a:p>
        </p:txBody>
      </p:sp>
      <p:pic>
        <p:nvPicPr>
          <p:cNvPr id="4" name="Picture 3"/>
          <p:cNvPicPr>
            <a:picLocks noChangeAspect="1"/>
          </p:cNvPicPr>
          <p:nvPr/>
        </p:nvPicPr>
        <p:blipFill>
          <a:blip r:embed="rId2"/>
          <a:stretch>
            <a:fillRect/>
          </a:stretch>
        </p:blipFill>
        <p:spPr>
          <a:xfrm>
            <a:off x="1819758" y="1474297"/>
            <a:ext cx="5493734" cy="2860034"/>
          </a:xfrm>
          <a:prstGeom prst="rect">
            <a:avLst/>
          </a:prstGeom>
        </p:spPr>
      </p:pic>
      <p:sp>
        <p:nvSpPr>
          <p:cNvPr id="5" name="Rectangle 4"/>
          <p:cNvSpPr/>
          <p:nvPr/>
        </p:nvSpPr>
        <p:spPr>
          <a:xfrm>
            <a:off x="3651003" y="3038678"/>
            <a:ext cx="930244" cy="11720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2282008" y="742478"/>
            <a:ext cx="4698209" cy="461665"/>
          </a:xfrm>
          <a:prstGeom prst="rect">
            <a:avLst/>
          </a:prstGeom>
          <a:noFill/>
        </p:spPr>
        <p:txBody>
          <a:bodyPr wrap="none" rtlCol="0">
            <a:spAutoFit/>
          </a:bodyPr>
          <a:lstStyle/>
          <a:p>
            <a:r>
              <a:rPr lang="en-US" sz="2400" b="1" dirty="0"/>
              <a:t>First page after search is completed</a:t>
            </a:r>
          </a:p>
        </p:txBody>
      </p:sp>
    </p:spTree>
    <p:extLst>
      <p:ext uri="{BB962C8B-B14F-4D97-AF65-F5344CB8AC3E}">
        <p14:creationId xmlns:p14="http://schemas.microsoft.com/office/powerpoint/2010/main" val="1231264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370332" y="4767264"/>
            <a:ext cx="2314575" cy="273844"/>
          </a:xfrm>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125</a:t>
            </a:fld>
            <a:endParaRPr lang="en-US"/>
          </a:p>
        </p:txBody>
      </p:sp>
      <p:pic>
        <p:nvPicPr>
          <p:cNvPr id="6" name="Picture 5"/>
          <p:cNvPicPr>
            <a:picLocks noChangeAspect="1"/>
          </p:cNvPicPr>
          <p:nvPr/>
        </p:nvPicPr>
        <p:blipFill>
          <a:blip r:embed="rId2"/>
          <a:stretch>
            <a:fillRect/>
          </a:stretch>
        </p:blipFill>
        <p:spPr>
          <a:xfrm>
            <a:off x="1719624" y="72959"/>
            <a:ext cx="5573980" cy="4759178"/>
          </a:xfrm>
          <a:prstGeom prst="rect">
            <a:avLst/>
          </a:prstGeom>
        </p:spPr>
      </p:pic>
    </p:spTree>
    <p:extLst>
      <p:ext uri="{BB962C8B-B14F-4D97-AF65-F5344CB8AC3E}">
        <p14:creationId xmlns:p14="http://schemas.microsoft.com/office/powerpoint/2010/main" val="12258215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370332" y="4767264"/>
            <a:ext cx="2314575" cy="273844"/>
          </a:xfrm>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126</a:t>
            </a:fld>
            <a:endParaRPr lang="en-US"/>
          </a:p>
        </p:txBody>
      </p:sp>
      <p:pic>
        <p:nvPicPr>
          <p:cNvPr id="4" name="Picture 3"/>
          <p:cNvPicPr>
            <a:picLocks noChangeAspect="1"/>
          </p:cNvPicPr>
          <p:nvPr/>
        </p:nvPicPr>
        <p:blipFill rotWithShape="1">
          <a:blip r:embed="rId2"/>
          <a:srcRect t="27988" b="-545"/>
          <a:stretch/>
        </p:blipFill>
        <p:spPr>
          <a:xfrm>
            <a:off x="1345594" y="111826"/>
            <a:ext cx="4332803" cy="4929281"/>
          </a:xfrm>
          <a:prstGeom prst="rect">
            <a:avLst/>
          </a:prstGeom>
        </p:spPr>
      </p:pic>
      <p:sp>
        <p:nvSpPr>
          <p:cNvPr id="5" name="TextBox 4"/>
          <p:cNvSpPr txBox="1"/>
          <p:nvPr/>
        </p:nvSpPr>
        <p:spPr>
          <a:xfrm>
            <a:off x="5641549" y="707688"/>
            <a:ext cx="2206238" cy="1338828"/>
          </a:xfrm>
          <a:prstGeom prst="rect">
            <a:avLst/>
          </a:prstGeom>
          <a:noFill/>
        </p:spPr>
        <p:txBody>
          <a:bodyPr wrap="square" rtlCol="0">
            <a:spAutoFit/>
          </a:bodyPr>
          <a:lstStyle/>
          <a:p>
            <a:r>
              <a:rPr lang="en-US" sz="1350" b="1" dirty="0"/>
              <a:t>Information on individual proteins identified:</a:t>
            </a:r>
          </a:p>
          <a:p>
            <a:endParaRPr lang="en-US" sz="1350" b="1" dirty="0"/>
          </a:p>
          <a:p>
            <a:r>
              <a:rPr lang="en-US" sz="1350" b="1" dirty="0"/>
              <a:t>(peptide coverage; individual peptides identified)</a:t>
            </a:r>
          </a:p>
        </p:txBody>
      </p:sp>
    </p:spTree>
    <p:extLst>
      <p:ext uri="{BB962C8B-B14F-4D97-AF65-F5344CB8AC3E}">
        <p14:creationId xmlns:p14="http://schemas.microsoft.com/office/powerpoint/2010/main" val="6592944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69169" y="455243"/>
            <a:ext cx="6241321" cy="4448942"/>
          </a:xfrm>
          <a:prstGeom prst="rect">
            <a:avLst/>
          </a:prstGeom>
        </p:spPr>
      </p:pic>
      <p:sp>
        <p:nvSpPr>
          <p:cNvPr id="2" name="Footer Placeholder 1"/>
          <p:cNvSpPr>
            <a:spLocks noGrp="1"/>
          </p:cNvSpPr>
          <p:nvPr>
            <p:ph type="ftr" sz="quarter" idx="11"/>
          </p:nvPr>
        </p:nvSpPr>
        <p:spPr>
          <a:xfrm>
            <a:off x="5370332" y="4767264"/>
            <a:ext cx="2314575" cy="273844"/>
          </a:xfrm>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127</a:t>
            </a:fld>
            <a:endParaRPr lang="en-US"/>
          </a:p>
        </p:txBody>
      </p:sp>
      <p:sp>
        <p:nvSpPr>
          <p:cNvPr id="5" name="TextBox 4"/>
          <p:cNvSpPr txBox="1"/>
          <p:nvPr/>
        </p:nvSpPr>
        <p:spPr>
          <a:xfrm>
            <a:off x="5697924" y="125542"/>
            <a:ext cx="2206238" cy="507831"/>
          </a:xfrm>
          <a:prstGeom prst="rect">
            <a:avLst/>
          </a:prstGeom>
          <a:noFill/>
        </p:spPr>
        <p:txBody>
          <a:bodyPr wrap="square" rtlCol="0">
            <a:spAutoFit/>
          </a:bodyPr>
          <a:lstStyle/>
          <a:p>
            <a:r>
              <a:rPr lang="en-US" sz="1350" b="1" dirty="0"/>
              <a:t>MS2 spectra of individual peptides identified:</a:t>
            </a:r>
          </a:p>
        </p:txBody>
      </p:sp>
    </p:spTree>
    <p:extLst>
      <p:ext uri="{BB962C8B-B14F-4D97-AF65-F5344CB8AC3E}">
        <p14:creationId xmlns:p14="http://schemas.microsoft.com/office/powerpoint/2010/main" val="1872530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616163-EBEB-4C80-87FC-2199B18EAD2E}"/>
              </a:ext>
            </a:extLst>
          </p:cNvPr>
          <p:cNvPicPr>
            <a:picLocks noChangeAspect="1"/>
          </p:cNvPicPr>
          <p:nvPr/>
        </p:nvPicPr>
        <p:blipFill rotWithShape="1">
          <a:blip r:embed="rId3"/>
          <a:srcRect r="4469"/>
          <a:stretch/>
        </p:blipFill>
        <p:spPr>
          <a:xfrm>
            <a:off x="1578558" y="1653959"/>
            <a:ext cx="5923680" cy="3282987"/>
          </a:xfrm>
          <a:prstGeom prst="rect">
            <a:avLst/>
          </a:prstGeom>
        </p:spPr>
      </p:pic>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p:sp>
        <p:nvSpPr>
          <p:cNvPr id="12" name="TextBox 11">
            <a:extLst>
              <a:ext uri="{FF2B5EF4-FFF2-40B4-BE49-F238E27FC236}">
                <a16:creationId xmlns:a16="http://schemas.microsoft.com/office/drawing/2014/main" id="{8248C47E-32B8-4662-8C66-983DB491B8D5}"/>
              </a:ext>
            </a:extLst>
          </p:cNvPr>
          <p:cNvSpPr txBox="1"/>
          <p:nvPr/>
        </p:nvSpPr>
        <p:spPr>
          <a:xfrm>
            <a:off x="1911928" y="3442854"/>
            <a:ext cx="630382" cy="307777"/>
          </a:xfrm>
          <a:prstGeom prst="rect">
            <a:avLst/>
          </a:prstGeom>
          <a:noFill/>
        </p:spPr>
        <p:txBody>
          <a:bodyPr wrap="square" rtlCol="0">
            <a:spAutoFit/>
          </a:bodyPr>
          <a:lstStyle/>
          <a:p>
            <a:r>
              <a:rPr lang="en-US" sz="1400" dirty="0">
                <a:solidFill>
                  <a:schemeClr val="accent2"/>
                </a:solidFill>
              </a:rPr>
              <a:t>829.4</a:t>
            </a:r>
          </a:p>
        </p:txBody>
      </p:sp>
      <p:sp>
        <p:nvSpPr>
          <p:cNvPr id="103" name="TextBox 102">
            <a:extLst>
              <a:ext uri="{FF2B5EF4-FFF2-40B4-BE49-F238E27FC236}">
                <a16:creationId xmlns:a16="http://schemas.microsoft.com/office/drawing/2014/main" id="{ABD896D6-4052-4C41-A9A3-6B5F539309EB}"/>
              </a:ext>
            </a:extLst>
          </p:cNvPr>
          <p:cNvSpPr txBox="1"/>
          <p:nvPr/>
        </p:nvSpPr>
        <p:spPr>
          <a:xfrm>
            <a:off x="2324101" y="2731730"/>
            <a:ext cx="630382" cy="307777"/>
          </a:xfrm>
          <a:prstGeom prst="rect">
            <a:avLst/>
          </a:prstGeom>
          <a:noFill/>
        </p:spPr>
        <p:txBody>
          <a:bodyPr wrap="square" rtlCol="0">
            <a:spAutoFit/>
          </a:bodyPr>
          <a:lstStyle/>
          <a:p>
            <a:r>
              <a:rPr lang="en-US" sz="1400" dirty="0">
                <a:solidFill>
                  <a:schemeClr val="accent2"/>
                </a:solidFill>
              </a:rPr>
              <a:t>939.3</a:t>
            </a:r>
          </a:p>
        </p:txBody>
      </p:sp>
      <p:sp>
        <p:nvSpPr>
          <p:cNvPr id="104" name="TextBox 103">
            <a:extLst>
              <a:ext uri="{FF2B5EF4-FFF2-40B4-BE49-F238E27FC236}">
                <a16:creationId xmlns:a16="http://schemas.microsoft.com/office/drawing/2014/main" id="{5B36A88C-BF7E-40BA-802E-FF4C827F1A6E}"/>
              </a:ext>
            </a:extLst>
          </p:cNvPr>
          <p:cNvSpPr txBox="1"/>
          <p:nvPr/>
        </p:nvSpPr>
        <p:spPr>
          <a:xfrm>
            <a:off x="2729346" y="1617980"/>
            <a:ext cx="630382" cy="307777"/>
          </a:xfrm>
          <a:prstGeom prst="rect">
            <a:avLst/>
          </a:prstGeom>
          <a:noFill/>
        </p:spPr>
        <p:txBody>
          <a:bodyPr wrap="square" rtlCol="0">
            <a:spAutoFit/>
          </a:bodyPr>
          <a:lstStyle/>
          <a:p>
            <a:r>
              <a:rPr lang="en-US" sz="1400" dirty="0">
                <a:solidFill>
                  <a:schemeClr val="accent2"/>
                </a:solidFill>
              </a:rPr>
              <a:t>991.4</a:t>
            </a:r>
          </a:p>
        </p:txBody>
      </p:sp>
      <p:sp>
        <p:nvSpPr>
          <p:cNvPr id="105" name="TextBox 104">
            <a:extLst>
              <a:ext uri="{FF2B5EF4-FFF2-40B4-BE49-F238E27FC236}">
                <a16:creationId xmlns:a16="http://schemas.microsoft.com/office/drawing/2014/main" id="{872A7EDF-F937-451E-AF2F-379BA50BD430}"/>
              </a:ext>
            </a:extLst>
          </p:cNvPr>
          <p:cNvSpPr txBox="1"/>
          <p:nvPr/>
        </p:nvSpPr>
        <p:spPr>
          <a:xfrm>
            <a:off x="3193473" y="1467115"/>
            <a:ext cx="755072" cy="307777"/>
          </a:xfrm>
          <a:prstGeom prst="rect">
            <a:avLst/>
          </a:prstGeom>
          <a:noFill/>
        </p:spPr>
        <p:txBody>
          <a:bodyPr wrap="square" rtlCol="0">
            <a:spAutoFit/>
          </a:bodyPr>
          <a:lstStyle/>
          <a:p>
            <a:r>
              <a:rPr lang="en-US" sz="1400" dirty="0">
                <a:solidFill>
                  <a:schemeClr val="accent2"/>
                </a:solidFill>
              </a:rPr>
              <a:t>1049.7</a:t>
            </a:r>
          </a:p>
        </p:txBody>
      </p:sp>
      <p:sp>
        <p:nvSpPr>
          <p:cNvPr id="106" name="TextBox 105">
            <a:extLst>
              <a:ext uri="{FF2B5EF4-FFF2-40B4-BE49-F238E27FC236}">
                <a16:creationId xmlns:a16="http://schemas.microsoft.com/office/drawing/2014/main" id="{13C75D24-F0D3-42E7-BAD8-162CA69D50B7}"/>
              </a:ext>
            </a:extLst>
          </p:cNvPr>
          <p:cNvSpPr txBox="1"/>
          <p:nvPr/>
        </p:nvSpPr>
        <p:spPr>
          <a:xfrm>
            <a:off x="3803403" y="1995022"/>
            <a:ext cx="755072" cy="307777"/>
          </a:xfrm>
          <a:prstGeom prst="rect">
            <a:avLst/>
          </a:prstGeom>
          <a:noFill/>
        </p:spPr>
        <p:txBody>
          <a:bodyPr wrap="square" rtlCol="0">
            <a:spAutoFit/>
          </a:bodyPr>
          <a:lstStyle/>
          <a:p>
            <a:r>
              <a:rPr lang="en-US" sz="1400" dirty="0">
                <a:solidFill>
                  <a:schemeClr val="accent2"/>
                </a:solidFill>
              </a:rPr>
              <a:t>1115.3</a:t>
            </a:r>
          </a:p>
        </p:txBody>
      </p:sp>
      <p:sp>
        <p:nvSpPr>
          <p:cNvPr id="107" name="TextBox 106">
            <a:extLst>
              <a:ext uri="{FF2B5EF4-FFF2-40B4-BE49-F238E27FC236}">
                <a16:creationId xmlns:a16="http://schemas.microsoft.com/office/drawing/2014/main" id="{8E98C491-2EB1-46D4-907B-308D527765B4}"/>
              </a:ext>
            </a:extLst>
          </p:cNvPr>
          <p:cNvSpPr txBox="1"/>
          <p:nvPr/>
        </p:nvSpPr>
        <p:spPr>
          <a:xfrm>
            <a:off x="4405746" y="2284754"/>
            <a:ext cx="755072" cy="307777"/>
          </a:xfrm>
          <a:prstGeom prst="rect">
            <a:avLst/>
          </a:prstGeom>
          <a:noFill/>
        </p:spPr>
        <p:txBody>
          <a:bodyPr wrap="square" rtlCol="0">
            <a:spAutoFit/>
          </a:bodyPr>
          <a:lstStyle/>
          <a:p>
            <a:r>
              <a:rPr lang="en-US" sz="1400" dirty="0">
                <a:solidFill>
                  <a:schemeClr val="accent2"/>
                </a:solidFill>
              </a:rPr>
              <a:t>1189.5</a:t>
            </a:r>
          </a:p>
        </p:txBody>
      </p:sp>
      <p:sp>
        <p:nvSpPr>
          <p:cNvPr id="108" name="TextBox 107">
            <a:extLst>
              <a:ext uri="{FF2B5EF4-FFF2-40B4-BE49-F238E27FC236}">
                <a16:creationId xmlns:a16="http://schemas.microsoft.com/office/drawing/2014/main" id="{4258EBA2-E08D-43DB-BDC4-DFE10E6E9FC4}"/>
              </a:ext>
            </a:extLst>
          </p:cNvPr>
          <p:cNvSpPr txBox="1"/>
          <p:nvPr/>
        </p:nvSpPr>
        <p:spPr>
          <a:xfrm>
            <a:off x="5077691" y="2840701"/>
            <a:ext cx="755072" cy="307777"/>
          </a:xfrm>
          <a:prstGeom prst="rect">
            <a:avLst/>
          </a:prstGeom>
          <a:noFill/>
        </p:spPr>
        <p:txBody>
          <a:bodyPr wrap="square" rtlCol="0">
            <a:spAutoFit/>
          </a:bodyPr>
          <a:lstStyle/>
          <a:p>
            <a:r>
              <a:rPr lang="en-US" sz="1400" dirty="0">
                <a:solidFill>
                  <a:schemeClr val="accent2"/>
                </a:solidFill>
              </a:rPr>
              <a:t>1274.4</a:t>
            </a:r>
          </a:p>
        </p:txBody>
      </p:sp>
      <p:sp>
        <p:nvSpPr>
          <p:cNvPr id="109" name="TextBox 108">
            <a:extLst>
              <a:ext uri="{FF2B5EF4-FFF2-40B4-BE49-F238E27FC236}">
                <a16:creationId xmlns:a16="http://schemas.microsoft.com/office/drawing/2014/main" id="{00111180-4340-41BA-94E2-8E500708B03C}"/>
              </a:ext>
            </a:extLst>
          </p:cNvPr>
          <p:cNvSpPr txBox="1"/>
          <p:nvPr/>
        </p:nvSpPr>
        <p:spPr>
          <a:xfrm>
            <a:off x="5908964" y="3621498"/>
            <a:ext cx="755072" cy="307777"/>
          </a:xfrm>
          <a:prstGeom prst="rect">
            <a:avLst/>
          </a:prstGeom>
          <a:noFill/>
        </p:spPr>
        <p:txBody>
          <a:bodyPr wrap="square" rtlCol="0">
            <a:spAutoFit/>
          </a:bodyPr>
          <a:lstStyle/>
          <a:p>
            <a:r>
              <a:rPr lang="en-US" sz="1400" dirty="0">
                <a:solidFill>
                  <a:schemeClr val="accent2"/>
                </a:solidFill>
              </a:rPr>
              <a:t>1372.4</a:t>
            </a:r>
          </a:p>
        </p:txBody>
      </p:sp>
      <p:sp>
        <p:nvSpPr>
          <p:cNvPr id="110" name="TextBox 109">
            <a:extLst>
              <a:ext uri="{FF2B5EF4-FFF2-40B4-BE49-F238E27FC236}">
                <a16:creationId xmlns:a16="http://schemas.microsoft.com/office/drawing/2014/main" id="{4500C5F4-992A-4A69-A1A5-4189B8EA2691}"/>
              </a:ext>
            </a:extLst>
          </p:cNvPr>
          <p:cNvSpPr txBox="1"/>
          <p:nvPr/>
        </p:nvSpPr>
        <p:spPr>
          <a:xfrm>
            <a:off x="6871857" y="3691595"/>
            <a:ext cx="755072" cy="307777"/>
          </a:xfrm>
          <a:prstGeom prst="rect">
            <a:avLst/>
          </a:prstGeom>
          <a:noFill/>
        </p:spPr>
        <p:txBody>
          <a:bodyPr wrap="square" rtlCol="0">
            <a:spAutoFit/>
          </a:bodyPr>
          <a:lstStyle/>
          <a:p>
            <a:r>
              <a:rPr lang="en-US" sz="1400" dirty="0">
                <a:solidFill>
                  <a:schemeClr val="accent2"/>
                </a:solidFill>
              </a:rPr>
              <a:t>1486.7</a:t>
            </a:r>
          </a:p>
        </p:txBody>
      </p:sp>
      <p:sp>
        <p:nvSpPr>
          <p:cNvPr id="15" name="TextBox 14">
            <a:extLst>
              <a:ext uri="{FF2B5EF4-FFF2-40B4-BE49-F238E27FC236}">
                <a16:creationId xmlns:a16="http://schemas.microsoft.com/office/drawing/2014/main" id="{32429771-94B2-456F-B334-405322CA5953}"/>
              </a:ext>
            </a:extLst>
          </p:cNvPr>
          <p:cNvSpPr txBox="1"/>
          <p:nvPr/>
        </p:nvSpPr>
        <p:spPr>
          <a:xfrm>
            <a:off x="76200" y="1221711"/>
            <a:ext cx="1614055" cy="584775"/>
          </a:xfrm>
          <a:prstGeom prst="rect">
            <a:avLst/>
          </a:prstGeom>
          <a:noFill/>
        </p:spPr>
        <p:txBody>
          <a:bodyPr wrap="square" rtlCol="0">
            <a:spAutoFit/>
          </a:bodyPr>
          <a:lstStyle/>
          <a:p>
            <a:r>
              <a:rPr lang="en-US" sz="1600" dirty="0"/>
              <a:t>Lysozyme MW: 17,828 Da</a:t>
            </a:r>
          </a:p>
        </p:txBody>
      </p:sp>
      <p:sp>
        <p:nvSpPr>
          <p:cNvPr id="111" name="TextBox 110">
            <a:extLst>
              <a:ext uri="{FF2B5EF4-FFF2-40B4-BE49-F238E27FC236}">
                <a16:creationId xmlns:a16="http://schemas.microsoft.com/office/drawing/2014/main" id="{2A36C565-BB7A-4D0D-9E10-B2AF476D0498}"/>
              </a:ext>
            </a:extLst>
          </p:cNvPr>
          <p:cNvSpPr txBox="1"/>
          <p:nvPr/>
        </p:nvSpPr>
        <p:spPr>
          <a:xfrm>
            <a:off x="5975067" y="1213398"/>
            <a:ext cx="2895600" cy="1140697"/>
          </a:xfrm>
          <a:prstGeom prst="rect">
            <a:avLst/>
          </a:prstGeom>
          <a:noFill/>
          <a:ln w="19050">
            <a:solidFill>
              <a:srgbClr val="FF0000"/>
            </a:solidFill>
          </a:ln>
        </p:spPr>
        <p:txBody>
          <a:bodyPr wrap="square" rtlCol="0">
            <a:spAutoFit/>
          </a:bodyPr>
          <a:lstStyle/>
          <a:p>
            <a:pPr>
              <a:lnSpc>
                <a:spcPts val="2800"/>
              </a:lnSpc>
            </a:pPr>
            <a:r>
              <a:rPr lang="en-US" dirty="0"/>
              <a:t>Note: We don’t get overall charge from mass spec data- </a:t>
            </a:r>
            <a:r>
              <a:rPr lang="en-US" u="sng" dirty="0"/>
              <a:t>only m/z ratios!</a:t>
            </a:r>
            <a:endParaRPr lang="en-US" dirty="0"/>
          </a:p>
        </p:txBody>
      </p:sp>
      <p:sp>
        <p:nvSpPr>
          <p:cNvPr id="2" name="TextBox 1">
            <a:extLst>
              <a:ext uri="{FF2B5EF4-FFF2-40B4-BE49-F238E27FC236}">
                <a16:creationId xmlns:a16="http://schemas.microsoft.com/office/drawing/2014/main" id="{2BBD8EBA-845E-4DEA-9443-16D6D20DF283}"/>
              </a:ext>
            </a:extLst>
          </p:cNvPr>
          <p:cNvSpPr txBox="1"/>
          <p:nvPr/>
        </p:nvSpPr>
        <p:spPr>
          <a:xfrm>
            <a:off x="6736775" y="3482254"/>
            <a:ext cx="1025235" cy="307777"/>
          </a:xfrm>
          <a:prstGeom prst="rect">
            <a:avLst/>
          </a:prstGeom>
          <a:noFill/>
        </p:spPr>
        <p:txBody>
          <a:bodyPr wrap="square" rtlCol="0">
            <a:spAutoFit/>
          </a:bodyPr>
          <a:lstStyle/>
          <a:p>
            <a:pPr algn="ctr"/>
            <a:r>
              <a:rPr lang="en-US" sz="1400" dirty="0">
                <a:solidFill>
                  <a:schemeClr val="tx2">
                    <a:lumMod val="75000"/>
                  </a:schemeClr>
                </a:solidFill>
              </a:rPr>
              <a:t>(</a:t>
            </a:r>
            <a:r>
              <a:rPr lang="en-US" sz="1400" dirty="0" err="1">
                <a:solidFill>
                  <a:schemeClr val="tx2">
                    <a:lumMod val="75000"/>
                  </a:schemeClr>
                </a:solidFill>
              </a:rPr>
              <a:t>m+z</a:t>
            </a:r>
            <a:r>
              <a:rPr lang="en-US" sz="1400" dirty="0">
                <a:solidFill>
                  <a:schemeClr val="tx2">
                    <a:lumMod val="75000"/>
                  </a:schemeClr>
                </a:solidFill>
              </a:rPr>
              <a:t>)/z</a:t>
            </a:r>
          </a:p>
        </p:txBody>
      </p:sp>
      <p:sp>
        <p:nvSpPr>
          <p:cNvPr id="26" name="TextBox 25">
            <a:extLst>
              <a:ext uri="{FF2B5EF4-FFF2-40B4-BE49-F238E27FC236}">
                <a16:creationId xmlns:a16="http://schemas.microsoft.com/office/drawing/2014/main" id="{9B5ECA0A-4295-4984-BE27-0AD491350771}"/>
              </a:ext>
            </a:extLst>
          </p:cNvPr>
          <p:cNvSpPr txBox="1"/>
          <p:nvPr/>
        </p:nvSpPr>
        <p:spPr>
          <a:xfrm>
            <a:off x="5595511" y="3272949"/>
            <a:ext cx="1357742" cy="307777"/>
          </a:xfrm>
          <a:prstGeom prst="rect">
            <a:avLst/>
          </a:prstGeom>
          <a:noFill/>
        </p:spPr>
        <p:txBody>
          <a:bodyPr wrap="square" rtlCol="0">
            <a:spAutoFit/>
          </a:bodyPr>
          <a:lstStyle/>
          <a:p>
            <a:pPr algn="ctr"/>
            <a:r>
              <a:rPr lang="en-US" sz="1400" dirty="0">
                <a:solidFill>
                  <a:schemeClr val="tx2">
                    <a:lumMod val="75000"/>
                  </a:schemeClr>
                </a:solidFill>
              </a:rPr>
              <a:t>(m+z+1)/(z+1)</a:t>
            </a:r>
          </a:p>
        </p:txBody>
      </p:sp>
      <p:sp>
        <p:nvSpPr>
          <p:cNvPr id="27" name="TextBox 26">
            <a:extLst>
              <a:ext uri="{FF2B5EF4-FFF2-40B4-BE49-F238E27FC236}">
                <a16:creationId xmlns:a16="http://schemas.microsoft.com/office/drawing/2014/main" id="{C9652EE8-86B3-4480-8812-66C9C5D3471E}"/>
              </a:ext>
            </a:extLst>
          </p:cNvPr>
          <p:cNvSpPr txBox="1"/>
          <p:nvPr/>
        </p:nvSpPr>
        <p:spPr>
          <a:xfrm>
            <a:off x="4783282" y="2628192"/>
            <a:ext cx="1357742" cy="307777"/>
          </a:xfrm>
          <a:prstGeom prst="rect">
            <a:avLst/>
          </a:prstGeom>
          <a:noFill/>
        </p:spPr>
        <p:txBody>
          <a:bodyPr wrap="square" rtlCol="0">
            <a:spAutoFit/>
          </a:bodyPr>
          <a:lstStyle/>
          <a:p>
            <a:pPr algn="ctr"/>
            <a:r>
              <a:rPr lang="en-US" sz="1400" dirty="0">
                <a:solidFill>
                  <a:schemeClr val="tx2">
                    <a:lumMod val="75000"/>
                  </a:schemeClr>
                </a:solidFill>
              </a:rPr>
              <a:t>(m+z+2)/(z+2)</a:t>
            </a:r>
          </a:p>
        </p:txBody>
      </p:sp>
      <p:sp>
        <p:nvSpPr>
          <p:cNvPr id="3" name="TextBox 2">
            <a:extLst>
              <a:ext uri="{FF2B5EF4-FFF2-40B4-BE49-F238E27FC236}">
                <a16:creationId xmlns:a16="http://schemas.microsoft.com/office/drawing/2014/main" id="{94E8ED9E-EFF7-4389-BAAD-5CAB2DA6C840}"/>
              </a:ext>
            </a:extLst>
          </p:cNvPr>
          <p:cNvSpPr txBox="1"/>
          <p:nvPr/>
        </p:nvSpPr>
        <p:spPr>
          <a:xfrm>
            <a:off x="5973189" y="2635517"/>
            <a:ext cx="1527171" cy="307777"/>
          </a:xfrm>
          <a:prstGeom prst="rect">
            <a:avLst/>
          </a:prstGeom>
          <a:noFill/>
        </p:spPr>
        <p:txBody>
          <a:bodyPr wrap="square" rtlCol="0">
            <a:spAutoFit/>
          </a:bodyPr>
          <a:lstStyle/>
          <a:p>
            <a:r>
              <a:rPr lang="en-US" sz="1400" dirty="0">
                <a:solidFill>
                  <a:schemeClr val="tx2">
                    <a:lumMod val="75000"/>
                  </a:schemeClr>
                </a:solidFill>
              </a:rPr>
              <a:t>= 1274.4</a:t>
            </a:r>
          </a:p>
        </p:txBody>
      </p:sp>
      <p:sp>
        <p:nvSpPr>
          <p:cNvPr id="29" name="TextBox 28">
            <a:extLst>
              <a:ext uri="{FF2B5EF4-FFF2-40B4-BE49-F238E27FC236}">
                <a16:creationId xmlns:a16="http://schemas.microsoft.com/office/drawing/2014/main" id="{CF9E7A92-6268-4D70-BF5C-F5A20E918F26}"/>
              </a:ext>
            </a:extLst>
          </p:cNvPr>
          <p:cNvSpPr txBox="1"/>
          <p:nvPr/>
        </p:nvSpPr>
        <p:spPr>
          <a:xfrm>
            <a:off x="6744141" y="3276464"/>
            <a:ext cx="1527171" cy="307777"/>
          </a:xfrm>
          <a:prstGeom prst="rect">
            <a:avLst/>
          </a:prstGeom>
          <a:noFill/>
        </p:spPr>
        <p:txBody>
          <a:bodyPr wrap="square" rtlCol="0">
            <a:spAutoFit/>
          </a:bodyPr>
          <a:lstStyle/>
          <a:p>
            <a:r>
              <a:rPr lang="en-US" sz="1400" dirty="0">
                <a:solidFill>
                  <a:schemeClr val="tx2">
                    <a:lumMod val="75000"/>
                  </a:schemeClr>
                </a:solidFill>
              </a:rPr>
              <a:t>= 1372.4</a:t>
            </a:r>
          </a:p>
        </p:txBody>
      </p:sp>
      <p:sp>
        <p:nvSpPr>
          <p:cNvPr id="30" name="TextBox 29">
            <a:extLst>
              <a:ext uri="{FF2B5EF4-FFF2-40B4-BE49-F238E27FC236}">
                <a16:creationId xmlns:a16="http://schemas.microsoft.com/office/drawing/2014/main" id="{EAAE2B1D-1EB9-4132-830A-C4F29B7112F3}"/>
              </a:ext>
            </a:extLst>
          </p:cNvPr>
          <p:cNvSpPr txBox="1"/>
          <p:nvPr/>
        </p:nvSpPr>
        <p:spPr>
          <a:xfrm>
            <a:off x="7545972" y="3482254"/>
            <a:ext cx="1527171" cy="307777"/>
          </a:xfrm>
          <a:prstGeom prst="rect">
            <a:avLst/>
          </a:prstGeom>
          <a:noFill/>
        </p:spPr>
        <p:txBody>
          <a:bodyPr wrap="square" rtlCol="0">
            <a:spAutoFit/>
          </a:bodyPr>
          <a:lstStyle/>
          <a:p>
            <a:r>
              <a:rPr lang="en-US" sz="1400" dirty="0">
                <a:solidFill>
                  <a:schemeClr val="tx2">
                    <a:lumMod val="75000"/>
                  </a:schemeClr>
                </a:solidFill>
              </a:rPr>
              <a:t>= 1486.7</a:t>
            </a:r>
          </a:p>
        </p:txBody>
      </p:sp>
      <p:sp>
        <p:nvSpPr>
          <p:cNvPr id="4" name="Slide Number Placeholder 3">
            <a:extLst>
              <a:ext uri="{FF2B5EF4-FFF2-40B4-BE49-F238E27FC236}">
                <a16:creationId xmlns:a16="http://schemas.microsoft.com/office/drawing/2014/main" id="{8EDDA9C6-4692-4157-810D-3D5196A9AD40}"/>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5" name="Picture 4">
            <a:extLst>
              <a:ext uri="{FF2B5EF4-FFF2-40B4-BE49-F238E27FC236}">
                <a16:creationId xmlns:a16="http://schemas.microsoft.com/office/drawing/2014/main" id="{3C63B33C-3D92-CF27-7286-252E760D2F92}"/>
              </a:ext>
            </a:extLst>
          </p:cNvPr>
          <p:cNvPicPr>
            <a:picLocks noChangeAspect="1"/>
          </p:cNvPicPr>
          <p:nvPr/>
        </p:nvPicPr>
        <p:blipFill>
          <a:blip r:embed="rId4"/>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172012778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616163-EBEB-4C80-87FC-2199B18EAD2E}"/>
              </a:ext>
            </a:extLst>
          </p:cNvPr>
          <p:cNvPicPr>
            <a:picLocks noChangeAspect="1"/>
          </p:cNvPicPr>
          <p:nvPr/>
        </p:nvPicPr>
        <p:blipFill rotWithShape="1">
          <a:blip r:embed="rId3"/>
          <a:srcRect r="4469"/>
          <a:stretch/>
        </p:blipFill>
        <p:spPr>
          <a:xfrm>
            <a:off x="1578558" y="1653959"/>
            <a:ext cx="5923680" cy="3282987"/>
          </a:xfrm>
          <a:prstGeom prst="rect">
            <a:avLst/>
          </a:prstGeom>
        </p:spPr>
      </p:pic>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p:sp>
        <p:nvSpPr>
          <p:cNvPr id="12" name="TextBox 11">
            <a:extLst>
              <a:ext uri="{FF2B5EF4-FFF2-40B4-BE49-F238E27FC236}">
                <a16:creationId xmlns:a16="http://schemas.microsoft.com/office/drawing/2014/main" id="{8248C47E-32B8-4662-8C66-983DB491B8D5}"/>
              </a:ext>
            </a:extLst>
          </p:cNvPr>
          <p:cNvSpPr txBox="1"/>
          <p:nvPr/>
        </p:nvSpPr>
        <p:spPr>
          <a:xfrm>
            <a:off x="1911928" y="3442854"/>
            <a:ext cx="630382" cy="307777"/>
          </a:xfrm>
          <a:prstGeom prst="rect">
            <a:avLst/>
          </a:prstGeom>
          <a:noFill/>
        </p:spPr>
        <p:txBody>
          <a:bodyPr wrap="square" rtlCol="0">
            <a:spAutoFit/>
          </a:bodyPr>
          <a:lstStyle/>
          <a:p>
            <a:r>
              <a:rPr lang="en-US" sz="1400" dirty="0">
                <a:solidFill>
                  <a:schemeClr val="accent2"/>
                </a:solidFill>
              </a:rPr>
              <a:t>829.4</a:t>
            </a:r>
          </a:p>
        </p:txBody>
      </p:sp>
      <p:sp>
        <p:nvSpPr>
          <p:cNvPr id="103" name="TextBox 102">
            <a:extLst>
              <a:ext uri="{FF2B5EF4-FFF2-40B4-BE49-F238E27FC236}">
                <a16:creationId xmlns:a16="http://schemas.microsoft.com/office/drawing/2014/main" id="{ABD896D6-4052-4C41-A9A3-6B5F539309EB}"/>
              </a:ext>
            </a:extLst>
          </p:cNvPr>
          <p:cNvSpPr txBox="1"/>
          <p:nvPr/>
        </p:nvSpPr>
        <p:spPr>
          <a:xfrm>
            <a:off x="2324101" y="2731730"/>
            <a:ext cx="630382" cy="307777"/>
          </a:xfrm>
          <a:prstGeom prst="rect">
            <a:avLst/>
          </a:prstGeom>
          <a:noFill/>
        </p:spPr>
        <p:txBody>
          <a:bodyPr wrap="square" rtlCol="0">
            <a:spAutoFit/>
          </a:bodyPr>
          <a:lstStyle/>
          <a:p>
            <a:r>
              <a:rPr lang="en-US" sz="1400" dirty="0">
                <a:solidFill>
                  <a:schemeClr val="accent2"/>
                </a:solidFill>
              </a:rPr>
              <a:t>939.3</a:t>
            </a:r>
          </a:p>
        </p:txBody>
      </p:sp>
      <p:sp>
        <p:nvSpPr>
          <p:cNvPr id="104" name="TextBox 103">
            <a:extLst>
              <a:ext uri="{FF2B5EF4-FFF2-40B4-BE49-F238E27FC236}">
                <a16:creationId xmlns:a16="http://schemas.microsoft.com/office/drawing/2014/main" id="{5B36A88C-BF7E-40BA-802E-FF4C827F1A6E}"/>
              </a:ext>
            </a:extLst>
          </p:cNvPr>
          <p:cNvSpPr txBox="1"/>
          <p:nvPr/>
        </p:nvSpPr>
        <p:spPr>
          <a:xfrm>
            <a:off x="2729346" y="1617980"/>
            <a:ext cx="630382" cy="307777"/>
          </a:xfrm>
          <a:prstGeom prst="rect">
            <a:avLst/>
          </a:prstGeom>
          <a:noFill/>
        </p:spPr>
        <p:txBody>
          <a:bodyPr wrap="square" rtlCol="0">
            <a:spAutoFit/>
          </a:bodyPr>
          <a:lstStyle/>
          <a:p>
            <a:r>
              <a:rPr lang="en-US" sz="1400" dirty="0">
                <a:solidFill>
                  <a:schemeClr val="accent2"/>
                </a:solidFill>
              </a:rPr>
              <a:t>991.4</a:t>
            </a:r>
          </a:p>
        </p:txBody>
      </p:sp>
      <p:sp>
        <p:nvSpPr>
          <p:cNvPr id="105" name="TextBox 104">
            <a:extLst>
              <a:ext uri="{FF2B5EF4-FFF2-40B4-BE49-F238E27FC236}">
                <a16:creationId xmlns:a16="http://schemas.microsoft.com/office/drawing/2014/main" id="{872A7EDF-F937-451E-AF2F-379BA50BD430}"/>
              </a:ext>
            </a:extLst>
          </p:cNvPr>
          <p:cNvSpPr txBox="1"/>
          <p:nvPr/>
        </p:nvSpPr>
        <p:spPr>
          <a:xfrm>
            <a:off x="3193473" y="1467115"/>
            <a:ext cx="755072" cy="307777"/>
          </a:xfrm>
          <a:prstGeom prst="rect">
            <a:avLst/>
          </a:prstGeom>
          <a:noFill/>
        </p:spPr>
        <p:txBody>
          <a:bodyPr wrap="square" rtlCol="0">
            <a:spAutoFit/>
          </a:bodyPr>
          <a:lstStyle/>
          <a:p>
            <a:r>
              <a:rPr lang="en-US" sz="1400" dirty="0">
                <a:solidFill>
                  <a:schemeClr val="accent2"/>
                </a:solidFill>
              </a:rPr>
              <a:t>1049.7</a:t>
            </a:r>
          </a:p>
        </p:txBody>
      </p:sp>
      <p:sp>
        <p:nvSpPr>
          <p:cNvPr id="106" name="TextBox 105">
            <a:extLst>
              <a:ext uri="{FF2B5EF4-FFF2-40B4-BE49-F238E27FC236}">
                <a16:creationId xmlns:a16="http://schemas.microsoft.com/office/drawing/2014/main" id="{13C75D24-F0D3-42E7-BAD8-162CA69D50B7}"/>
              </a:ext>
            </a:extLst>
          </p:cNvPr>
          <p:cNvSpPr txBox="1"/>
          <p:nvPr/>
        </p:nvSpPr>
        <p:spPr>
          <a:xfrm>
            <a:off x="3803403" y="1995022"/>
            <a:ext cx="755072" cy="307777"/>
          </a:xfrm>
          <a:prstGeom prst="rect">
            <a:avLst/>
          </a:prstGeom>
          <a:noFill/>
        </p:spPr>
        <p:txBody>
          <a:bodyPr wrap="square" rtlCol="0">
            <a:spAutoFit/>
          </a:bodyPr>
          <a:lstStyle/>
          <a:p>
            <a:r>
              <a:rPr lang="en-US" sz="1400" dirty="0">
                <a:solidFill>
                  <a:schemeClr val="accent2"/>
                </a:solidFill>
              </a:rPr>
              <a:t>1115.3</a:t>
            </a:r>
          </a:p>
        </p:txBody>
      </p:sp>
      <p:sp>
        <p:nvSpPr>
          <p:cNvPr id="107" name="TextBox 106">
            <a:extLst>
              <a:ext uri="{FF2B5EF4-FFF2-40B4-BE49-F238E27FC236}">
                <a16:creationId xmlns:a16="http://schemas.microsoft.com/office/drawing/2014/main" id="{8E98C491-2EB1-46D4-907B-308D527765B4}"/>
              </a:ext>
            </a:extLst>
          </p:cNvPr>
          <p:cNvSpPr txBox="1"/>
          <p:nvPr/>
        </p:nvSpPr>
        <p:spPr>
          <a:xfrm>
            <a:off x="4405746" y="2284754"/>
            <a:ext cx="755072" cy="307777"/>
          </a:xfrm>
          <a:prstGeom prst="rect">
            <a:avLst/>
          </a:prstGeom>
          <a:noFill/>
        </p:spPr>
        <p:txBody>
          <a:bodyPr wrap="square" rtlCol="0">
            <a:spAutoFit/>
          </a:bodyPr>
          <a:lstStyle/>
          <a:p>
            <a:r>
              <a:rPr lang="en-US" sz="1400" dirty="0">
                <a:solidFill>
                  <a:schemeClr val="accent2"/>
                </a:solidFill>
              </a:rPr>
              <a:t>1189.5</a:t>
            </a:r>
          </a:p>
        </p:txBody>
      </p:sp>
      <p:sp>
        <p:nvSpPr>
          <p:cNvPr id="108" name="TextBox 107">
            <a:extLst>
              <a:ext uri="{FF2B5EF4-FFF2-40B4-BE49-F238E27FC236}">
                <a16:creationId xmlns:a16="http://schemas.microsoft.com/office/drawing/2014/main" id="{4258EBA2-E08D-43DB-BDC4-DFE10E6E9FC4}"/>
              </a:ext>
            </a:extLst>
          </p:cNvPr>
          <p:cNvSpPr txBox="1"/>
          <p:nvPr/>
        </p:nvSpPr>
        <p:spPr>
          <a:xfrm>
            <a:off x="5077691" y="2840701"/>
            <a:ext cx="755072" cy="307777"/>
          </a:xfrm>
          <a:prstGeom prst="rect">
            <a:avLst/>
          </a:prstGeom>
          <a:noFill/>
        </p:spPr>
        <p:txBody>
          <a:bodyPr wrap="square" rtlCol="0">
            <a:spAutoFit/>
          </a:bodyPr>
          <a:lstStyle/>
          <a:p>
            <a:r>
              <a:rPr lang="en-US" sz="1400" dirty="0">
                <a:solidFill>
                  <a:schemeClr val="accent2"/>
                </a:solidFill>
              </a:rPr>
              <a:t>1274.4</a:t>
            </a:r>
          </a:p>
        </p:txBody>
      </p:sp>
      <p:sp>
        <p:nvSpPr>
          <p:cNvPr id="109" name="TextBox 108">
            <a:extLst>
              <a:ext uri="{FF2B5EF4-FFF2-40B4-BE49-F238E27FC236}">
                <a16:creationId xmlns:a16="http://schemas.microsoft.com/office/drawing/2014/main" id="{00111180-4340-41BA-94E2-8E500708B03C}"/>
              </a:ext>
            </a:extLst>
          </p:cNvPr>
          <p:cNvSpPr txBox="1"/>
          <p:nvPr/>
        </p:nvSpPr>
        <p:spPr>
          <a:xfrm>
            <a:off x="5908964" y="3621498"/>
            <a:ext cx="755072" cy="307777"/>
          </a:xfrm>
          <a:prstGeom prst="rect">
            <a:avLst/>
          </a:prstGeom>
          <a:noFill/>
        </p:spPr>
        <p:txBody>
          <a:bodyPr wrap="square" rtlCol="0">
            <a:spAutoFit/>
          </a:bodyPr>
          <a:lstStyle/>
          <a:p>
            <a:r>
              <a:rPr lang="en-US" sz="1400" dirty="0">
                <a:solidFill>
                  <a:schemeClr val="accent2"/>
                </a:solidFill>
              </a:rPr>
              <a:t>1372.4</a:t>
            </a:r>
          </a:p>
        </p:txBody>
      </p:sp>
      <p:sp>
        <p:nvSpPr>
          <p:cNvPr id="110" name="TextBox 109">
            <a:extLst>
              <a:ext uri="{FF2B5EF4-FFF2-40B4-BE49-F238E27FC236}">
                <a16:creationId xmlns:a16="http://schemas.microsoft.com/office/drawing/2014/main" id="{4500C5F4-992A-4A69-A1A5-4189B8EA2691}"/>
              </a:ext>
            </a:extLst>
          </p:cNvPr>
          <p:cNvSpPr txBox="1"/>
          <p:nvPr/>
        </p:nvSpPr>
        <p:spPr>
          <a:xfrm>
            <a:off x="6871857" y="3691595"/>
            <a:ext cx="755072" cy="307777"/>
          </a:xfrm>
          <a:prstGeom prst="rect">
            <a:avLst/>
          </a:prstGeom>
          <a:noFill/>
        </p:spPr>
        <p:txBody>
          <a:bodyPr wrap="square" rtlCol="0">
            <a:spAutoFit/>
          </a:bodyPr>
          <a:lstStyle/>
          <a:p>
            <a:r>
              <a:rPr lang="en-US" sz="1400" dirty="0">
                <a:solidFill>
                  <a:schemeClr val="accent2"/>
                </a:solidFill>
              </a:rPr>
              <a:t>1486.7</a:t>
            </a:r>
          </a:p>
        </p:txBody>
      </p:sp>
      <p:sp>
        <p:nvSpPr>
          <p:cNvPr id="15" name="TextBox 14">
            <a:extLst>
              <a:ext uri="{FF2B5EF4-FFF2-40B4-BE49-F238E27FC236}">
                <a16:creationId xmlns:a16="http://schemas.microsoft.com/office/drawing/2014/main" id="{32429771-94B2-456F-B334-405322CA5953}"/>
              </a:ext>
            </a:extLst>
          </p:cNvPr>
          <p:cNvSpPr txBox="1"/>
          <p:nvPr/>
        </p:nvSpPr>
        <p:spPr>
          <a:xfrm>
            <a:off x="76200" y="1221711"/>
            <a:ext cx="1614055" cy="584775"/>
          </a:xfrm>
          <a:prstGeom prst="rect">
            <a:avLst/>
          </a:prstGeom>
          <a:noFill/>
        </p:spPr>
        <p:txBody>
          <a:bodyPr wrap="square" rtlCol="0">
            <a:spAutoFit/>
          </a:bodyPr>
          <a:lstStyle/>
          <a:p>
            <a:r>
              <a:rPr lang="en-US" sz="1600" dirty="0"/>
              <a:t>Lysozyme MW: 17,828 Da</a:t>
            </a:r>
          </a:p>
        </p:txBody>
      </p:sp>
      <p:sp>
        <p:nvSpPr>
          <p:cNvPr id="111" name="TextBox 110">
            <a:extLst>
              <a:ext uri="{FF2B5EF4-FFF2-40B4-BE49-F238E27FC236}">
                <a16:creationId xmlns:a16="http://schemas.microsoft.com/office/drawing/2014/main" id="{2A36C565-BB7A-4D0D-9E10-B2AF476D0498}"/>
              </a:ext>
            </a:extLst>
          </p:cNvPr>
          <p:cNvSpPr txBox="1"/>
          <p:nvPr/>
        </p:nvSpPr>
        <p:spPr>
          <a:xfrm>
            <a:off x="5975067" y="1213398"/>
            <a:ext cx="2895600" cy="1140697"/>
          </a:xfrm>
          <a:prstGeom prst="rect">
            <a:avLst/>
          </a:prstGeom>
          <a:noFill/>
          <a:ln w="19050">
            <a:solidFill>
              <a:srgbClr val="FF0000"/>
            </a:solidFill>
          </a:ln>
        </p:spPr>
        <p:txBody>
          <a:bodyPr wrap="square" rtlCol="0">
            <a:spAutoFit/>
          </a:bodyPr>
          <a:lstStyle/>
          <a:p>
            <a:pPr>
              <a:lnSpc>
                <a:spcPts val="2800"/>
              </a:lnSpc>
            </a:pPr>
            <a:r>
              <a:rPr lang="en-US" dirty="0"/>
              <a:t>Note: We don’t get overall charge from mass spec data- </a:t>
            </a:r>
            <a:r>
              <a:rPr lang="en-US" u="sng" dirty="0"/>
              <a:t>only m/z ratios!</a:t>
            </a:r>
            <a:endParaRPr lang="en-US" dirty="0"/>
          </a:p>
        </p:txBody>
      </p:sp>
      <p:sp>
        <p:nvSpPr>
          <p:cNvPr id="2" name="TextBox 1">
            <a:extLst>
              <a:ext uri="{FF2B5EF4-FFF2-40B4-BE49-F238E27FC236}">
                <a16:creationId xmlns:a16="http://schemas.microsoft.com/office/drawing/2014/main" id="{2BBD8EBA-845E-4DEA-9443-16D6D20DF283}"/>
              </a:ext>
            </a:extLst>
          </p:cNvPr>
          <p:cNvSpPr txBox="1"/>
          <p:nvPr/>
        </p:nvSpPr>
        <p:spPr>
          <a:xfrm>
            <a:off x="6736775" y="3482254"/>
            <a:ext cx="1025235" cy="307777"/>
          </a:xfrm>
          <a:prstGeom prst="rect">
            <a:avLst/>
          </a:prstGeom>
          <a:noFill/>
        </p:spPr>
        <p:txBody>
          <a:bodyPr wrap="square" rtlCol="0">
            <a:spAutoFit/>
          </a:bodyPr>
          <a:lstStyle/>
          <a:p>
            <a:pPr algn="ctr"/>
            <a:r>
              <a:rPr lang="en-US" sz="1400" dirty="0">
                <a:solidFill>
                  <a:schemeClr val="tx2">
                    <a:lumMod val="75000"/>
                  </a:schemeClr>
                </a:solidFill>
              </a:rPr>
              <a:t>(</a:t>
            </a:r>
            <a:r>
              <a:rPr lang="en-US" sz="1400" dirty="0" err="1">
                <a:solidFill>
                  <a:schemeClr val="tx2">
                    <a:lumMod val="75000"/>
                  </a:schemeClr>
                </a:solidFill>
              </a:rPr>
              <a:t>m+z</a:t>
            </a:r>
            <a:r>
              <a:rPr lang="en-US" sz="1400" dirty="0">
                <a:solidFill>
                  <a:schemeClr val="tx2">
                    <a:lumMod val="75000"/>
                  </a:schemeClr>
                </a:solidFill>
              </a:rPr>
              <a:t>)/z</a:t>
            </a:r>
          </a:p>
        </p:txBody>
      </p:sp>
      <p:sp>
        <p:nvSpPr>
          <p:cNvPr id="26" name="TextBox 25">
            <a:extLst>
              <a:ext uri="{FF2B5EF4-FFF2-40B4-BE49-F238E27FC236}">
                <a16:creationId xmlns:a16="http://schemas.microsoft.com/office/drawing/2014/main" id="{9B5ECA0A-4295-4984-BE27-0AD491350771}"/>
              </a:ext>
            </a:extLst>
          </p:cNvPr>
          <p:cNvSpPr txBox="1"/>
          <p:nvPr/>
        </p:nvSpPr>
        <p:spPr>
          <a:xfrm>
            <a:off x="5595511" y="3272949"/>
            <a:ext cx="1357742" cy="307777"/>
          </a:xfrm>
          <a:prstGeom prst="rect">
            <a:avLst/>
          </a:prstGeom>
          <a:noFill/>
        </p:spPr>
        <p:txBody>
          <a:bodyPr wrap="square" rtlCol="0">
            <a:spAutoFit/>
          </a:bodyPr>
          <a:lstStyle/>
          <a:p>
            <a:pPr algn="ctr"/>
            <a:r>
              <a:rPr lang="en-US" sz="1400" dirty="0">
                <a:solidFill>
                  <a:schemeClr val="tx2">
                    <a:lumMod val="75000"/>
                  </a:schemeClr>
                </a:solidFill>
              </a:rPr>
              <a:t>(m+z+1)/(z+1)</a:t>
            </a:r>
          </a:p>
        </p:txBody>
      </p:sp>
      <p:sp>
        <p:nvSpPr>
          <p:cNvPr id="27" name="TextBox 26">
            <a:extLst>
              <a:ext uri="{FF2B5EF4-FFF2-40B4-BE49-F238E27FC236}">
                <a16:creationId xmlns:a16="http://schemas.microsoft.com/office/drawing/2014/main" id="{C9652EE8-86B3-4480-8812-66C9C5D3471E}"/>
              </a:ext>
            </a:extLst>
          </p:cNvPr>
          <p:cNvSpPr txBox="1"/>
          <p:nvPr/>
        </p:nvSpPr>
        <p:spPr>
          <a:xfrm>
            <a:off x="4783282" y="2628192"/>
            <a:ext cx="1357742" cy="307777"/>
          </a:xfrm>
          <a:prstGeom prst="rect">
            <a:avLst/>
          </a:prstGeom>
          <a:noFill/>
        </p:spPr>
        <p:txBody>
          <a:bodyPr wrap="square" rtlCol="0">
            <a:spAutoFit/>
          </a:bodyPr>
          <a:lstStyle/>
          <a:p>
            <a:pPr algn="ctr"/>
            <a:r>
              <a:rPr lang="en-US" sz="1400" dirty="0">
                <a:solidFill>
                  <a:schemeClr val="tx2">
                    <a:lumMod val="75000"/>
                  </a:schemeClr>
                </a:solidFill>
              </a:rPr>
              <a:t>(m+z+2)/(z+2)</a:t>
            </a:r>
          </a:p>
        </p:txBody>
      </p:sp>
      <p:sp>
        <p:nvSpPr>
          <p:cNvPr id="3" name="TextBox 2">
            <a:extLst>
              <a:ext uri="{FF2B5EF4-FFF2-40B4-BE49-F238E27FC236}">
                <a16:creationId xmlns:a16="http://schemas.microsoft.com/office/drawing/2014/main" id="{94E8ED9E-EFF7-4389-BAAD-5CAB2DA6C840}"/>
              </a:ext>
            </a:extLst>
          </p:cNvPr>
          <p:cNvSpPr txBox="1"/>
          <p:nvPr/>
        </p:nvSpPr>
        <p:spPr>
          <a:xfrm>
            <a:off x="5973189" y="2635517"/>
            <a:ext cx="1527171" cy="307777"/>
          </a:xfrm>
          <a:prstGeom prst="rect">
            <a:avLst/>
          </a:prstGeom>
          <a:noFill/>
        </p:spPr>
        <p:txBody>
          <a:bodyPr wrap="square" rtlCol="0">
            <a:spAutoFit/>
          </a:bodyPr>
          <a:lstStyle/>
          <a:p>
            <a:r>
              <a:rPr lang="en-US" sz="1400" dirty="0">
                <a:solidFill>
                  <a:schemeClr val="tx2">
                    <a:lumMod val="75000"/>
                  </a:schemeClr>
                </a:solidFill>
              </a:rPr>
              <a:t>= 1274.4</a:t>
            </a:r>
          </a:p>
        </p:txBody>
      </p:sp>
      <p:sp>
        <p:nvSpPr>
          <p:cNvPr id="29" name="TextBox 28">
            <a:extLst>
              <a:ext uri="{FF2B5EF4-FFF2-40B4-BE49-F238E27FC236}">
                <a16:creationId xmlns:a16="http://schemas.microsoft.com/office/drawing/2014/main" id="{CF9E7A92-6268-4D70-BF5C-F5A20E918F26}"/>
              </a:ext>
            </a:extLst>
          </p:cNvPr>
          <p:cNvSpPr txBox="1"/>
          <p:nvPr/>
        </p:nvSpPr>
        <p:spPr>
          <a:xfrm>
            <a:off x="6744141" y="3276464"/>
            <a:ext cx="1527171" cy="307777"/>
          </a:xfrm>
          <a:prstGeom prst="rect">
            <a:avLst/>
          </a:prstGeom>
          <a:noFill/>
        </p:spPr>
        <p:txBody>
          <a:bodyPr wrap="square" rtlCol="0">
            <a:spAutoFit/>
          </a:bodyPr>
          <a:lstStyle/>
          <a:p>
            <a:r>
              <a:rPr lang="en-US" sz="1400" dirty="0">
                <a:solidFill>
                  <a:schemeClr val="tx2">
                    <a:lumMod val="75000"/>
                  </a:schemeClr>
                </a:solidFill>
              </a:rPr>
              <a:t>= 1372.4</a:t>
            </a:r>
          </a:p>
        </p:txBody>
      </p:sp>
      <p:sp>
        <p:nvSpPr>
          <p:cNvPr id="30" name="TextBox 29">
            <a:extLst>
              <a:ext uri="{FF2B5EF4-FFF2-40B4-BE49-F238E27FC236}">
                <a16:creationId xmlns:a16="http://schemas.microsoft.com/office/drawing/2014/main" id="{EAAE2B1D-1EB9-4132-830A-C4F29B7112F3}"/>
              </a:ext>
            </a:extLst>
          </p:cNvPr>
          <p:cNvSpPr txBox="1"/>
          <p:nvPr/>
        </p:nvSpPr>
        <p:spPr>
          <a:xfrm>
            <a:off x="7545972" y="3482254"/>
            <a:ext cx="1527171" cy="307777"/>
          </a:xfrm>
          <a:prstGeom prst="rect">
            <a:avLst/>
          </a:prstGeom>
          <a:noFill/>
        </p:spPr>
        <p:txBody>
          <a:bodyPr wrap="square" rtlCol="0">
            <a:spAutoFit/>
          </a:bodyPr>
          <a:lstStyle/>
          <a:p>
            <a:r>
              <a:rPr lang="en-US" sz="1400" dirty="0">
                <a:solidFill>
                  <a:schemeClr val="tx2">
                    <a:lumMod val="75000"/>
                  </a:schemeClr>
                </a:solidFill>
              </a:rPr>
              <a:t>= 1486.7</a:t>
            </a:r>
          </a:p>
        </p:txBody>
      </p:sp>
      <p:sp>
        <p:nvSpPr>
          <p:cNvPr id="4" name="Slide Number Placeholder 3">
            <a:extLst>
              <a:ext uri="{FF2B5EF4-FFF2-40B4-BE49-F238E27FC236}">
                <a16:creationId xmlns:a16="http://schemas.microsoft.com/office/drawing/2014/main" id="{8EDDA9C6-4692-4157-810D-3D5196A9AD40}"/>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5" name="Rectangle 4">
            <a:extLst>
              <a:ext uri="{FF2B5EF4-FFF2-40B4-BE49-F238E27FC236}">
                <a16:creationId xmlns:a16="http://schemas.microsoft.com/office/drawing/2014/main" id="{9CE3F3BB-F5BD-6AF6-3A4F-704AACD6A852}"/>
              </a:ext>
            </a:extLst>
          </p:cNvPr>
          <p:cNvSpPr/>
          <p:nvPr/>
        </p:nvSpPr>
        <p:spPr>
          <a:xfrm>
            <a:off x="5908964" y="3621498"/>
            <a:ext cx="661957" cy="307777"/>
          </a:xfrm>
          <a:prstGeom prst="rect">
            <a:avLst/>
          </a:prstGeom>
          <a:noFill/>
          <a:ln w="28575">
            <a:solidFill>
              <a:srgbClr val="838B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0DB9F63-2162-F89D-E01B-63A6D5F0FE0D}"/>
              </a:ext>
            </a:extLst>
          </p:cNvPr>
          <p:cNvPicPr>
            <a:picLocks noChangeAspect="1"/>
          </p:cNvPicPr>
          <p:nvPr/>
        </p:nvPicPr>
        <p:blipFill>
          <a:blip r:embed="rId4"/>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237376326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p:sp>
        <p:nvSpPr>
          <p:cNvPr id="16" name="TextBox 15">
            <a:extLst>
              <a:ext uri="{FF2B5EF4-FFF2-40B4-BE49-F238E27FC236}">
                <a16:creationId xmlns:a16="http://schemas.microsoft.com/office/drawing/2014/main" id="{33CDC6E7-0438-42FD-A256-3B80365C6B70}"/>
              </a:ext>
            </a:extLst>
          </p:cNvPr>
          <p:cNvSpPr txBox="1"/>
          <p:nvPr/>
        </p:nvSpPr>
        <p:spPr>
          <a:xfrm>
            <a:off x="443346" y="1814945"/>
            <a:ext cx="8042564" cy="830997"/>
          </a:xfrm>
          <a:prstGeom prst="rect">
            <a:avLst/>
          </a:prstGeom>
          <a:noFill/>
        </p:spPr>
        <p:txBody>
          <a:bodyPr wrap="square" rtlCol="0">
            <a:spAutoFit/>
          </a:bodyPr>
          <a:lstStyle/>
          <a:p>
            <a:pPr algn="ctr"/>
            <a:r>
              <a:rPr lang="en-US" sz="2400" dirty="0"/>
              <a:t>What is the charge state of the ion with an m/z of 1372.4?</a:t>
            </a:r>
          </a:p>
          <a:p>
            <a:pPr algn="ctr"/>
            <a:endParaRPr lang="en-US" sz="2400" dirty="0"/>
          </a:p>
        </p:txBody>
      </p:sp>
      <p:sp>
        <p:nvSpPr>
          <p:cNvPr id="18" name="Slide Number Placeholder 17">
            <a:extLst>
              <a:ext uri="{FF2B5EF4-FFF2-40B4-BE49-F238E27FC236}">
                <a16:creationId xmlns:a16="http://schemas.microsoft.com/office/drawing/2014/main" id="{0285B375-6CA3-48F4-A55F-9C70A4AA15D2}"/>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2" name="Picture 1">
            <a:extLst>
              <a:ext uri="{FF2B5EF4-FFF2-40B4-BE49-F238E27FC236}">
                <a16:creationId xmlns:a16="http://schemas.microsoft.com/office/drawing/2014/main" id="{03E90A10-1458-B8EC-E540-C6FF48A22F56}"/>
              </a:ext>
            </a:extLst>
          </p:cNvPr>
          <p:cNvPicPr>
            <a:picLocks noChangeAspect="1"/>
          </p:cNvPicPr>
          <p:nvPr/>
        </p:nvPicPr>
        <p:blipFill>
          <a:blip r:embed="rId3"/>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235723541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p:sp>
        <p:nvSpPr>
          <p:cNvPr id="16" name="TextBox 15">
            <a:extLst>
              <a:ext uri="{FF2B5EF4-FFF2-40B4-BE49-F238E27FC236}">
                <a16:creationId xmlns:a16="http://schemas.microsoft.com/office/drawing/2014/main" id="{33CDC6E7-0438-42FD-A256-3B80365C6B70}"/>
              </a:ext>
            </a:extLst>
          </p:cNvPr>
          <p:cNvSpPr txBox="1"/>
          <p:nvPr/>
        </p:nvSpPr>
        <p:spPr>
          <a:xfrm>
            <a:off x="443346" y="1814945"/>
            <a:ext cx="8042564" cy="1200329"/>
          </a:xfrm>
          <a:prstGeom prst="rect">
            <a:avLst/>
          </a:prstGeom>
          <a:noFill/>
        </p:spPr>
        <p:txBody>
          <a:bodyPr wrap="square" rtlCol="0">
            <a:spAutoFit/>
          </a:bodyPr>
          <a:lstStyle/>
          <a:p>
            <a:pPr algn="ctr"/>
            <a:r>
              <a:rPr lang="en-US" sz="2400" dirty="0"/>
              <a:t>What is the charge state of the ion with an m/z of 1372.4?</a:t>
            </a:r>
          </a:p>
          <a:p>
            <a:pPr algn="ctr"/>
            <a:endParaRPr lang="en-US" sz="2400" dirty="0"/>
          </a:p>
          <a:p>
            <a:pPr algn="ctr"/>
            <a:r>
              <a:rPr lang="en-US" sz="2400" dirty="0"/>
              <a:t>(m+z+1)/(z+1)  </a:t>
            </a:r>
          </a:p>
        </p:txBody>
      </p:sp>
      <p:sp>
        <p:nvSpPr>
          <p:cNvPr id="18" name="Slide Number Placeholder 17">
            <a:extLst>
              <a:ext uri="{FF2B5EF4-FFF2-40B4-BE49-F238E27FC236}">
                <a16:creationId xmlns:a16="http://schemas.microsoft.com/office/drawing/2014/main" id="{0285B375-6CA3-48F4-A55F-9C70A4AA15D2}"/>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2" name="Picture 1">
            <a:extLst>
              <a:ext uri="{FF2B5EF4-FFF2-40B4-BE49-F238E27FC236}">
                <a16:creationId xmlns:a16="http://schemas.microsoft.com/office/drawing/2014/main" id="{38880F8A-DE29-246D-1604-8C23017B2319}"/>
              </a:ext>
            </a:extLst>
          </p:cNvPr>
          <p:cNvPicPr>
            <a:picLocks noChangeAspect="1"/>
          </p:cNvPicPr>
          <p:nvPr/>
        </p:nvPicPr>
        <p:blipFill>
          <a:blip r:embed="rId3"/>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177353971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7D361C-748C-4AC7-9DD3-E7053ED5C184}"/>
                  </a:ext>
                </a:extLst>
              </p:cNvPr>
              <p:cNvSpPr txBox="1"/>
              <p:nvPr/>
            </p:nvSpPr>
            <p:spPr>
              <a:xfrm>
                <a:off x="539151" y="2152184"/>
                <a:ext cx="1633396" cy="501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𝑧</m:t>
                          </m:r>
                        </m:den>
                      </m:f>
                      <m:r>
                        <a:rPr lang="en-US" i="1" smtClean="0">
                          <a:latin typeface="Cambria Math" panose="02040503050406030204" pitchFamily="18" charset="0"/>
                        </a:rPr>
                        <m:t>=</m:t>
                      </m:r>
                      <m:r>
                        <a:rPr lang="en-US" b="0" i="1" smtClean="0">
                          <a:latin typeface="Cambria Math" panose="02040503050406030204" pitchFamily="18" charset="0"/>
                        </a:rPr>
                        <m:t>1468.7</m:t>
                      </m:r>
                    </m:oMath>
                  </m:oMathPara>
                </a14:m>
                <a:endParaRPr lang="en-US" b="0" dirty="0"/>
              </a:p>
            </p:txBody>
          </p:sp>
        </mc:Choice>
        <mc:Fallback xmlns="">
          <p:sp>
            <p:nvSpPr>
              <p:cNvPr id="7" name="TextBox 6">
                <a:extLst>
                  <a:ext uri="{FF2B5EF4-FFF2-40B4-BE49-F238E27FC236}">
                    <a16:creationId xmlns:a16="http://schemas.microsoft.com/office/drawing/2014/main" id="{AB7D361C-748C-4AC7-9DD3-E7053ED5C184}"/>
                  </a:ext>
                </a:extLst>
              </p:cNvPr>
              <p:cNvSpPr txBox="1">
                <a:spLocks noRot="1" noChangeAspect="1" noMove="1" noResize="1" noEditPoints="1" noAdjustHandles="1" noChangeArrowheads="1" noChangeShapeType="1" noTextEdit="1"/>
              </p:cNvSpPr>
              <p:nvPr/>
            </p:nvSpPr>
            <p:spPr>
              <a:xfrm>
                <a:off x="539151" y="2152184"/>
                <a:ext cx="1633396" cy="501356"/>
              </a:xfrm>
              <a:prstGeom prst="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0F87165-B62E-469C-9E41-68900D1B6B07}"/>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3" name="Picture 2">
            <a:extLst>
              <a:ext uri="{FF2B5EF4-FFF2-40B4-BE49-F238E27FC236}">
                <a16:creationId xmlns:a16="http://schemas.microsoft.com/office/drawing/2014/main" id="{DB55113F-EE49-AE30-677A-6E0A06BCFFC2}"/>
              </a:ext>
            </a:extLst>
          </p:cNvPr>
          <p:cNvPicPr>
            <a:picLocks noChangeAspect="1"/>
          </p:cNvPicPr>
          <p:nvPr/>
        </p:nvPicPr>
        <p:blipFill>
          <a:blip r:embed="rId4"/>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286325330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7D361C-748C-4AC7-9DD3-E7053ED5C184}"/>
                  </a:ext>
                </a:extLst>
              </p:cNvPr>
              <p:cNvSpPr txBox="1"/>
              <p:nvPr/>
            </p:nvSpPr>
            <p:spPr>
              <a:xfrm>
                <a:off x="539151" y="2152184"/>
                <a:ext cx="1633396" cy="501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𝑧</m:t>
                          </m:r>
                        </m:den>
                      </m:f>
                      <m:r>
                        <a:rPr lang="en-US" i="1" smtClean="0">
                          <a:latin typeface="Cambria Math" panose="02040503050406030204" pitchFamily="18" charset="0"/>
                        </a:rPr>
                        <m:t>=</m:t>
                      </m:r>
                      <m:r>
                        <a:rPr lang="en-US" b="0" i="1" smtClean="0">
                          <a:latin typeface="Cambria Math" panose="02040503050406030204" pitchFamily="18" charset="0"/>
                        </a:rPr>
                        <m:t>1468.7</m:t>
                      </m:r>
                    </m:oMath>
                  </m:oMathPara>
                </a14:m>
                <a:endParaRPr lang="en-US" b="0" dirty="0"/>
              </a:p>
            </p:txBody>
          </p:sp>
        </mc:Choice>
        <mc:Fallback xmlns="">
          <p:sp>
            <p:nvSpPr>
              <p:cNvPr id="7" name="TextBox 6">
                <a:extLst>
                  <a:ext uri="{FF2B5EF4-FFF2-40B4-BE49-F238E27FC236}">
                    <a16:creationId xmlns:a16="http://schemas.microsoft.com/office/drawing/2014/main" id="{AB7D361C-748C-4AC7-9DD3-E7053ED5C184}"/>
                  </a:ext>
                </a:extLst>
              </p:cNvPr>
              <p:cNvSpPr txBox="1">
                <a:spLocks noRot="1" noChangeAspect="1" noMove="1" noResize="1" noEditPoints="1" noAdjustHandles="1" noChangeArrowheads="1" noChangeShapeType="1" noTextEdit="1"/>
              </p:cNvSpPr>
              <p:nvPr/>
            </p:nvSpPr>
            <p:spPr>
              <a:xfrm>
                <a:off x="539151" y="2152184"/>
                <a:ext cx="1633396" cy="50135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D619E3-B333-4CDE-9E61-1062068BCB2B}"/>
                  </a:ext>
                </a:extLst>
              </p:cNvPr>
              <p:cNvSpPr txBox="1"/>
              <p:nvPr/>
            </p:nvSpPr>
            <p:spPr>
              <a:xfrm>
                <a:off x="539151" y="2852923"/>
                <a:ext cx="19924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=1486.7</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𝑧</m:t>
                      </m:r>
                    </m:oMath>
                  </m:oMathPara>
                </a14:m>
                <a:endParaRPr lang="en-US" dirty="0"/>
              </a:p>
            </p:txBody>
          </p:sp>
        </mc:Choice>
        <mc:Fallback xmlns="">
          <p:sp>
            <p:nvSpPr>
              <p:cNvPr id="8" name="TextBox 7">
                <a:extLst>
                  <a:ext uri="{FF2B5EF4-FFF2-40B4-BE49-F238E27FC236}">
                    <a16:creationId xmlns:a16="http://schemas.microsoft.com/office/drawing/2014/main" id="{C8D619E3-B333-4CDE-9E61-1062068BCB2B}"/>
                  </a:ext>
                </a:extLst>
              </p:cNvPr>
              <p:cNvSpPr txBox="1">
                <a:spLocks noRot="1" noChangeAspect="1" noMove="1" noResize="1" noEditPoints="1" noAdjustHandles="1" noChangeArrowheads="1" noChangeShapeType="1" noTextEdit="1"/>
              </p:cNvSpPr>
              <p:nvPr/>
            </p:nvSpPr>
            <p:spPr>
              <a:xfrm>
                <a:off x="539151" y="2852923"/>
                <a:ext cx="1992469" cy="276999"/>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4ACEA65-B08A-4991-84A0-ADB253D80836}"/>
                  </a:ext>
                </a:extLst>
              </p:cNvPr>
              <p:cNvSpPr txBox="1"/>
              <p:nvPr/>
            </p:nvSpPr>
            <p:spPr>
              <a:xfrm>
                <a:off x="581214" y="3181210"/>
                <a:ext cx="15492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=1485.7</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dirty="0"/>
              </a:p>
            </p:txBody>
          </p:sp>
        </mc:Choice>
        <mc:Fallback xmlns="">
          <p:sp>
            <p:nvSpPr>
              <p:cNvPr id="32" name="TextBox 31">
                <a:extLst>
                  <a:ext uri="{FF2B5EF4-FFF2-40B4-BE49-F238E27FC236}">
                    <a16:creationId xmlns:a16="http://schemas.microsoft.com/office/drawing/2014/main" id="{14ACEA65-B08A-4991-84A0-ADB253D80836}"/>
                  </a:ext>
                </a:extLst>
              </p:cNvPr>
              <p:cNvSpPr txBox="1">
                <a:spLocks noRot="1" noChangeAspect="1" noMove="1" noResize="1" noEditPoints="1" noAdjustHandles="1" noChangeArrowheads="1" noChangeShapeType="1" noTextEdit="1"/>
              </p:cNvSpPr>
              <p:nvPr/>
            </p:nvSpPr>
            <p:spPr>
              <a:xfrm>
                <a:off x="581214" y="3181210"/>
                <a:ext cx="1549270" cy="276999"/>
              </a:xfrm>
              <a:prstGeom prst="rect">
                <a:avLst/>
              </a:prstGeom>
              <a:blipFill>
                <a:blip r:embed="rId5"/>
                <a:stretch>
                  <a:fillRect l="-1969" b="-888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0F87165-B62E-469C-9E41-68900D1B6B07}"/>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3" name="Picture 2">
            <a:extLst>
              <a:ext uri="{FF2B5EF4-FFF2-40B4-BE49-F238E27FC236}">
                <a16:creationId xmlns:a16="http://schemas.microsoft.com/office/drawing/2014/main" id="{119AEFB5-87F7-FCA6-71E9-DAD4ACC2261A}"/>
              </a:ext>
            </a:extLst>
          </p:cNvPr>
          <p:cNvPicPr>
            <a:picLocks noChangeAspect="1"/>
          </p:cNvPicPr>
          <p:nvPr/>
        </p:nvPicPr>
        <p:blipFill>
          <a:blip r:embed="rId6"/>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5914762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7D361C-748C-4AC7-9DD3-E7053ED5C184}"/>
                  </a:ext>
                </a:extLst>
              </p:cNvPr>
              <p:cNvSpPr txBox="1"/>
              <p:nvPr/>
            </p:nvSpPr>
            <p:spPr>
              <a:xfrm>
                <a:off x="539151" y="2152184"/>
                <a:ext cx="1633396" cy="501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𝑧</m:t>
                          </m:r>
                        </m:den>
                      </m:f>
                      <m:r>
                        <a:rPr lang="en-US" i="1" smtClean="0">
                          <a:latin typeface="Cambria Math" panose="02040503050406030204" pitchFamily="18" charset="0"/>
                        </a:rPr>
                        <m:t>=</m:t>
                      </m:r>
                      <m:r>
                        <a:rPr lang="en-US" b="0" i="1" smtClean="0">
                          <a:latin typeface="Cambria Math" panose="02040503050406030204" pitchFamily="18" charset="0"/>
                        </a:rPr>
                        <m:t>1468.7</m:t>
                      </m:r>
                    </m:oMath>
                  </m:oMathPara>
                </a14:m>
                <a:endParaRPr lang="en-US" b="0" dirty="0"/>
              </a:p>
            </p:txBody>
          </p:sp>
        </mc:Choice>
        <mc:Fallback xmlns="">
          <p:sp>
            <p:nvSpPr>
              <p:cNvPr id="7" name="TextBox 6">
                <a:extLst>
                  <a:ext uri="{FF2B5EF4-FFF2-40B4-BE49-F238E27FC236}">
                    <a16:creationId xmlns:a16="http://schemas.microsoft.com/office/drawing/2014/main" id="{AB7D361C-748C-4AC7-9DD3-E7053ED5C184}"/>
                  </a:ext>
                </a:extLst>
              </p:cNvPr>
              <p:cNvSpPr txBox="1">
                <a:spLocks noRot="1" noChangeAspect="1" noMove="1" noResize="1" noEditPoints="1" noAdjustHandles="1" noChangeArrowheads="1" noChangeShapeType="1" noTextEdit="1"/>
              </p:cNvSpPr>
              <p:nvPr/>
            </p:nvSpPr>
            <p:spPr>
              <a:xfrm>
                <a:off x="539151" y="2152184"/>
                <a:ext cx="1633396" cy="50135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D619E3-B333-4CDE-9E61-1062068BCB2B}"/>
                  </a:ext>
                </a:extLst>
              </p:cNvPr>
              <p:cNvSpPr txBox="1"/>
              <p:nvPr/>
            </p:nvSpPr>
            <p:spPr>
              <a:xfrm>
                <a:off x="539151" y="2852923"/>
                <a:ext cx="19924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=1486.7</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𝑧</m:t>
                      </m:r>
                    </m:oMath>
                  </m:oMathPara>
                </a14:m>
                <a:endParaRPr lang="en-US" dirty="0"/>
              </a:p>
            </p:txBody>
          </p:sp>
        </mc:Choice>
        <mc:Fallback xmlns="">
          <p:sp>
            <p:nvSpPr>
              <p:cNvPr id="8" name="TextBox 7">
                <a:extLst>
                  <a:ext uri="{FF2B5EF4-FFF2-40B4-BE49-F238E27FC236}">
                    <a16:creationId xmlns:a16="http://schemas.microsoft.com/office/drawing/2014/main" id="{C8D619E3-B333-4CDE-9E61-1062068BCB2B}"/>
                  </a:ext>
                </a:extLst>
              </p:cNvPr>
              <p:cNvSpPr txBox="1">
                <a:spLocks noRot="1" noChangeAspect="1" noMove="1" noResize="1" noEditPoints="1" noAdjustHandles="1" noChangeArrowheads="1" noChangeShapeType="1" noTextEdit="1"/>
              </p:cNvSpPr>
              <p:nvPr/>
            </p:nvSpPr>
            <p:spPr>
              <a:xfrm>
                <a:off x="539151" y="2852923"/>
                <a:ext cx="1992469" cy="276999"/>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4ACEA65-B08A-4991-84A0-ADB253D80836}"/>
                  </a:ext>
                </a:extLst>
              </p:cNvPr>
              <p:cNvSpPr txBox="1"/>
              <p:nvPr/>
            </p:nvSpPr>
            <p:spPr>
              <a:xfrm>
                <a:off x="581214" y="3181210"/>
                <a:ext cx="15492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=1485.7</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dirty="0"/>
              </a:p>
            </p:txBody>
          </p:sp>
        </mc:Choice>
        <mc:Fallback xmlns="">
          <p:sp>
            <p:nvSpPr>
              <p:cNvPr id="32" name="TextBox 31">
                <a:extLst>
                  <a:ext uri="{FF2B5EF4-FFF2-40B4-BE49-F238E27FC236}">
                    <a16:creationId xmlns:a16="http://schemas.microsoft.com/office/drawing/2014/main" id="{14ACEA65-B08A-4991-84A0-ADB253D80836}"/>
                  </a:ext>
                </a:extLst>
              </p:cNvPr>
              <p:cNvSpPr txBox="1">
                <a:spLocks noRot="1" noChangeAspect="1" noMove="1" noResize="1" noEditPoints="1" noAdjustHandles="1" noChangeArrowheads="1" noChangeShapeType="1" noTextEdit="1"/>
              </p:cNvSpPr>
              <p:nvPr/>
            </p:nvSpPr>
            <p:spPr>
              <a:xfrm>
                <a:off x="581214" y="3181210"/>
                <a:ext cx="1549270" cy="276999"/>
              </a:xfrm>
              <a:prstGeom prst="rect">
                <a:avLst/>
              </a:prstGeom>
              <a:blipFill>
                <a:blip r:embed="rId5"/>
                <a:stretch>
                  <a:fillRect l="-1969" b="-8889"/>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D33228A-48B1-49EB-A8E9-B9054AEC0FAE}"/>
              </a:ext>
            </a:extLst>
          </p:cNvPr>
          <p:cNvCxnSpPr>
            <a:cxnSpLocks/>
          </p:cNvCxnSpPr>
          <p:nvPr/>
        </p:nvCxnSpPr>
        <p:spPr>
          <a:xfrm>
            <a:off x="3054927" y="2934713"/>
            <a:ext cx="1454728" cy="0"/>
          </a:xfrm>
          <a:prstGeom prst="straightConnector1">
            <a:avLst/>
          </a:prstGeom>
          <a:ln>
            <a:solidFill>
              <a:srgbClr val="838BAA"/>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6403B71-2D4A-4325-941A-B57AD6F56373}"/>
              </a:ext>
            </a:extLst>
          </p:cNvPr>
          <p:cNvSpPr txBox="1"/>
          <p:nvPr/>
        </p:nvSpPr>
        <p:spPr>
          <a:xfrm>
            <a:off x="3054927" y="2468874"/>
            <a:ext cx="1392382" cy="369332"/>
          </a:xfrm>
          <a:prstGeom prst="rect">
            <a:avLst/>
          </a:prstGeom>
          <a:noFill/>
        </p:spPr>
        <p:txBody>
          <a:bodyPr wrap="square" rtlCol="0">
            <a:spAutoFit/>
          </a:bodyPr>
          <a:lstStyle/>
          <a:p>
            <a:r>
              <a:rPr lang="en-US" dirty="0"/>
              <a:t>Substitution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294E5CA-6A51-47B7-AB14-DA083D358434}"/>
                  </a:ext>
                </a:extLst>
              </p:cNvPr>
              <p:cNvSpPr txBox="1"/>
              <p:nvPr/>
            </p:nvSpPr>
            <p:spPr>
              <a:xfrm>
                <a:off x="5424055" y="2197806"/>
                <a:ext cx="2836482" cy="5421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1485.7</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+1</m:t>
                          </m:r>
                        </m:num>
                        <m:den>
                          <m:r>
                            <a:rPr lang="en-US" b="0" i="1" smtClean="0">
                              <a:latin typeface="Cambria Math" panose="02040503050406030204" pitchFamily="18" charset="0"/>
                            </a:rPr>
                            <m:t>𝑧</m:t>
                          </m:r>
                          <m:r>
                            <a:rPr lang="en-US" b="0" i="1" smtClean="0">
                              <a:latin typeface="Cambria Math" panose="02040503050406030204" pitchFamily="18" charset="0"/>
                            </a:rPr>
                            <m:t>+1</m:t>
                          </m:r>
                        </m:den>
                      </m:f>
                      <m:r>
                        <a:rPr lang="en-US" b="0" i="1" smtClean="0">
                          <a:latin typeface="Cambria Math" panose="02040503050406030204" pitchFamily="18" charset="0"/>
                        </a:rPr>
                        <m:t>=1372.4</m:t>
                      </m:r>
                    </m:oMath>
                  </m:oMathPara>
                </a14:m>
                <a:endParaRPr lang="en-US" dirty="0"/>
              </a:p>
            </p:txBody>
          </p:sp>
        </mc:Choice>
        <mc:Fallback xmlns="">
          <p:sp>
            <p:nvSpPr>
              <p:cNvPr id="14" name="TextBox 13">
                <a:extLst>
                  <a:ext uri="{FF2B5EF4-FFF2-40B4-BE49-F238E27FC236}">
                    <a16:creationId xmlns:a16="http://schemas.microsoft.com/office/drawing/2014/main" id="{8294E5CA-6A51-47B7-AB14-DA083D358434}"/>
                  </a:ext>
                </a:extLst>
              </p:cNvPr>
              <p:cNvSpPr txBox="1">
                <a:spLocks noRot="1" noChangeAspect="1" noMove="1" noResize="1" noEditPoints="1" noAdjustHandles="1" noChangeArrowheads="1" noChangeShapeType="1" noTextEdit="1"/>
              </p:cNvSpPr>
              <p:nvPr/>
            </p:nvSpPr>
            <p:spPr>
              <a:xfrm>
                <a:off x="5424055" y="2197806"/>
                <a:ext cx="2836482" cy="5421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873EC09-1C95-47FF-8E0C-CEB81A92710B}"/>
                  </a:ext>
                </a:extLst>
              </p:cNvPr>
              <p:cNvSpPr txBox="1"/>
              <p:nvPr/>
            </p:nvSpPr>
            <p:spPr>
              <a:xfrm>
                <a:off x="5424055" y="1441761"/>
                <a:ext cx="2345129" cy="5421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+1</m:t>
                          </m:r>
                        </m:num>
                        <m:den>
                          <m:r>
                            <a:rPr lang="en-US" b="0" i="1" smtClean="0">
                              <a:latin typeface="Cambria Math" panose="02040503050406030204" pitchFamily="18" charset="0"/>
                            </a:rPr>
                            <m:t>𝑧</m:t>
                          </m:r>
                          <m:r>
                            <a:rPr lang="en-US" b="0" i="1" smtClean="0">
                              <a:latin typeface="Cambria Math" panose="02040503050406030204" pitchFamily="18" charset="0"/>
                            </a:rPr>
                            <m:t>+1</m:t>
                          </m:r>
                        </m:den>
                      </m:f>
                      <m:r>
                        <a:rPr lang="en-US" b="0" i="1" smtClean="0">
                          <a:latin typeface="Cambria Math" panose="02040503050406030204" pitchFamily="18" charset="0"/>
                        </a:rPr>
                        <m:t>=1372.4</m:t>
                      </m:r>
                    </m:oMath>
                  </m:oMathPara>
                </a14:m>
                <a:endParaRPr lang="en-US" dirty="0"/>
              </a:p>
            </p:txBody>
          </p:sp>
        </mc:Choice>
        <mc:Fallback xmlns="">
          <p:sp>
            <p:nvSpPr>
              <p:cNvPr id="35" name="TextBox 34">
                <a:extLst>
                  <a:ext uri="{FF2B5EF4-FFF2-40B4-BE49-F238E27FC236}">
                    <a16:creationId xmlns:a16="http://schemas.microsoft.com/office/drawing/2014/main" id="{7873EC09-1C95-47FF-8E0C-CEB81A92710B}"/>
                  </a:ext>
                </a:extLst>
              </p:cNvPr>
              <p:cNvSpPr txBox="1">
                <a:spLocks noRot="1" noChangeAspect="1" noMove="1" noResize="1" noEditPoints="1" noAdjustHandles="1" noChangeArrowheads="1" noChangeShapeType="1" noTextEdit="1"/>
              </p:cNvSpPr>
              <p:nvPr/>
            </p:nvSpPr>
            <p:spPr>
              <a:xfrm>
                <a:off x="5424055" y="1441761"/>
                <a:ext cx="2345129" cy="54213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BB27F2-05E8-4940-B97B-B0DF3F5D015D}"/>
                  </a:ext>
                </a:extLst>
              </p:cNvPr>
              <p:cNvSpPr txBox="1"/>
              <p:nvPr/>
            </p:nvSpPr>
            <p:spPr>
              <a:xfrm>
                <a:off x="4983614" y="3016680"/>
                <a:ext cx="37173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1486.7</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+1=1372.4</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+1372.4</m:t>
                      </m:r>
                    </m:oMath>
                  </m:oMathPara>
                </a14:m>
                <a:endParaRPr lang="en-US" dirty="0"/>
              </a:p>
            </p:txBody>
          </p:sp>
        </mc:Choice>
        <mc:Fallback xmlns="">
          <p:sp>
            <p:nvSpPr>
              <p:cNvPr id="2" name="TextBox 1">
                <a:extLst>
                  <a:ext uri="{FF2B5EF4-FFF2-40B4-BE49-F238E27FC236}">
                    <a16:creationId xmlns:a16="http://schemas.microsoft.com/office/drawing/2014/main" id="{D2BB27F2-05E8-4940-B97B-B0DF3F5D015D}"/>
                  </a:ext>
                </a:extLst>
              </p:cNvPr>
              <p:cNvSpPr txBox="1">
                <a:spLocks noRot="1" noChangeAspect="1" noMove="1" noResize="1" noEditPoints="1" noAdjustHandles="1" noChangeArrowheads="1" noChangeShapeType="1" noTextEdit="1"/>
              </p:cNvSpPr>
              <p:nvPr/>
            </p:nvSpPr>
            <p:spPr>
              <a:xfrm>
                <a:off x="4983614" y="3016680"/>
                <a:ext cx="3717364" cy="276999"/>
              </a:xfrm>
              <a:prstGeom prst="rect">
                <a:avLst/>
              </a:prstGeom>
              <a:blipFill>
                <a:blip r:embed="rId8"/>
                <a:stretch>
                  <a:fillRect l="-1149" r="-114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4D4F371-8C25-4F5F-843B-F0C06F265D08}"/>
                  </a:ext>
                </a:extLst>
              </p:cNvPr>
              <p:cNvSpPr txBox="1"/>
              <p:nvPr/>
            </p:nvSpPr>
            <p:spPr>
              <a:xfrm>
                <a:off x="5520891" y="3573881"/>
                <a:ext cx="20406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114.3</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=13741.4</m:t>
                      </m:r>
                    </m:oMath>
                  </m:oMathPara>
                </a14:m>
                <a:endParaRPr lang="en-US" dirty="0"/>
              </a:p>
            </p:txBody>
          </p:sp>
        </mc:Choice>
        <mc:Fallback xmlns="">
          <p:sp>
            <p:nvSpPr>
              <p:cNvPr id="3" name="TextBox 2">
                <a:extLst>
                  <a:ext uri="{FF2B5EF4-FFF2-40B4-BE49-F238E27FC236}">
                    <a16:creationId xmlns:a16="http://schemas.microsoft.com/office/drawing/2014/main" id="{D4D4F371-8C25-4F5F-843B-F0C06F265D08}"/>
                  </a:ext>
                </a:extLst>
              </p:cNvPr>
              <p:cNvSpPr txBox="1">
                <a:spLocks noRot="1" noChangeAspect="1" noMove="1" noResize="1" noEditPoints="1" noAdjustHandles="1" noChangeArrowheads="1" noChangeShapeType="1" noTextEdit="1"/>
              </p:cNvSpPr>
              <p:nvPr/>
            </p:nvSpPr>
            <p:spPr>
              <a:xfrm>
                <a:off x="5520891" y="3573881"/>
                <a:ext cx="2040623" cy="276999"/>
              </a:xfrm>
              <a:prstGeom prst="rect">
                <a:avLst/>
              </a:prstGeom>
              <a:blipFill>
                <a:blip r:embed="rId9"/>
                <a:stretch>
                  <a:fillRect l="-2395" r="-2695"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78CC09-253E-41D2-BF6D-603ED52C09F3}"/>
                  </a:ext>
                </a:extLst>
              </p:cNvPr>
              <p:cNvSpPr txBox="1"/>
              <p:nvPr/>
            </p:nvSpPr>
            <p:spPr>
              <a:xfrm>
                <a:off x="6309351" y="4061516"/>
                <a:ext cx="726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=12</m:t>
                      </m:r>
                    </m:oMath>
                  </m:oMathPara>
                </a14:m>
                <a:endParaRPr lang="en-US" dirty="0"/>
              </a:p>
            </p:txBody>
          </p:sp>
        </mc:Choice>
        <mc:Fallback xmlns="">
          <p:sp>
            <p:nvSpPr>
              <p:cNvPr id="4" name="TextBox 3">
                <a:extLst>
                  <a:ext uri="{FF2B5EF4-FFF2-40B4-BE49-F238E27FC236}">
                    <a16:creationId xmlns:a16="http://schemas.microsoft.com/office/drawing/2014/main" id="{2C78CC09-253E-41D2-BF6D-603ED52C09F3}"/>
                  </a:ext>
                </a:extLst>
              </p:cNvPr>
              <p:cNvSpPr txBox="1">
                <a:spLocks noRot="1" noChangeAspect="1" noMove="1" noResize="1" noEditPoints="1" noAdjustHandles="1" noChangeArrowheads="1" noChangeShapeType="1" noTextEdit="1"/>
              </p:cNvSpPr>
              <p:nvPr/>
            </p:nvSpPr>
            <p:spPr>
              <a:xfrm>
                <a:off x="6309351" y="4061516"/>
                <a:ext cx="726930" cy="276999"/>
              </a:xfrm>
              <a:prstGeom prst="rect">
                <a:avLst/>
              </a:prstGeom>
              <a:blipFill>
                <a:blip r:embed="rId10"/>
                <a:stretch>
                  <a:fillRect l="-4202" r="-756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BD2055A-0205-4C9E-8936-BEE2E09500E4}"/>
                  </a:ext>
                </a:extLst>
              </p:cNvPr>
              <p:cNvSpPr txBox="1"/>
              <p:nvPr/>
            </p:nvSpPr>
            <p:spPr>
              <a:xfrm>
                <a:off x="6274716" y="4540415"/>
                <a:ext cx="11934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=17828</m:t>
                      </m:r>
                    </m:oMath>
                  </m:oMathPara>
                </a14:m>
                <a:endParaRPr lang="en-US" dirty="0"/>
              </a:p>
            </p:txBody>
          </p:sp>
        </mc:Choice>
        <mc:Fallback xmlns="">
          <p:sp>
            <p:nvSpPr>
              <p:cNvPr id="15" name="TextBox 14">
                <a:extLst>
                  <a:ext uri="{FF2B5EF4-FFF2-40B4-BE49-F238E27FC236}">
                    <a16:creationId xmlns:a16="http://schemas.microsoft.com/office/drawing/2014/main" id="{EBD2055A-0205-4C9E-8936-BEE2E09500E4}"/>
                  </a:ext>
                </a:extLst>
              </p:cNvPr>
              <p:cNvSpPr txBox="1">
                <a:spLocks noRot="1" noChangeAspect="1" noMove="1" noResize="1" noEditPoints="1" noAdjustHandles="1" noChangeArrowheads="1" noChangeShapeType="1" noTextEdit="1"/>
              </p:cNvSpPr>
              <p:nvPr/>
            </p:nvSpPr>
            <p:spPr>
              <a:xfrm>
                <a:off x="6274716" y="4540415"/>
                <a:ext cx="1193404" cy="276999"/>
              </a:xfrm>
              <a:prstGeom prst="rect">
                <a:avLst/>
              </a:prstGeom>
              <a:blipFill>
                <a:blip r:embed="rId11"/>
                <a:stretch>
                  <a:fillRect l="-2551" r="-4592" b="-6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53187BE-B010-4E7A-BCD3-1355A12E02B5}"/>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6" name="Picture 5">
            <a:extLst>
              <a:ext uri="{FF2B5EF4-FFF2-40B4-BE49-F238E27FC236}">
                <a16:creationId xmlns:a16="http://schemas.microsoft.com/office/drawing/2014/main" id="{B148C67C-1A4B-4C4E-1D0F-CEA40569641D}"/>
              </a:ext>
            </a:extLst>
          </p:cNvPr>
          <p:cNvPicPr>
            <a:picLocks noChangeAspect="1"/>
          </p:cNvPicPr>
          <p:nvPr/>
        </p:nvPicPr>
        <p:blipFill>
          <a:blip r:embed="rId12"/>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367214343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634982" y="398326"/>
            <a:ext cx="787403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925" dirty="0"/>
              <a:t>Outline</a:t>
            </a:r>
            <a:endParaRPr sz="2925" dirty="0"/>
          </a:p>
        </p:txBody>
      </p:sp>
      <p:sp>
        <p:nvSpPr>
          <p:cNvPr id="2" name="Slide Number Placeholder 1">
            <a:extLst>
              <a:ext uri="{FF2B5EF4-FFF2-40B4-BE49-F238E27FC236}">
                <a16:creationId xmlns:a16="http://schemas.microsoft.com/office/drawing/2014/main" id="{7161B43E-D493-42F2-9E6F-A4A6AA6E5B70}"/>
              </a:ext>
            </a:extLst>
          </p:cNvPr>
          <p:cNvSpPr>
            <a:spLocks noGrp="1"/>
          </p:cNvSpPr>
          <p:nvPr>
            <p:ph type="sldNum" sz="quarter" idx="2"/>
          </p:nvPr>
        </p:nvSpPr>
        <p:spPr/>
        <p:txBody>
          <a:bodyPr/>
          <a:lstStyle/>
          <a:p>
            <a:fld id="{86CB4B4D-7CA3-9044-876B-883B54F8677D}" type="slidenum">
              <a:rPr lang="en-US" smtClean="0"/>
              <a:t>2</a:t>
            </a:fld>
            <a:endParaRPr lang="en-US" dirty="0"/>
          </a:p>
        </p:txBody>
      </p:sp>
      <p:sp>
        <p:nvSpPr>
          <p:cNvPr id="3" name="object 3">
            <a:extLst>
              <a:ext uri="{FF2B5EF4-FFF2-40B4-BE49-F238E27FC236}">
                <a16:creationId xmlns:a16="http://schemas.microsoft.com/office/drawing/2014/main" id="{4573E19D-50B9-5CDE-1A91-73CA69B1D96B}"/>
              </a:ext>
            </a:extLst>
          </p:cNvPr>
          <p:cNvSpPr txBox="1"/>
          <p:nvPr/>
        </p:nvSpPr>
        <p:spPr>
          <a:xfrm>
            <a:off x="207335" y="1201701"/>
            <a:ext cx="8761227" cy="387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311442" indent="-306917" defTabSz="308074">
              <a:spcBef>
                <a:spcPts val="2213"/>
              </a:spcBef>
              <a:buSzPct val="100000"/>
              <a:buChar char="•"/>
              <a:defRPr sz="5400" spc="0"/>
            </a:pPr>
            <a:r>
              <a:rPr lang="en-US" sz="2025" dirty="0"/>
              <a:t>Determining peptide mass from a family of different mass-to-charge peaks</a:t>
            </a:r>
            <a:endParaRPr sz="2025" dirty="0"/>
          </a:p>
          <a:p>
            <a:pPr marL="311442" indent="-306917" defTabSz="308074">
              <a:spcBef>
                <a:spcPts val="2213"/>
              </a:spcBef>
              <a:buSzPct val="100000"/>
              <a:buChar char="•"/>
              <a:defRPr sz="5400" spc="0"/>
            </a:pPr>
            <a:r>
              <a:rPr lang="en-US" sz="2025" dirty="0"/>
              <a:t>Isotopes</a:t>
            </a:r>
          </a:p>
          <a:p>
            <a:pPr marL="311442" indent="-306917" defTabSz="308074">
              <a:spcBef>
                <a:spcPts val="2213"/>
              </a:spcBef>
              <a:buSzPct val="100000"/>
              <a:buFontTx/>
              <a:buChar char="•"/>
              <a:defRPr sz="5400" spc="0"/>
            </a:pPr>
            <a:r>
              <a:rPr lang="en-US" sz="2025" dirty="0"/>
              <a:t>Mass spectrometry labeling techniques</a:t>
            </a:r>
          </a:p>
          <a:p>
            <a:pPr marL="311442" indent="-306917" defTabSz="308074">
              <a:spcBef>
                <a:spcPts val="2213"/>
              </a:spcBef>
              <a:buSzPct val="100000"/>
              <a:buFontTx/>
              <a:buChar char="•"/>
              <a:defRPr sz="5400" spc="0"/>
            </a:pPr>
            <a:r>
              <a:rPr lang="en-US" sz="2025" dirty="0"/>
              <a:t>Data acquisition techniques</a:t>
            </a:r>
          </a:p>
          <a:p>
            <a:pPr marL="311442" indent="-306917" defTabSz="308074">
              <a:spcBef>
                <a:spcPts val="2213"/>
              </a:spcBef>
              <a:buSzPct val="100000"/>
              <a:buChar char="•"/>
              <a:defRPr sz="5400" spc="0"/>
            </a:pPr>
            <a:r>
              <a:rPr lang="en-US" sz="2025" dirty="0"/>
              <a:t>Mass spectrometry database searching</a:t>
            </a:r>
          </a:p>
          <a:p>
            <a:pPr marL="311442" indent="-306917" defTabSz="308074">
              <a:spcBef>
                <a:spcPts val="2213"/>
              </a:spcBef>
              <a:buSzPct val="100000"/>
              <a:buChar char="•"/>
              <a:defRPr sz="5400" spc="0"/>
            </a:pPr>
            <a:r>
              <a:rPr lang="en-US" sz="2025" spc="-2" dirty="0"/>
              <a:t>Introduction to popular database search programs</a:t>
            </a:r>
            <a:endParaRPr sz="1725" spc="-2" dirty="0"/>
          </a:p>
          <a:p>
            <a:pPr marL="311442" indent="-306917" defTabSz="308074">
              <a:spcBef>
                <a:spcPts val="2213"/>
              </a:spcBef>
              <a:buSzPct val="100000"/>
              <a:buChar char="•"/>
              <a:defRPr sz="5400" spc="0"/>
            </a:pPr>
            <a:r>
              <a:rPr lang="en-US" sz="2025" dirty="0"/>
              <a:t>Mapping ions to protein/peptide sequences using Protein Prospector</a:t>
            </a:r>
            <a:endParaRPr sz="1725" spc="-5"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616163-EBEB-4C80-87FC-2199B18EAD2E}"/>
              </a:ext>
            </a:extLst>
          </p:cNvPr>
          <p:cNvPicPr>
            <a:picLocks noChangeAspect="1"/>
          </p:cNvPicPr>
          <p:nvPr/>
        </p:nvPicPr>
        <p:blipFill rotWithShape="1">
          <a:blip r:embed="rId3"/>
          <a:srcRect r="4469"/>
          <a:stretch/>
        </p:blipFill>
        <p:spPr>
          <a:xfrm>
            <a:off x="1578558" y="1653959"/>
            <a:ext cx="5923680" cy="3282987"/>
          </a:xfrm>
          <a:prstGeom prst="rect">
            <a:avLst/>
          </a:prstGeom>
        </p:spPr>
      </p:pic>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p:sp>
        <p:nvSpPr>
          <p:cNvPr id="12" name="TextBox 11">
            <a:extLst>
              <a:ext uri="{FF2B5EF4-FFF2-40B4-BE49-F238E27FC236}">
                <a16:creationId xmlns:a16="http://schemas.microsoft.com/office/drawing/2014/main" id="{8248C47E-32B8-4662-8C66-983DB491B8D5}"/>
              </a:ext>
            </a:extLst>
          </p:cNvPr>
          <p:cNvSpPr txBox="1"/>
          <p:nvPr/>
        </p:nvSpPr>
        <p:spPr>
          <a:xfrm>
            <a:off x="1911928" y="3442854"/>
            <a:ext cx="630382" cy="307777"/>
          </a:xfrm>
          <a:prstGeom prst="rect">
            <a:avLst/>
          </a:prstGeom>
          <a:noFill/>
        </p:spPr>
        <p:txBody>
          <a:bodyPr wrap="square" rtlCol="0">
            <a:spAutoFit/>
          </a:bodyPr>
          <a:lstStyle/>
          <a:p>
            <a:r>
              <a:rPr lang="en-US" sz="1400" dirty="0">
                <a:solidFill>
                  <a:schemeClr val="accent2"/>
                </a:solidFill>
              </a:rPr>
              <a:t>829.4</a:t>
            </a:r>
          </a:p>
        </p:txBody>
      </p:sp>
      <p:sp>
        <p:nvSpPr>
          <p:cNvPr id="103" name="TextBox 102">
            <a:extLst>
              <a:ext uri="{FF2B5EF4-FFF2-40B4-BE49-F238E27FC236}">
                <a16:creationId xmlns:a16="http://schemas.microsoft.com/office/drawing/2014/main" id="{ABD896D6-4052-4C41-A9A3-6B5F539309EB}"/>
              </a:ext>
            </a:extLst>
          </p:cNvPr>
          <p:cNvSpPr txBox="1"/>
          <p:nvPr/>
        </p:nvSpPr>
        <p:spPr>
          <a:xfrm>
            <a:off x="2324101" y="2731730"/>
            <a:ext cx="630382" cy="307777"/>
          </a:xfrm>
          <a:prstGeom prst="rect">
            <a:avLst/>
          </a:prstGeom>
          <a:noFill/>
        </p:spPr>
        <p:txBody>
          <a:bodyPr wrap="square" rtlCol="0">
            <a:spAutoFit/>
          </a:bodyPr>
          <a:lstStyle/>
          <a:p>
            <a:r>
              <a:rPr lang="en-US" sz="1400" dirty="0">
                <a:solidFill>
                  <a:schemeClr val="accent2"/>
                </a:solidFill>
              </a:rPr>
              <a:t>939.3</a:t>
            </a:r>
          </a:p>
        </p:txBody>
      </p:sp>
      <p:sp>
        <p:nvSpPr>
          <p:cNvPr id="104" name="TextBox 103">
            <a:extLst>
              <a:ext uri="{FF2B5EF4-FFF2-40B4-BE49-F238E27FC236}">
                <a16:creationId xmlns:a16="http://schemas.microsoft.com/office/drawing/2014/main" id="{5B36A88C-BF7E-40BA-802E-FF4C827F1A6E}"/>
              </a:ext>
            </a:extLst>
          </p:cNvPr>
          <p:cNvSpPr txBox="1"/>
          <p:nvPr/>
        </p:nvSpPr>
        <p:spPr>
          <a:xfrm>
            <a:off x="2729346" y="1617980"/>
            <a:ext cx="630382" cy="307777"/>
          </a:xfrm>
          <a:prstGeom prst="rect">
            <a:avLst/>
          </a:prstGeom>
          <a:noFill/>
        </p:spPr>
        <p:txBody>
          <a:bodyPr wrap="square" rtlCol="0">
            <a:spAutoFit/>
          </a:bodyPr>
          <a:lstStyle/>
          <a:p>
            <a:r>
              <a:rPr lang="en-US" sz="1400" dirty="0">
                <a:solidFill>
                  <a:schemeClr val="accent2"/>
                </a:solidFill>
              </a:rPr>
              <a:t>991.4</a:t>
            </a:r>
          </a:p>
        </p:txBody>
      </p:sp>
      <p:sp>
        <p:nvSpPr>
          <p:cNvPr id="105" name="TextBox 104">
            <a:extLst>
              <a:ext uri="{FF2B5EF4-FFF2-40B4-BE49-F238E27FC236}">
                <a16:creationId xmlns:a16="http://schemas.microsoft.com/office/drawing/2014/main" id="{872A7EDF-F937-451E-AF2F-379BA50BD430}"/>
              </a:ext>
            </a:extLst>
          </p:cNvPr>
          <p:cNvSpPr txBox="1"/>
          <p:nvPr/>
        </p:nvSpPr>
        <p:spPr>
          <a:xfrm>
            <a:off x="3193473" y="1467115"/>
            <a:ext cx="755072" cy="307777"/>
          </a:xfrm>
          <a:prstGeom prst="rect">
            <a:avLst/>
          </a:prstGeom>
          <a:noFill/>
        </p:spPr>
        <p:txBody>
          <a:bodyPr wrap="square" rtlCol="0">
            <a:spAutoFit/>
          </a:bodyPr>
          <a:lstStyle/>
          <a:p>
            <a:r>
              <a:rPr lang="en-US" sz="1400" dirty="0">
                <a:solidFill>
                  <a:schemeClr val="accent2"/>
                </a:solidFill>
              </a:rPr>
              <a:t>1049.7</a:t>
            </a:r>
          </a:p>
        </p:txBody>
      </p:sp>
      <p:sp>
        <p:nvSpPr>
          <p:cNvPr id="106" name="TextBox 105">
            <a:extLst>
              <a:ext uri="{FF2B5EF4-FFF2-40B4-BE49-F238E27FC236}">
                <a16:creationId xmlns:a16="http://schemas.microsoft.com/office/drawing/2014/main" id="{13C75D24-F0D3-42E7-BAD8-162CA69D50B7}"/>
              </a:ext>
            </a:extLst>
          </p:cNvPr>
          <p:cNvSpPr txBox="1"/>
          <p:nvPr/>
        </p:nvSpPr>
        <p:spPr>
          <a:xfrm>
            <a:off x="3803403" y="1995022"/>
            <a:ext cx="755072" cy="307777"/>
          </a:xfrm>
          <a:prstGeom prst="rect">
            <a:avLst/>
          </a:prstGeom>
          <a:noFill/>
        </p:spPr>
        <p:txBody>
          <a:bodyPr wrap="square" rtlCol="0">
            <a:spAutoFit/>
          </a:bodyPr>
          <a:lstStyle/>
          <a:p>
            <a:r>
              <a:rPr lang="en-US" sz="1400" dirty="0">
                <a:solidFill>
                  <a:schemeClr val="accent2"/>
                </a:solidFill>
              </a:rPr>
              <a:t>1115.3</a:t>
            </a:r>
          </a:p>
        </p:txBody>
      </p:sp>
      <p:sp>
        <p:nvSpPr>
          <p:cNvPr id="107" name="TextBox 106">
            <a:extLst>
              <a:ext uri="{FF2B5EF4-FFF2-40B4-BE49-F238E27FC236}">
                <a16:creationId xmlns:a16="http://schemas.microsoft.com/office/drawing/2014/main" id="{8E98C491-2EB1-46D4-907B-308D527765B4}"/>
              </a:ext>
            </a:extLst>
          </p:cNvPr>
          <p:cNvSpPr txBox="1"/>
          <p:nvPr/>
        </p:nvSpPr>
        <p:spPr>
          <a:xfrm>
            <a:off x="4405746" y="2284754"/>
            <a:ext cx="755072" cy="307777"/>
          </a:xfrm>
          <a:prstGeom prst="rect">
            <a:avLst/>
          </a:prstGeom>
          <a:noFill/>
        </p:spPr>
        <p:txBody>
          <a:bodyPr wrap="square" rtlCol="0">
            <a:spAutoFit/>
          </a:bodyPr>
          <a:lstStyle/>
          <a:p>
            <a:r>
              <a:rPr lang="en-US" sz="1400" dirty="0">
                <a:solidFill>
                  <a:schemeClr val="accent2"/>
                </a:solidFill>
              </a:rPr>
              <a:t>1189.5</a:t>
            </a:r>
          </a:p>
        </p:txBody>
      </p:sp>
      <p:sp>
        <p:nvSpPr>
          <p:cNvPr id="108" name="TextBox 107">
            <a:extLst>
              <a:ext uri="{FF2B5EF4-FFF2-40B4-BE49-F238E27FC236}">
                <a16:creationId xmlns:a16="http://schemas.microsoft.com/office/drawing/2014/main" id="{4258EBA2-E08D-43DB-BDC4-DFE10E6E9FC4}"/>
              </a:ext>
            </a:extLst>
          </p:cNvPr>
          <p:cNvSpPr txBox="1"/>
          <p:nvPr/>
        </p:nvSpPr>
        <p:spPr>
          <a:xfrm>
            <a:off x="5077691" y="2840701"/>
            <a:ext cx="755072" cy="307777"/>
          </a:xfrm>
          <a:prstGeom prst="rect">
            <a:avLst/>
          </a:prstGeom>
          <a:noFill/>
        </p:spPr>
        <p:txBody>
          <a:bodyPr wrap="square" rtlCol="0">
            <a:spAutoFit/>
          </a:bodyPr>
          <a:lstStyle/>
          <a:p>
            <a:r>
              <a:rPr lang="en-US" sz="1400" dirty="0">
                <a:solidFill>
                  <a:schemeClr val="accent2"/>
                </a:solidFill>
              </a:rPr>
              <a:t>1274.4</a:t>
            </a:r>
          </a:p>
        </p:txBody>
      </p:sp>
      <p:sp>
        <p:nvSpPr>
          <p:cNvPr id="109" name="TextBox 108">
            <a:extLst>
              <a:ext uri="{FF2B5EF4-FFF2-40B4-BE49-F238E27FC236}">
                <a16:creationId xmlns:a16="http://schemas.microsoft.com/office/drawing/2014/main" id="{00111180-4340-41BA-94E2-8E500708B03C}"/>
              </a:ext>
            </a:extLst>
          </p:cNvPr>
          <p:cNvSpPr txBox="1"/>
          <p:nvPr/>
        </p:nvSpPr>
        <p:spPr>
          <a:xfrm>
            <a:off x="5908964" y="3621498"/>
            <a:ext cx="755072" cy="307777"/>
          </a:xfrm>
          <a:prstGeom prst="rect">
            <a:avLst/>
          </a:prstGeom>
          <a:noFill/>
        </p:spPr>
        <p:txBody>
          <a:bodyPr wrap="square" rtlCol="0">
            <a:spAutoFit/>
          </a:bodyPr>
          <a:lstStyle/>
          <a:p>
            <a:r>
              <a:rPr lang="en-US" sz="1400" dirty="0">
                <a:solidFill>
                  <a:schemeClr val="accent2"/>
                </a:solidFill>
              </a:rPr>
              <a:t>1372.4</a:t>
            </a:r>
          </a:p>
        </p:txBody>
      </p:sp>
      <p:sp>
        <p:nvSpPr>
          <p:cNvPr id="110" name="TextBox 109">
            <a:extLst>
              <a:ext uri="{FF2B5EF4-FFF2-40B4-BE49-F238E27FC236}">
                <a16:creationId xmlns:a16="http://schemas.microsoft.com/office/drawing/2014/main" id="{4500C5F4-992A-4A69-A1A5-4189B8EA2691}"/>
              </a:ext>
            </a:extLst>
          </p:cNvPr>
          <p:cNvSpPr txBox="1"/>
          <p:nvPr/>
        </p:nvSpPr>
        <p:spPr>
          <a:xfrm>
            <a:off x="6871857" y="3691595"/>
            <a:ext cx="755072" cy="307777"/>
          </a:xfrm>
          <a:prstGeom prst="rect">
            <a:avLst/>
          </a:prstGeom>
          <a:noFill/>
        </p:spPr>
        <p:txBody>
          <a:bodyPr wrap="square" rtlCol="0">
            <a:spAutoFit/>
          </a:bodyPr>
          <a:lstStyle/>
          <a:p>
            <a:r>
              <a:rPr lang="en-US" sz="1400" dirty="0">
                <a:solidFill>
                  <a:schemeClr val="accent2"/>
                </a:solidFill>
              </a:rPr>
              <a:t>1486.7</a:t>
            </a:r>
          </a:p>
        </p:txBody>
      </p:sp>
      <p:sp>
        <p:nvSpPr>
          <p:cNvPr id="15" name="TextBox 14">
            <a:extLst>
              <a:ext uri="{FF2B5EF4-FFF2-40B4-BE49-F238E27FC236}">
                <a16:creationId xmlns:a16="http://schemas.microsoft.com/office/drawing/2014/main" id="{32429771-94B2-456F-B334-405322CA5953}"/>
              </a:ext>
            </a:extLst>
          </p:cNvPr>
          <p:cNvSpPr txBox="1"/>
          <p:nvPr/>
        </p:nvSpPr>
        <p:spPr>
          <a:xfrm>
            <a:off x="76200" y="1221711"/>
            <a:ext cx="1614055" cy="584775"/>
          </a:xfrm>
          <a:prstGeom prst="rect">
            <a:avLst/>
          </a:prstGeom>
          <a:noFill/>
        </p:spPr>
        <p:txBody>
          <a:bodyPr wrap="square" rtlCol="0">
            <a:spAutoFit/>
          </a:bodyPr>
          <a:lstStyle/>
          <a:p>
            <a:r>
              <a:rPr lang="en-US" sz="1600" dirty="0"/>
              <a:t>Lysozyme MW: 17,828 Da</a:t>
            </a:r>
          </a:p>
        </p:txBody>
      </p:sp>
      <p:sp>
        <p:nvSpPr>
          <p:cNvPr id="2" name="TextBox 1">
            <a:extLst>
              <a:ext uri="{FF2B5EF4-FFF2-40B4-BE49-F238E27FC236}">
                <a16:creationId xmlns:a16="http://schemas.microsoft.com/office/drawing/2014/main" id="{2BBD8EBA-845E-4DEA-9443-16D6D20DF283}"/>
              </a:ext>
            </a:extLst>
          </p:cNvPr>
          <p:cNvSpPr txBox="1"/>
          <p:nvPr/>
        </p:nvSpPr>
        <p:spPr>
          <a:xfrm>
            <a:off x="6736775" y="3482254"/>
            <a:ext cx="1025235" cy="307777"/>
          </a:xfrm>
          <a:prstGeom prst="rect">
            <a:avLst/>
          </a:prstGeom>
          <a:noFill/>
        </p:spPr>
        <p:txBody>
          <a:bodyPr wrap="square" rtlCol="0">
            <a:spAutoFit/>
          </a:bodyPr>
          <a:lstStyle/>
          <a:p>
            <a:pPr algn="ctr"/>
            <a:r>
              <a:rPr lang="en-US" sz="1400" dirty="0">
                <a:solidFill>
                  <a:schemeClr val="tx2">
                    <a:lumMod val="75000"/>
                  </a:schemeClr>
                </a:solidFill>
              </a:rPr>
              <a:t>(</a:t>
            </a:r>
            <a:r>
              <a:rPr lang="en-US" sz="1400" dirty="0" err="1">
                <a:solidFill>
                  <a:schemeClr val="tx2">
                    <a:lumMod val="75000"/>
                  </a:schemeClr>
                </a:solidFill>
              </a:rPr>
              <a:t>m+z</a:t>
            </a:r>
            <a:r>
              <a:rPr lang="en-US" sz="1400" dirty="0">
                <a:solidFill>
                  <a:schemeClr val="tx2">
                    <a:lumMod val="75000"/>
                  </a:schemeClr>
                </a:solidFill>
              </a:rPr>
              <a:t>)/z</a:t>
            </a:r>
          </a:p>
        </p:txBody>
      </p:sp>
      <p:sp>
        <p:nvSpPr>
          <p:cNvPr id="26" name="TextBox 25">
            <a:extLst>
              <a:ext uri="{FF2B5EF4-FFF2-40B4-BE49-F238E27FC236}">
                <a16:creationId xmlns:a16="http://schemas.microsoft.com/office/drawing/2014/main" id="{9B5ECA0A-4295-4984-BE27-0AD491350771}"/>
              </a:ext>
            </a:extLst>
          </p:cNvPr>
          <p:cNvSpPr txBox="1"/>
          <p:nvPr/>
        </p:nvSpPr>
        <p:spPr>
          <a:xfrm>
            <a:off x="5595511" y="3272949"/>
            <a:ext cx="1357742" cy="307777"/>
          </a:xfrm>
          <a:prstGeom prst="rect">
            <a:avLst/>
          </a:prstGeom>
          <a:noFill/>
        </p:spPr>
        <p:txBody>
          <a:bodyPr wrap="square" rtlCol="0">
            <a:spAutoFit/>
          </a:bodyPr>
          <a:lstStyle/>
          <a:p>
            <a:pPr algn="ctr"/>
            <a:r>
              <a:rPr lang="en-US" sz="1400" dirty="0">
                <a:solidFill>
                  <a:schemeClr val="tx2">
                    <a:lumMod val="75000"/>
                  </a:schemeClr>
                </a:solidFill>
              </a:rPr>
              <a:t>(m+z+1)/(z+1)</a:t>
            </a:r>
          </a:p>
        </p:txBody>
      </p:sp>
      <p:sp>
        <p:nvSpPr>
          <p:cNvPr id="27" name="TextBox 26">
            <a:extLst>
              <a:ext uri="{FF2B5EF4-FFF2-40B4-BE49-F238E27FC236}">
                <a16:creationId xmlns:a16="http://schemas.microsoft.com/office/drawing/2014/main" id="{C9652EE8-86B3-4480-8812-66C9C5D3471E}"/>
              </a:ext>
            </a:extLst>
          </p:cNvPr>
          <p:cNvSpPr txBox="1"/>
          <p:nvPr/>
        </p:nvSpPr>
        <p:spPr>
          <a:xfrm>
            <a:off x="4783282" y="2628192"/>
            <a:ext cx="1357742" cy="307777"/>
          </a:xfrm>
          <a:prstGeom prst="rect">
            <a:avLst/>
          </a:prstGeom>
          <a:noFill/>
        </p:spPr>
        <p:txBody>
          <a:bodyPr wrap="square" rtlCol="0">
            <a:spAutoFit/>
          </a:bodyPr>
          <a:lstStyle/>
          <a:p>
            <a:pPr algn="ctr"/>
            <a:r>
              <a:rPr lang="en-US" sz="1400" dirty="0">
                <a:solidFill>
                  <a:schemeClr val="tx2">
                    <a:lumMod val="75000"/>
                  </a:schemeClr>
                </a:solidFill>
              </a:rPr>
              <a:t>(m+z+2)/(z+2)</a:t>
            </a:r>
          </a:p>
        </p:txBody>
      </p:sp>
      <p:sp>
        <p:nvSpPr>
          <p:cNvPr id="3" name="TextBox 2">
            <a:extLst>
              <a:ext uri="{FF2B5EF4-FFF2-40B4-BE49-F238E27FC236}">
                <a16:creationId xmlns:a16="http://schemas.microsoft.com/office/drawing/2014/main" id="{94E8ED9E-EFF7-4389-BAAD-5CAB2DA6C840}"/>
              </a:ext>
            </a:extLst>
          </p:cNvPr>
          <p:cNvSpPr txBox="1"/>
          <p:nvPr/>
        </p:nvSpPr>
        <p:spPr>
          <a:xfrm>
            <a:off x="5973189" y="2635517"/>
            <a:ext cx="1527171" cy="307777"/>
          </a:xfrm>
          <a:prstGeom prst="rect">
            <a:avLst/>
          </a:prstGeom>
          <a:noFill/>
        </p:spPr>
        <p:txBody>
          <a:bodyPr wrap="square" rtlCol="0">
            <a:spAutoFit/>
          </a:bodyPr>
          <a:lstStyle/>
          <a:p>
            <a:r>
              <a:rPr lang="en-US" sz="1400" dirty="0">
                <a:solidFill>
                  <a:schemeClr val="tx2">
                    <a:lumMod val="75000"/>
                  </a:schemeClr>
                </a:solidFill>
              </a:rPr>
              <a:t>= 1274.4</a:t>
            </a:r>
          </a:p>
        </p:txBody>
      </p:sp>
      <p:sp>
        <p:nvSpPr>
          <p:cNvPr id="29" name="TextBox 28">
            <a:extLst>
              <a:ext uri="{FF2B5EF4-FFF2-40B4-BE49-F238E27FC236}">
                <a16:creationId xmlns:a16="http://schemas.microsoft.com/office/drawing/2014/main" id="{CF9E7A92-6268-4D70-BF5C-F5A20E918F26}"/>
              </a:ext>
            </a:extLst>
          </p:cNvPr>
          <p:cNvSpPr txBox="1"/>
          <p:nvPr/>
        </p:nvSpPr>
        <p:spPr>
          <a:xfrm>
            <a:off x="6744141" y="3276464"/>
            <a:ext cx="1527171" cy="307777"/>
          </a:xfrm>
          <a:prstGeom prst="rect">
            <a:avLst/>
          </a:prstGeom>
          <a:noFill/>
        </p:spPr>
        <p:txBody>
          <a:bodyPr wrap="square" rtlCol="0">
            <a:spAutoFit/>
          </a:bodyPr>
          <a:lstStyle/>
          <a:p>
            <a:r>
              <a:rPr lang="en-US" sz="1400" dirty="0">
                <a:solidFill>
                  <a:schemeClr val="tx2">
                    <a:lumMod val="75000"/>
                  </a:schemeClr>
                </a:solidFill>
              </a:rPr>
              <a:t>= 1372.4 </a:t>
            </a:r>
          </a:p>
        </p:txBody>
      </p:sp>
      <p:sp>
        <p:nvSpPr>
          <p:cNvPr id="30" name="TextBox 29">
            <a:extLst>
              <a:ext uri="{FF2B5EF4-FFF2-40B4-BE49-F238E27FC236}">
                <a16:creationId xmlns:a16="http://schemas.microsoft.com/office/drawing/2014/main" id="{EAAE2B1D-1EB9-4132-830A-C4F29B7112F3}"/>
              </a:ext>
            </a:extLst>
          </p:cNvPr>
          <p:cNvSpPr txBox="1"/>
          <p:nvPr/>
        </p:nvSpPr>
        <p:spPr>
          <a:xfrm>
            <a:off x="7545972" y="3482254"/>
            <a:ext cx="1527171" cy="307777"/>
          </a:xfrm>
          <a:prstGeom prst="rect">
            <a:avLst/>
          </a:prstGeom>
          <a:noFill/>
        </p:spPr>
        <p:txBody>
          <a:bodyPr wrap="square" rtlCol="0">
            <a:spAutoFit/>
          </a:bodyPr>
          <a:lstStyle/>
          <a:p>
            <a:r>
              <a:rPr lang="en-US" sz="1400" dirty="0">
                <a:solidFill>
                  <a:schemeClr val="tx2">
                    <a:lumMod val="75000"/>
                  </a:schemeClr>
                </a:solidFill>
              </a:rPr>
              <a:t>= 1486.7</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29F29B2-29EE-4E73-8DFF-EF3867F522DD}"/>
                  </a:ext>
                </a:extLst>
              </p:cNvPr>
              <p:cNvSpPr txBox="1"/>
              <p:nvPr/>
            </p:nvSpPr>
            <p:spPr>
              <a:xfrm>
                <a:off x="6007089" y="1441498"/>
                <a:ext cx="20093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=(12×1486.7) </m:t>
                      </m:r>
                    </m:oMath>
                  </m:oMathPara>
                </a14:m>
                <a:endParaRPr lang="en-US" b="0" dirty="0"/>
              </a:p>
            </p:txBody>
          </p:sp>
        </mc:Choice>
        <mc:Fallback xmlns="">
          <p:sp>
            <p:nvSpPr>
              <p:cNvPr id="23" name="TextBox 22">
                <a:extLst>
                  <a:ext uri="{FF2B5EF4-FFF2-40B4-BE49-F238E27FC236}">
                    <a16:creationId xmlns:a16="http://schemas.microsoft.com/office/drawing/2014/main" id="{B29F29B2-29EE-4E73-8DFF-EF3867F522DD}"/>
                  </a:ext>
                </a:extLst>
              </p:cNvPr>
              <p:cNvSpPr txBox="1">
                <a:spLocks noRot="1" noChangeAspect="1" noMove="1" noResize="1" noEditPoints="1" noAdjustHandles="1" noChangeArrowheads="1" noChangeShapeType="1" noTextEdit="1"/>
              </p:cNvSpPr>
              <p:nvPr/>
            </p:nvSpPr>
            <p:spPr>
              <a:xfrm>
                <a:off x="6007089" y="1441498"/>
                <a:ext cx="2009332" cy="276999"/>
              </a:xfrm>
              <a:prstGeom prst="rect">
                <a:avLst/>
              </a:prstGeom>
              <a:blipFill>
                <a:blip r:embed="rId4"/>
                <a:stretch>
                  <a:fillRect l="-1212" t="-2174" r="-1212" b="-32609"/>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348A6E42-86C4-4450-9FE4-60C7225CF9BE}"/>
              </a:ext>
            </a:extLst>
          </p:cNvPr>
          <p:cNvSpPr txBox="1"/>
          <p:nvPr/>
        </p:nvSpPr>
        <p:spPr>
          <a:xfrm>
            <a:off x="7454833" y="3666621"/>
            <a:ext cx="1527171" cy="307777"/>
          </a:xfrm>
          <a:prstGeom prst="rect">
            <a:avLst/>
          </a:prstGeom>
          <a:noFill/>
        </p:spPr>
        <p:txBody>
          <a:bodyPr wrap="square" rtlCol="0">
            <a:spAutoFit/>
          </a:bodyPr>
          <a:lstStyle/>
          <a:p>
            <a:r>
              <a:rPr lang="en-US" sz="1400" dirty="0">
                <a:solidFill>
                  <a:schemeClr val="tx2">
                    <a:lumMod val="75000"/>
                  </a:schemeClr>
                </a:solidFill>
              </a:rPr>
              <a:t>z = 12</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B65D276-5EE8-4C5A-B92C-48CE8A8E76E9}"/>
                  </a:ext>
                </a:extLst>
              </p:cNvPr>
              <p:cNvSpPr txBox="1"/>
              <p:nvPr/>
            </p:nvSpPr>
            <p:spPr>
              <a:xfrm>
                <a:off x="6088842" y="1157174"/>
                <a:ext cx="7269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=12</m:t>
                      </m:r>
                    </m:oMath>
                  </m:oMathPara>
                </a14:m>
                <a:endParaRPr lang="en-US" b="0" dirty="0"/>
              </a:p>
            </p:txBody>
          </p:sp>
        </mc:Choice>
        <mc:Fallback xmlns="">
          <p:sp>
            <p:nvSpPr>
              <p:cNvPr id="28" name="TextBox 27">
                <a:extLst>
                  <a:ext uri="{FF2B5EF4-FFF2-40B4-BE49-F238E27FC236}">
                    <a16:creationId xmlns:a16="http://schemas.microsoft.com/office/drawing/2014/main" id="{8B65D276-5EE8-4C5A-B92C-48CE8A8E76E9}"/>
                  </a:ext>
                </a:extLst>
              </p:cNvPr>
              <p:cNvSpPr txBox="1">
                <a:spLocks noRot="1" noChangeAspect="1" noMove="1" noResize="1" noEditPoints="1" noAdjustHandles="1" noChangeArrowheads="1" noChangeShapeType="1" noTextEdit="1"/>
              </p:cNvSpPr>
              <p:nvPr/>
            </p:nvSpPr>
            <p:spPr>
              <a:xfrm>
                <a:off x="6088842" y="1157174"/>
                <a:ext cx="726929" cy="276999"/>
              </a:xfrm>
              <a:prstGeom prst="rect">
                <a:avLst/>
              </a:prstGeom>
              <a:blipFill>
                <a:blip r:embed="rId5"/>
                <a:stretch>
                  <a:fillRect l="-4202" r="-756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D840B87-2CBD-4373-AF9D-634CD8CD9EC3}"/>
                  </a:ext>
                </a:extLst>
              </p:cNvPr>
              <p:cNvSpPr txBox="1"/>
              <p:nvPr/>
            </p:nvSpPr>
            <p:spPr>
              <a:xfrm>
                <a:off x="6007089" y="1743471"/>
                <a:ext cx="1590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=17828 </m:t>
                      </m:r>
                      <m:r>
                        <a:rPr lang="en-US" b="0" i="1" smtClean="0">
                          <a:latin typeface="Cambria Math" panose="02040503050406030204" pitchFamily="18" charset="0"/>
                        </a:rPr>
                        <m:t>𝐷𝑎</m:t>
                      </m:r>
                      <m:r>
                        <a:rPr lang="en-US" b="0" i="1" smtClean="0">
                          <a:latin typeface="Cambria Math" panose="02040503050406030204" pitchFamily="18" charset="0"/>
                        </a:rPr>
                        <m:t> </m:t>
                      </m:r>
                    </m:oMath>
                  </m:oMathPara>
                </a14:m>
                <a:endParaRPr lang="en-US" b="0" dirty="0"/>
              </a:p>
            </p:txBody>
          </p:sp>
        </mc:Choice>
        <mc:Fallback xmlns="">
          <p:sp>
            <p:nvSpPr>
              <p:cNvPr id="31" name="TextBox 30">
                <a:extLst>
                  <a:ext uri="{FF2B5EF4-FFF2-40B4-BE49-F238E27FC236}">
                    <a16:creationId xmlns:a16="http://schemas.microsoft.com/office/drawing/2014/main" id="{8D840B87-2CBD-4373-AF9D-634CD8CD9EC3}"/>
                  </a:ext>
                </a:extLst>
              </p:cNvPr>
              <p:cNvSpPr txBox="1">
                <a:spLocks noRot="1" noChangeAspect="1" noMove="1" noResize="1" noEditPoints="1" noAdjustHandles="1" noChangeArrowheads="1" noChangeShapeType="1" noTextEdit="1"/>
              </p:cNvSpPr>
              <p:nvPr/>
            </p:nvSpPr>
            <p:spPr>
              <a:xfrm>
                <a:off x="6007089" y="1743471"/>
                <a:ext cx="1590179" cy="276999"/>
              </a:xfrm>
              <a:prstGeom prst="rect">
                <a:avLst/>
              </a:prstGeom>
              <a:blipFill>
                <a:blip r:embed="rId6"/>
                <a:stretch>
                  <a:fillRect l="-1916" b="-888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A9D8544-E299-47B9-B4EA-C4A56A9B4EFA}"/>
              </a:ext>
            </a:extLst>
          </p:cNvPr>
          <p:cNvSpPr>
            <a:spLocks noGrp="1"/>
          </p:cNvSpPr>
          <p:nvPr>
            <p:ph type="sldNum" sz="quarter" idx="2"/>
          </p:nvPr>
        </p:nvSpPr>
        <p:spPr/>
        <p:txBody>
          <a:bodyPr/>
          <a:lstStyle/>
          <a:p>
            <a:fld id="{86CB4B4D-7CA3-9044-876B-883B54F8677D}" type="slidenum">
              <a:rPr lang="en-US" smtClean="0"/>
              <a:t>20</a:t>
            </a:fld>
            <a:endParaRPr lang="en-US"/>
          </a:p>
        </p:txBody>
      </p:sp>
      <p:pic>
        <p:nvPicPr>
          <p:cNvPr id="4" name="Picture 3">
            <a:extLst>
              <a:ext uri="{FF2B5EF4-FFF2-40B4-BE49-F238E27FC236}">
                <a16:creationId xmlns:a16="http://schemas.microsoft.com/office/drawing/2014/main" id="{193FA87D-6AFE-F72A-4E1E-AA1A427786D4}"/>
              </a:ext>
            </a:extLst>
          </p:cNvPr>
          <p:cNvPicPr>
            <a:picLocks noChangeAspect="1"/>
          </p:cNvPicPr>
          <p:nvPr/>
        </p:nvPicPr>
        <p:blipFill>
          <a:blip r:embed="rId7"/>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40207946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616163-EBEB-4C80-87FC-2199B18EAD2E}"/>
              </a:ext>
            </a:extLst>
          </p:cNvPr>
          <p:cNvPicPr>
            <a:picLocks noChangeAspect="1"/>
          </p:cNvPicPr>
          <p:nvPr/>
        </p:nvPicPr>
        <p:blipFill rotWithShape="1">
          <a:blip r:embed="rId3"/>
          <a:srcRect r="4469"/>
          <a:stretch/>
        </p:blipFill>
        <p:spPr>
          <a:xfrm>
            <a:off x="324721" y="1917196"/>
            <a:ext cx="3790272" cy="2100622"/>
          </a:xfrm>
          <a:prstGeom prst="rect">
            <a:avLst/>
          </a:prstGeom>
        </p:spPr>
      </p:pic>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Deconvolution of Multiply charged ions (charge states)</a:t>
            </a:r>
          </a:p>
        </p:txBody>
      </p:sp>
      <p:pic>
        <p:nvPicPr>
          <p:cNvPr id="3" name="Picture 2">
            <a:extLst>
              <a:ext uri="{FF2B5EF4-FFF2-40B4-BE49-F238E27FC236}">
                <a16:creationId xmlns:a16="http://schemas.microsoft.com/office/drawing/2014/main" id="{79AE6E6B-0F18-4E55-BAA5-393334E3332A}"/>
              </a:ext>
            </a:extLst>
          </p:cNvPr>
          <p:cNvPicPr>
            <a:picLocks noChangeAspect="1"/>
          </p:cNvPicPr>
          <p:nvPr/>
        </p:nvPicPr>
        <p:blipFill rotWithShape="1">
          <a:blip r:embed="rId4"/>
          <a:srcRect r="5756"/>
          <a:stretch/>
        </p:blipFill>
        <p:spPr>
          <a:xfrm>
            <a:off x="5524860" y="1917196"/>
            <a:ext cx="3294419" cy="2100622"/>
          </a:xfrm>
          <a:prstGeom prst="rect">
            <a:avLst/>
          </a:prstGeom>
        </p:spPr>
      </p:pic>
      <p:cxnSp>
        <p:nvCxnSpPr>
          <p:cNvPr id="5" name="Straight Arrow Connector 4">
            <a:extLst>
              <a:ext uri="{FF2B5EF4-FFF2-40B4-BE49-F238E27FC236}">
                <a16:creationId xmlns:a16="http://schemas.microsoft.com/office/drawing/2014/main" id="{E97E9011-3E5A-43C6-BEC3-B9BFABB8385D}"/>
              </a:ext>
            </a:extLst>
          </p:cNvPr>
          <p:cNvCxnSpPr/>
          <p:nvPr/>
        </p:nvCxnSpPr>
        <p:spPr>
          <a:xfrm>
            <a:off x="3997036" y="2826327"/>
            <a:ext cx="1316182" cy="0"/>
          </a:xfrm>
          <a:prstGeom prst="straightConnector1">
            <a:avLst/>
          </a:prstGeom>
          <a:ln>
            <a:solidFill>
              <a:srgbClr val="838BAA"/>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50A7E09-0191-44ED-811E-462BB355563E}"/>
              </a:ext>
            </a:extLst>
          </p:cNvPr>
          <p:cNvSpPr txBox="1"/>
          <p:nvPr/>
        </p:nvSpPr>
        <p:spPr>
          <a:xfrm>
            <a:off x="3893127" y="2466109"/>
            <a:ext cx="1524000" cy="338554"/>
          </a:xfrm>
          <a:prstGeom prst="rect">
            <a:avLst/>
          </a:prstGeom>
          <a:noFill/>
        </p:spPr>
        <p:txBody>
          <a:bodyPr wrap="square" rtlCol="0">
            <a:spAutoFit/>
          </a:bodyPr>
          <a:lstStyle/>
          <a:p>
            <a:pPr algn="ctr"/>
            <a:r>
              <a:rPr lang="en-US" sz="1600" dirty="0">
                <a:solidFill>
                  <a:srgbClr val="838BAA"/>
                </a:solidFill>
              </a:rPr>
              <a:t>deconvolution</a:t>
            </a:r>
            <a:endParaRPr lang="en-US" dirty="0">
              <a:solidFill>
                <a:srgbClr val="838BAA"/>
              </a:solidFill>
            </a:endParaRPr>
          </a:p>
        </p:txBody>
      </p:sp>
      <p:sp>
        <p:nvSpPr>
          <p:cNvPr id="7" name="TextBox 6">
            <a:extLst>
              <a:ext uri="{FF2B5EF4-FFF2-40B4-BE49-F238E27FC236}">
                <a16:creationId xmlns:a16="http://schemas.microsoft.com/office/drawing/2014/main" id="{71584508-91BB-450F-AB50-F1DBA8BD4794}"/>
              </a:ext>
            </a:extLst>
          </p:cNvPr>
          <p:cNvSpPr txBox="1"/>
          <p:nvPr/>
        </p:nvSpPr>
        <p:spPr>
          <a:xfrm>
            <a:off x="6102927" y="1703735"/>
            <a:ext cx="1925782" cy="338554"/>
          </a:xfrm>
          <a:prstGeom prst="rect">
            <a:avLst/>
          </a:prstGeom>
          <a:noFill/>
        </p:spPr>
        <p:txBody>
          <a:bodyPr wrap="square" rtlCol="0">
            <a:spAutoFit/>
          </a:bodyPr>
          <a:lstStyle/>
          <a:p>
            <a:pPr algn="ctr"/>
            <a:r>
              <a:rPr lang="en-US" sz="1600" dirty="0">
                <a:solidFill>
                  <a:srgbClr val="838BAA"/>
                </a:solidFill>
              </a:rPr>
              <a:t>mass = 17,828 Da</a:t>
            </a:r>
          </a:p>
        </p:txBody>
      </p:sp>
      <p:sp>
        <p:nvSpPr>
          <p:cNvPr id="8" name="Slide Number Placeholder 7">
            <a:extLst>
              <a:ext uri="{FF2B5EF4-FFF2-40B4-BE49-F238E27FC236}">
                <a16:creationId xmlns:a16="http://schemas.microsoft.com/office/drawing/2014/main" id="{0DFF1B3A-77B7-4D7F-B68F-C1CA22C6AEDC}"/>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2" name="Picture 1">
            <a:extLst>
              <a:ext uri="{FF2B5EF4-FFF2-40B4-BE49-F238E27FC236}">
                <a16:creationId xmlns:a16="http://schemas.microsoft.com/office/drawing/2014/main" id="{8036AB0D-E3A9-2477-B14F-BCACD19DD7FF}"/>
              </a:ext>
            </a:extLst>
          </p:cNvPr>
          <p:cNvPicPr>
            <a:picLocks noChangeAspect="1"/>
          </p:cNvPicPr>
          <p:nvPr/>
        </p:nvPicPr>
        <p:blipFill>
          <a:blip r:embed="rId5"/>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385756382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634982" y="398326"/>
            <a:ext cx="787403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925" dirty="0"/>
              <a:t>Outline</a:t>
            </a:r>
            <a:endParaRPr sz="2925" dirty="0"/>
          </a:p>
        </p:txBody>
      </p:sp>
      <p:sp>
        <p:nvSpPr>
          <p:cNvPr id="2" name="Slide Number Placeholder 1">
            <a:extLst>
              <a:ext uri="{FF2B5EF4-FFF2-40B4-BE49-F238E27FC236}">
                <a16:creationId xmlns:a16="http://schemas.microsoft.com/office/drawing/2014/main" id="{9CAD2E9B-B3F8-46FE-AF2F-469F974AAC6C}"/>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object 3">
            <a:extLst>
              <a:ext uri="{FF2B5EF4-FFF2-40B4-BE49-F238E27FC236}">
                <a16:creationId xmlns:a16="http://schemas.microsoft.com/office/drawing/2014/main" id="{F0F52615-1594-7928-DB60-AB3657DA20E3}"/>
              </a:ext>
            </a:extLst>
          </p:cNvPr>
          <p:cNvSpPr txBox="1"/>
          <p:nvPr/>
        </p:nvSpPr>
        <p:spPr>
          <a:xfrm>
            <a:off x="207335" y="1072747"/>
            <a:ext cx="8761227" cy="387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311442" indent="-306917" defTabSz="308074">
              <a:spcBef>
                <a:spcPts val="2213"/>
              </a:spcBef>
              <a:buSzPct val="100000"/>
              <a:buChar char="•"/>
              <a:defRPr sz="5400" spc="0"/>
            </a:pPr>
            <a:r>
              <a:rPr lang="en-US" sz="2025" dirty="0"/>
              <a:t>Determining peptide mass from a family of different mass-to-charge peaks</a:t>
            </a:r>
            <a:endParaRPr sz="2025" dirty="0"/>
          </a:p>
          <a:p>
            <a:pPr marL="311442" indent="-306917" defTabSz="308074">
              <a:spcBef>
                <a:spcPts val="2213"/>
              </a:spcBef>
              <a:buSzPct val="100000"/>
              <a:buFontTx/>
              <a:buChar char="•"/>
              <a:defRPr sz="5400" spc="0"/>
            </a:pPr>
            <a:r>
              <a:rPr lang="en-US" sz="2025" dirty="0">
                <a:solidFill>
                  <a:schemeClr val="accent2"/>
                </a:solidFill>
              </a:rPr>
              <a:t>Isotopes</a:t>
            </a:r>
          </a:p>
          <a:p>
            <a:pPr marL="311442" indent="-306917" defTabSz="308074">
              <a:spcBef>
                <a:spcPts val="2213"/>
              </a:spcBef>
              <a:buSzPct val="100000"/>
              <a:buFontTx/>
              <a:buChar char="•"/>
              <a:defRPr sz="5400" spc="0"/>
            </a:pPr>
            <a:r>
              <a:rPr lang="en-US" sz="2025" dirty="0"/>
              <a:t>Mass spectrometry labeling techniques</a:t>
            </a:r>
          </a:p>
          <a:p>
            <a:pPr marL="311442" indent="-306917" defTabSz="308074">
              <a:spcBef>
                <a:spcPts val="2213"/>
              </a:spcBef>
              <a:buSzPct val="100000"/>
              <a:buFontTx/>
              <a:buChar char="•"/>
              <a:defRPr sz="5400" spc="0"/>
            </a:pPr>
            <a:r>
              <a:rPr lang="en-US" sz="2025" dirty="0"/>
              <a:t>Data acquisition techniques</a:t>
            </a:r>
          </a:p>
          <a:p>
            <a:pPr marL="311442" indent="-306917" defTabSz="308074">
              <a:spcBef>
                <a:spcPts val="2213"/>
              </a:spcBef>
              <a:buSzPct val="100000"/>
              <a:buChar char="•"/>
              <a:defRPr sz="5400" spc="0"/>
            </a:pPr>
            <a:r>
              <a:rPr lang="en-US" sz="2025" dirty="0"/>
              <a:t>Mass spectrometry database searching</a:t>
            </a:r>
          </a:p>
          <a:p>
            <a:pPr marL="311442" indent="-306917" defTabSz="308074">
              <a:spcBef>
                <a:spcPts val="2213"/>
              </a:spcBef>
              <a:buSzPct val="100000"/>
              <a:buChar char="•"/>
              <a:defRPr sz="5400" spc="0"/>
            </a:pPr>
            <a:r>
              <a:rPr lang="en-US" sz="2025" spc="-2" dirty="0"/>
              <a:t>Introduction to popular database search programs</a:t>
            </a:r>
            <a:endParaRPr sz="1725" spc="-2" dirty="0"/>
          </a:p>
          <a:p>
            <a:pPr marL="311442" indent="-306917" defTabSz="308074">
              <a:spcBef>
                <a:spcPts val="2213"/>
              </a:spcBef>
              <a:buSzPct val="100000"/>
              <a:buChar char="•"/>
              <a:defRPr sz="5400" spc="0"/>
            </a:pPr>
            <a:r>
              <a:rPr lang="en-US" sz="2025" dirty="0"/>
              <a:t>Mapping ions to protein/peptide sequences using Protein Prospector</a:t>
            </a:r>
            <a:endParaRPr sz="1725" spc="-5" dirty="0"/>
          </a:p>
        </p:txBody>
      </p:sp>
      <p:pic>
        <p:nvPicPr>
          <p:cNvPr id="4" name="Picture 3">
            <a:extLst>
              <a:ext uri="{FF2B5EF4-FFF2-40B4-BE49-F238E27FC236}">
                <a16:creationId xmlns:a16="http://schemas.microsoft.com/office/drawing/2014/main" id="{73448624-E50F-35AD-5FAB-3621BB4FA501}"/>
              </a:ext>
            </a:extLst>
          </p:cNvPr>
          <p:cNvPicPr>
            <a:picLocks noChangeAspect="1"/>
          </p:cNvPicPr>
          <p:nvPr/>
        </p:nvPicPr>
        <p:blipFill>
          <a:blip r:embed="rId3"/>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51421180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Stable Isotopes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10" name="TextBox 9">
            <a:extLst>
              <a:ext uri="{FF2B5EF4-FFF2-40B4-BE49-F238E27FC236}">
                <a16:creationId xmlns:a16="http://schemas.microsoft.com/office/drawing/2014/main" id="{1BED81DE-9C8A-4F0F-A5C7-572C16B90995}"/>
              </a:ext>
            </a:extLst>
          </p:cNvPr>
          <p:cNvSpPr txBox="1"/>
          <p:nvPr/>
        </p:nvSpPr>
        <p:spPr>
          <a:xfrm>
            <a:off x="1379280" y="1092224"/>
            <a:ext cx="6472237" cy="1015663"/>
          </a:xfrm>
          <a:prstGeom prst="rect">
            <a:avLst/>
          </a:prstGeom>
          <a:noFill/>
        </p:spPr>
        <p:txBody>
          <a:bodyPr wrap="square" rtlCol="0">
            <a:spAutoFit/>
          </a:bodyPr>
          <a:lstStyle/>
          <a:p>
            <a:pPr marL="160735" indent="-160735">
              <a:buFont typeface="Arial" panose="020B0604020202020204" pitchFamily="34" charset="0"/>
              <a:buChar char="•"/>
            </a:pPr>
            <a:r>
              <a:rPr lang="en-US" sz="1500" dirty="0"/>
              <a:t>Most elements have more than one stable isotope </a:t>
            </a:r>
          </a:p>
          <a:p>
            <a:pPr marL="617935" lvl="1" indent="-160735">
              <a:buFont typeface="Arial" panose="020B0604020202020204" pitchFamily="34" charset="0"/>
              <a:buChar char="•"/>
            </a:pPr>
            <a:r>
              <a:rPr lang="en-US" sz="1500" dirty="0"/>
              <a:t>Carbon:</a:t>
            </a:r>
          </a:p>
          <a:p>
            <a:pPr marL="1075135" lvl="2" indent="-160735">
              <a:buFont typeface="Arial" panose="020B0604020202020204" pitchFamily="34" charset="0"/>
              <a:buChar char="•"/>
            </a:pPr>
            <a:r>
              <a:rPr lang="en-US" sz="1500" dirty="0"/>
              <a:t>&gt;98% of atom have a mass of 12 Da (C12)</a:t>
            </a:r>
          </a:p>
          <a:p>
            <a:pPr marL="1075135" lvl="2" indent="-160735">
              <a:buFont typeface="Arial" panose="020B0604020202020204" pitchFamily="34" charset="0"/>
              <a:buChar char="•"/>
            </a:pPr>
            <a:r>
              <a:rPr lang="en-US" sz="1500" dirty="0"/>
              <a:t>1.1% of atoms have an extra neutron (C13)</a:t>
            </a:r>
          </a:p>
        </p:txBody>
      </p:sp>
      <p:graphicFrame>
        <p:nvGraphicFramePr>
          <p:cNvPr id="11" name="Table 10">
            <a:extLst>
              <a:ext uri="{FF2B5EF4-FFF2-40B4-BE49-F238E27FC236}">
                <a16:creationId xmlns:a16="http://schemas.microsoft.com/office/drawing/2014/main" id="{D6BC8064-9462-40EC-B04C-9877A8EE3C4B}"/>
              </a:ext>
            </a:extLst>
          </p:cNvPr>
          <p:cNvGraphicFramePr>
            <a:graphicFrameLocks noGrp="1"/>
          </p:cNvGraphicFramePr>
          <p:nvPr>
            <p:extLst>
              <p:ext uri="{D42A27DB-BD31-4B8C-83A1-F6EECF244321}">
                <p14:modId xmlns:p14="http://schemas.microsoft.com/office/powerpoint/2010/main" val="3804116321"/>
              </p:ext>
            </p:extLst>
          </p:nvPr>
        </p:nvGraphicFramePr>
        <p:xfrm>
          <a:off x="1416628" y="2456291"/>
          <a:ext cx="6096000" cy="24765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109929175"/>
                    </a:ext>
                  </a:extLst>
                </a:gridCol>
                <a:gridCol w="2032000">
                  <a:extLst>
                    <a:ext uri="{9D8B030D-6E8A-4147-A177-3AD203B41FA5}">
                      <a16:colId xmlns:a16="http://schemas.microsoft.com/office/drawing/2014/main" val="810412066"/>
                    </a:ext>
                  </a:extLst>
                </a:gridCol>
                <a:gridCol w="2032000">
                  <a:extLst>
                    <a:ext uri="{9D8B030D-6E8A-4147-A177-3AD203B41FA5}">
                      <a16:colId xmlns:a16="http://schemas.microsoft.com/office/drawing/2014/main" val="2288770630"/>
                    </a:ext>
                  </a:extLst>
                </a:gridCol>
              </a:tblGrid>
              <a:tr h="278130">
                <a:tc>
                  <a:txBody>
                    <a:bodyPr/>
                    <a:lstStyle/>
                    <a:p>
                      <a:pPr algn="ctr"/>
                      <a:r>
                        <a:rPr lang="en-US" sz="1400" dirty="0"/>
                        <a:t>Element</a:t>
                      </a:r>
                    </a:p>
                  </a:txBody>
                  <a:tcPr marL="68580" marR="68580" marT="34290" marB="34290"/>
                </a:tc>
                <a:tc>
                  <a:txBody>
                    <a:bodyPr/>
                    <a:lstStyle/>
                    <a:p>
                      <a:pPr algn="ctr"/>
                      <a:r>
                        <a:rPr lang="en-US" sz="1400" dirty="0"/>
                        <a:t>Mass</a:t>
                      </a:r>
                    </a:p>
                  </a:txBody>
                  <a:tcPr marL="68580" marR="68580" marT="34290" marB="34290"/>
                </a:tc>
                <a:tc>
                  <a:txBody>
                    <a:bodyPr/>
                    <a:lstStyle/>
                    <a:p>
                      <a:pPr algn="ctr"/>
                      <a:r>
                        <a:rPr lang="en-US" sz="1400" dirty="0"/>
                        <a:t>Abundance</a:t>
                      </a:r>
                    </a:p>
                  </a:txBody>
                  <a:tcPr marL="68580" marR="68580" marT="34290" marB="34290"/>
                </a:tc>
                <a:extLst>
                  <a:ext uri="{0D108BD9-81ED-4DB2-BD59-A6C34878D82A}">
                    <a16:rowId xmlns:a16="http://schemas.microsoft.com/office/drawing/2014/main" val="3698880238"/>
                  </a:ext>
                </a:extLst>
              </a:tr>
              <a:tr h="480060">
                <a:tc>
                  <a:txBody>
                    <a:bodyPr/>
                    <a:lstStyle/>
                    <a:p>
                      <a:pPr algn="ctr"/>
                      <a:r>
                        <a:rPr lang="en-US" sz="1400" dirty="0"/>
                        <a:t>H</a:t>
                      </a:r>
                    </a:p>
                  </a:txBody>
                  <a:tcPr marL="68580" marR="68580" marT="34290" marB="34290"/>
                </a:tc>
                <a:tc>
                  <a:txBody>
                    <a:bodyPr/>
                    <a:lstStyle/>
                    <a:p>
                      <a:pPr algn="ctr"/>
                      <a:r>
                        <a:rPr lang="en-US" sz="1400" dirty="0"/>
                        <a:t>1.0078</a:t>
                      </a:r>
                    </a:p>
                    <a:p>
                      <a:pPr algn="ctr"/>
                      <a:r>
                        <a:rPr lang="en-US" sz="1400" dirty="0"/>
                        <a:t>2.0141</a:t>
                      </a:r>
                    </a:p>
                  </a:txBody>
                  <a:tcPr marL="68580" marR="68580" marT="34290" marB="34290"/>
                </a:tc>
                <a:tc>
                  <a:txBody>
                    <a:bodyPr/>
                    <a:lstStyle/>
                    <a:p>
                      <a:pPr algn="ctr"/>
                      <a:r>
                        <a:rPr lang="en-US" sz="1400" dirty="0"/>
                        <a:t>99.985%</a:t>
                      </a:r>
                    </a:p>
                    <a:p>
                      <a:pPr algn="ctr"/>
                      <a:r>
                        <a:rPr lang="en-US" sz="1400" dirty="0"/>
                        <a:t>0.015%</a:t>
                      </a:r>
                    </a:p>
                  </a:txBody>
                  <a:tcPr marL="68580" marR="68580" marT="34290" marB="34290"/>
                </a:tc>
                <a:extLst>
                  <a:ext uri="{0D108BD9-81ED-4DB2-BD59-A6C34878D82A}">
                    <a16:rowId xmlns:a16="http://schemas.microsoft.com/office/drawing/2014/main" val="1627983411"/>
                  </a:ext>
                </a:extLst>
              </a:tr>
              <a:tr h="480060">
                <a:tc>
                  <a:txBody>
                    <a:bodyPr/>
                    <a:lstStyle/>
                    <a:p>
                      <a:pPr algn="ctr"/>
                      <a:r>
                        <a:rPr lang="en-US" sz="1400" dirty="0"/>
                        <a:t>C</a:t>
                      </a:r>
                    </a:p>
                  </a:txBody>
                  <a:tcPr marL="68580" marR="68580" marT="34290" marB="34290"/>
                </a:tc>
                <a:tc>
                  <a:txBody>
                    <a:bodyPr/>
                    <a:lstStyle/>
                    <a:p>
                      <a:pPr algn="ctr"/>
                      <a:r>
                        <a:rPr lang="en-US" sz="1400" dirty="0"/>
                        <a:t>12.0000</a:t>
                      </a:r>
                    </a:p>
                    <a:p>
                      <a:pPr algn="ctr"/>
                      <a:r>
                        <a:rPr lang="en-US" sz="1400" dirty="0"/>
                        <a:t>13.0034</a:t>
                      </a:r>
                    </a:p>
                  </a:txBody>
                  <a:tcPr marL="68580" marR="68580" marT="34290" marB="34290"/>
                </a:tc>
                <a:tc>
                  <a:txBody>
                    <a:bodyPr/>
                    <a:lstStyle/>
                    <a:p>
                      <a:pPr algn="ctr"/>
                      <a:r>
                        <a:rPr lang="en-US" sz="1400" dirty="0"/>
                        <a:t>98.89%</a:t>
                      </a:r>
                    </a:p>
                    <a:p>
                      <a:pPr algn="ctr"/>
                      <a:r>
                        <a:rPr lang="en-US" sz="1400" dirty="0"/>
                        <a:t>1.11%</a:t>
                      </a:r>
                    </a:p>
                  </a:txBody>
                  <a:tcPr marL="68580" marR="68580" marT="34290" marB="34290"/>
                </a:tc>
                <a:extLst>
                  <a:ext uri="{0D108BD9-81ED-4DB2-BD59-A6C34878D82A}">
                    <a16:rowId xmlns:a16="http://schemas.microsoft.com/office/drawing/2014/main" val="3501245615"/>
                  </a:ext>
                </a:extLst>
              </a:tr>
              <a:tr h="480060">
                <a:tc>
                  <a:txBody>
                    <a:bodyPr/>
                    <a:lstStyle/>
                    <a:p>
                      <a:pPr algn="ctr"/>
                      <a:r>
                        <a:rPr lang="en-US" sz="1400" dirty="0"/>
                        <a:t>N</a:t>
                      </a:r>
                    </a:p>
                  </a:txBody>
                  <a:tcPr marL="68580" marR="68580" marT="34290" marB="34290"/>
                </a:tc>
                <a:tc>
                  <a:txBody>
                    <a:bodyPr/>
                    <a:lstStyle/>
                    <a:p>
                      <a:pPr algn="ctr"/>
                      <a:r>
                        <a:rPr lang="en-US" sz="1400" dirty="0"/>
                        <a:t>14.0031</a:t>
                      </a:r>
                    </a:p>
                    <a:p>
                      <a:pPr algn="ctr"/>
                      <a:r>
                        <a:rPr lang="en-US" sz="1400" dirty="0"/>
                        <a:t>15.0001</a:t>
                      </a:r>
                    </a:p>
                  </a:txBody>
                  <a:tcPr marL="68580" marR="68580" marT="34290" marB="34290"/>
                </a:tc>
                <a:tc>
                  <a:txBody>
                    <a:bodyPr/>
                    <a:lstStyle/>
                    <a:p>
                      <a:pPr algn="ctr"/>
                      <a:r>
                        <a:rPr lang="en-US" sz="1400" dirty="0"/>
                        <a:t>99.64%</a:t>
                      </a:r>
                    </a:p>
                    <a:p>
                      <a:pPr algn="ctr"/>
                      <a:r>
                        <a:rPr lang="en-US" sz="1400" dirty="0"/>
                        <a:t>0.36%</a:t>
                      </a:r>
                    </a:p>
                  </a:txBody>
                  <a:tcPr marL="68580" marR="68580" marT="34290" marB="34290"/>
                </a:tc>
                <a:extLst>
                  <a:ext uri="{0D108BD9-81ED-4DB2-BD59-A6C34878D82A}">
                    <a16:rowId xmlns:a16="http://schemas.microsoft.com/office/drawing/2014/main" val="3381962190"/>
                  </a:ext>
                </a:extLst>
              </a:tr>
              <a:tr h="685800">
                <a:tc>
                  <a:txBody>
                    <a:bodyPr/>
                    <a:lstStyle/>
                    <a:p>
                      <a:pPr algn="ctr"/>
                      <a:r>
                        <a:rPr lang="en-US" sz="1400" dirty="0"/>
                        <a:t>O</a:t>
                      </a:r>
                    </a:p>
                  </a:txBody>
                  <a:tcPr marL="68580" marR="68580" marT="34290" marB="34290"/>
                </a:tc>
                <a:tc>
                  <a:txBody>
                    <a:bodyPr/>
                    <a:lstStyle/>
                    <a:p>
                      <a:pPr algn="ctr"/>
                      <a:r>
                        <a:rPr lang="en-US" sz="1400" dirty="0"/>
                        <a:t>15.9949</a:t>
                      </a:r>
                    </a:p>
                    <a:p>
                      <a:pPr algn="ctr"/>
                      <a:r>
                        <a:rPr lang="en-US" sz="1400" dirty="0"/>
                        <a:t>16.9991</a:t>
                      </a:r>
                    </a:p>
                    <a:p>
                      <a:pPr algn="ctr"/>
                      <a:r>
                        <a:rPr lang="en-US" sz="1400" dirty="0"/>
                        <a:t>17.9992</a:t>
                      </a:r>
                    </a:p>
                  </a:txBody>
                  <a:tcPr marL="68580" marR="68580" marT="34290" marB="34290"/>
                </a:tc>
                <a:tc>
                  <a:txBody>
                    <a:bodyPr/>
                    <a:lstStyle/>
                    <a:p>
                      <a:pPr algn="ctr"/>
                      <a:r>
                        <a:rPr lang="en-US" sz="1400" dirty="0"/>
                        <a:t>99.76%</a:t>
                      </a:r>
                    </a:p>
                    <a:p>
                      <a:pPr algn="ctr"/>
                      <a:r>
                        <a:rPr lang="en-US" sz="1400" dirty="0"/>
                        <a:t>0.04%</a:t>
                      </a:r>
                    </a:p>
                    <a:p>
                      <a:pPr algn="ctr"/>
                      <a:r>
                        <a:rPr lang="en-US" sz="1400" dirty="0"/>
                        <a:t>0.20%</a:t>
                      </a:r>
                    </a:p>
                  </a:txBody>
                  <a:tcPr marL="68580" marR="68580" marT="34290" marB="34290"/>
                </a:tc>
                <a:extLst>
                  <a:ext uri="{0D108BD9-81ED-4DB2-BD59-A6C34878D82A}">
                    <a16:rowId xmlns:a16="http://schemas.microsoft.com/office/drawing/2014/main" val="1038014482"/>
                  </a:ext>
                </a:extLst>
              </a:tr>
            </a:tbl>
          </a:graphicData>
        </a:graphic>
      </p:graphicFrame>
      <p:pic>
        <p:nvPicPr>
          <p:cNvPr id="3" name="Picture 2">
            <a:extLst>
              <a:ext uri="{FF2B5EF4-FFF2-40B4-BE49-F238E27FC236}">
                <a16:creationId xmlns:a16="http://schemas.microsoft.com/office/drawing/2014/main" id="{445C26DF-0C35-4255-6075-C585BAC5A3F3}"/>
              </a:ext>
            </a:extLst>
          </p:cNvPr>
          <p:cNvPicPr>
            <a:picLocks noChangeAspect="1"/>
          </p:cNvPicPr>
          <p:nvPr/>
        </p:nvPicPr>
        <p:blipFill>
          <a:blip r:embed="rId3"/>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29658673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Stable Isotopes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10" name="TextBox 9">
            <a:extLst>
              <a:ext uri="{FF2B5EF4-FFF2-40B4-BE49-F238E27FC236}">
                <a16:creationId xmlns:a16="http://schemas.microsoft.com/office/drawing/2014/main" id="{1BED81DE-9C8A-4F0F-A5C7-572C16B90995}"/>
              </a:ext>
            </a:extLst>
          </p:cNvPr>
          <p:cNvSpPr txBox="1"/>
          <p:nvPr/>
        </p:nvSpPr>
        <p:spPr>
          <a:xfrm>
            <a:off x="1379280" y="1092224"/>
            <a:ext cx="6933447" cy="1246495"/>
          </a:xfrm>
          <a:prstGeom prst="rect">
            <a:avLst/>
          </a:prstGeom>
          <a:noFill/>
        </p:spPr>
        <p:txBody>
          <a:bodyPr wrap="square" rtlCol="0">
            <a:spAutoFit/>
          </a:bodyPr>
          <a:lstStyle/>
          <a:p>
            <a:pPr marL="160735" indent="-160735">
              <a:buFont typeface="Arial" panose="020B0604020202020204" pitchFamily="34" charset="0"/>
              <a:buChar char="•"/>
            </a:pPr>
            <a:r>
              <a:rPr lang="en-US" sz="1500" dirty="0"/>
              <a:t>Most elements have more than one stable isotope </a:t>
            </a:r>
          </a:p>
          <a:p>
            <a:pPr marL="617935" lvl="1" indent="-160735">
              <a:buFont typeface="Arial" panose="020B0604020202020204" pitchFamily="34" charset="0"/>
              <a:buChar char="•"/>
            </a:pPr>
            <a:r>
              <a:rPr lang="en-US" sz="1500" dirty="0"/>
              <a:t>Carbon:</a:t>
            </a:r>
          </a:p>
          <a:p>
            <a:pPr marL="1075135" lvl="2" indent="-160735">
              <a:buFont typeface="Arial" panose="020B0604020202020204" pitchFamily="34" charset="0"/>
              <a:buChar char="•"/>
            </a:pPr>
            <a:r>
              <a:rPr lang="en-US" sz="1500" dirty="0"/>
              <a:t>&gt;98% of atom have a mass of 12 Da (C12)</a:t>
            </a:r>
          </a:p>
          <a:p>
            <a:pPr marL="1075135" lvl="2" indent="-160735">
              <a:buFont typeface="Arial" panose="020B0604020202020204" pitchFamily="34" charset="0"/>
              <a:buChar char="•"/>
            </a:pPr>
            <a:r>
              <a:rPr lang="en-US" sz="1500" dirty="0"/>
              <a:t>1.1% of atoms have an extra neutron (C13)</a:t>
            </a:r>
          </a:p>
          <a:p>
            <a:pPr marL="160735" indent="-160735">
              <a:buFont typeface="Arial" panose="020B0604020202020204" pitchFamily="34" charset="0"/>
              <a:buChar char="•"/>
            </a:pPr>
            <a:r>
              <a:rPr lang="en-US" sz="1500" dirty="0"/>
              <a:t>Why does this matter?</a:t>
            </a:r>
          </a:p>
        </p:txBody>
      </p:sp>
      <p:graphicFrame>
        <p:nvGraphicFramePr>
          <p:cNvPr id="11" name="Table 10">
            <a:extLst>
              <a:ext uri="{FF2B5EF4-FFF2-40B4-BE49-F238E27FC236}">
                <a16:creationId xmlns:a16="http://schemas.microsoft.com/office/drawing/2014/main" id="{D6BC8064-9462-40EC-B04C-9877A8EE3C4B}"/>
              </a:ext>
            </a:extLst>
          </p:cNvPr>
          <p:cNvGraphicFramePr>
            <a:graphicFrameLocks noGrp="1"/>
          </p:cNvGraphicFramePr>
          <p:nvPr>
            <p:extLst>
              <p:ext uri="{D42A27DB-BD31-4B8C-83A1-F6EECF244321}">
                <p14:modId xmlns:p14="http://schemas.microsoft.com/office/powerpoint/2010/main" val="413412732"/>
              </p:ext>
            </p:extLst>
          </p:nvPr>
        </p:nvGraphicFramePr>
        <p:xfrm>
          <a:off x="1416628" y="2490270"/>
          <a:ext cx="6096000" cy="24765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109929175"/>
                    </a:ext>
                  </a:extLst>
                </a:gridCol>
                <a:gridCol w="2032000">
                  <a:extLst>
                    <a:ext uri="{9D8B030D-6E8A-4147-A177-3AD203B41FA5}">
                      <a16:colId xmlns:a16="http://schemas.microsoft.com/office/drawing/2014/main" val="810412066"/>
                    </a:ext>
                  </a:extLst>
                </a:gridCol>
                <a:gridCol w="2032000">
                  <a:extLst>
                    <a:ext uri="{9D8B030D-6E8A-4147-A177-3AD203B41FA5}">
                      <a16:colId xmlns:a16="http://schemas.microsoft.com/office/drawing/2014/main" val="2288770630"/>
                    </a:ext>
                  </a:extLst>
                </a:gridCol>
              </a:tblGrid>
              <a:tr h="278130">
                <a:tc>
                  <a:txBody>
                    <a:bodyPr/>
                    <a:lstStyle/>
                    <a:p>
                      <a:pPr algn="ctr"/>
                      <a:r>
                        <a:rPr lang="en-US" sz="1400" dirty="0"/>
                        <a:t>Element</a:t>
                      </a:r>
                    </a:p>
                  </a:txBody>
                  <a:tcPr marL="68580" marR="68580" marT="34290" marB="34290"/>
                </a:tc>
                <a:tc>
                  <a:txBody>
                    <a:bodyPr/>
                    <a:lstStyle/>
                    <a:p>
                      <a:pPr algn="ctr"/>
                      <a:r>
                        <a:rPr lang="en-US" sz="1400" dirty="0"/>
                        <a:t>Mass</a:t>
                      </a:r>
                    </a:p>
                  </a:txBody>
                  <a:tcPr marL="68580" marR="68580" marT="34290" marB="34290"/>
                </a:tc>
                <a:tc>
                  <a:txBody>
                    <a:bodyPr/>
                    <a:lstStyle/>
                    <a:p>
                      <a:pPr algn="ctr"/>
                      <a:r>
                        <a:rPr lang="en-US" sz="1400" dirty="0"/>
                        <a:t>Abundance</a:t>
                      </a:r>
                    </a:p>
                  </a:txBody>
                  <a:tcPr marL="68580" marR="68580" marT="34290" marB="34290"/>
                </a:tc>
                <a:extLst>
                  <a:ext uri="{0D108BD9-81ED-4DB2-BD59-A6C34878D82A}">
                    <a16:rowId xmlns:a16="http://schemas.microsoft.com/office/drawing/2014/main" val="3698880238"/>
                  </a:ext>
                </a:extLst>
              </a:tr>
              <a:tr h="480060">
                <a:tc>
                  <a:txBody>
                    <a:bodyPr/>
                    <a:lstStyle/>
                    <a:p>
                      <a:pPr algn="ctr"/>
                      <a:r>
                        <a:rPr lang="en-US" sz="1400" dirty="0"/>
                        <a:t>H</a:t>
                      </a:r>
                    </a:p>
                  </a:txBody>
                  <a:tcPr marL="68580" marR="68580" marT="34290" marB="34290"/>
                </a:tc>
                <a:tc>
                  <a:txBody>
                    <a:bodyPr/>
                    <a:lstStyle/>
                    <a:p>
                      <a:pPr algn="ctr"/>
                      <a:r>
                        <a:rPr lang="en-US" sz="1400" dirty="0"/>
                        <a:t>1.0078</a:t>
                      </a:r>
                    </a:p>
                    <a:p>
                      <a:pPr algn="ctr"/>
                      <a:r>
                        <a:rPr lang="en-US" sz="1400" dirty="0"/>
                        <a:t>2.0141</a:t>
                      </a:r>
                    </a:p>
                  </a:txBody>
                  <a:tcPr marL="68580" marR="68580" marT="34290" marB="34290"/>
                </a:tc>
                <a:tc>
                  <a:txBody>
                    <a:bodyPr/>
                    <a:lstStyle/>
                    <a:p>
                      <a:pPr algn="ctr"/>
                      <a:r>
                        <a:rPr lang="en-US" sz="1400" dirty="0"/>
                        <a:t>99.985%</a:t>
                      </a:r>
                    </a:p>
                    <a:p>
                      <a:pPr algn="ctr"/>
                      <a:r>
                        <a:rPr lang="en-US" sz="1400" dirty="0"/>
                        <a:t>0.015%</a:t>
                      </a:r>
                    </a:p>
                  </a:txBody>
                  <a:tcPr marL="68580" marR="68580" marT="34290" marB="34290"/>
                </a:tc>
                <a:extLst>
                  <a:ext uri="{0D108BD9-81ED-4DB2-BD59-A6C34878D82A}">
                    <a16:rowId xmlns:a16="http://schemas.microsoft.com/office/drawing/2014/main" val="1627983411"/>
                  </a:ext>
                </a:extLst>
              </a:tr>
              <a:tr h="480060">
                <a:tc>
                  <a:txBody>
                    <a:bodyPr/>
                    <a:lstStyle/>
                    <a:p>
                      <a:pPr algn="ctr"/>
                      <a:r>
                        <a:rPr lang="en-US" sz="1400" dirty="0"/>
                        <a:t>C</a:t>
                      </a:r>
                    </a:p>
                  </a:txBody>
                  <a:tcPr marL="68580" marR="68580" marT="34290" marB="34290"/>
                </a:tc>
                <a:tc>
                  <a:txBody>
                    <a:bodyPr/>
                    <a:lstStyle/>
                    <a:p>
                      <a:pPr algn="ctr"/>
                      <a:r>
                        <a:rPr lang="en-US" sz="1400" dirty="0"/>
                        <a:t>12.0000</a:t>
                      </a:r>
                    </a:p>
                    <a:p>
                      <a:pPr algn="ctr"/>
                      <a:r>
                        <a:rPr lang="en-US" sz="1400" dirty="0"/>
                        <a:t>13.0034</a:t>
                      </a:r>
                    </a:p>
                  </a:txBody>
                  <a:tcPr marL="68580" marR="68580" marT="34290" marB="34290"/>
                </a:tc>
                <a:tc>
                  <a:txBody>
                    <a:bodyPr/>
                    <a:lstStyle/>
                    <a:p>
                      <a:pPr algn="ctr"/>
                      <a:r>
                        <a:rPr lang="en-US" sz="1400" dirty="0"/>
                        <a:t>98.89%</a:t>
                      </a:r>
                    </a:p>
                    <a:p>
                      <a:pPr algn="ctr"/>
                      <a:r>
                        <a:rPr lang="en-US" sz="1400" dirty="0"/>
                        <a:t>1.11%</a:t>
                      </a:r>
                    </a:p>
                  </a:txBody>
                  <a:tcPr marL="68580" marR="68580" marT="34290" marB="34290"/>
                </a:tc>
                <a:extLst>
                  <a:ext uri="{0D108BD9-81ED-4DB2-BD59-A6C34878D82A}">
                    <a16:rowId xmlns:a16="http://schemas.microsoft.com/office/drawing/2014/main" val="3501245615"/>
                  </a:ext>
                </a:extLst>
              </a:tr>
              <a:tr h="480060">
                <a:tc>
                  <a:txBody>
                    <a:bodyPr/>
                    <a:lstStyle/>
                    <a:p>
                      <a:pPr algn="ctr"/>
                      <a:r>
                        <a:rPr lang="en-US" sz="1400" dirty="0"/>
                        <a:t>N</a:t>
                      </a:r>
                    </a:p>
                  </a:txBody>
                  <a:tcPr marL="68580" marR="68580" marT="34290" marB="34290"/>
                </a:tc>
                <a:tc>
                  <a:txBody>
                    <a:bodyPr/>
                    <a:lstStyle/>
                    <a:p>
                      <a:pPr algn="ctr"/>
                      <a:r>
                        <a:rPr lang="en-US" sz="1400" dirty="0"/>
                        <a:t>14.0031</a:t>
                      </a:r>
                    </a:p>
                    <a:p>
                      <a:pPr algn="ctr"/>
                      <a:r>
                        <a:rPr lang="en-US" sz="1400" dirty="0"/>
                        <a:t>15.0001</a:t>
                      </a:r>
                    </a:p>
                  </a:txBody>
                  <a:tcPr marL="68580" marR="68580" marT="34290" marB="34290"/>
                </a:tc>
                <a:tc>
                  <a:txBody>
                    <a:bodyPr/>
                    <a:lstStyle/>
                    <a:p>
                      <a:pPr algn="ctr"/>
                      <a:r>
                        <a:rPr lang="en-US" sz="1400" dirty="0"/>
                        <a:t>99.64%</a:t>
                      </a:r>
                    </a:p>
                    <a:p>
                      <a:pPr algn="ctr"/>
                      <a:r>
                        <a:rPr lang="en-US" sz="1400" dirty="0"/>
                        <a:t>0.36%</a:t>
                      </a:r>
                    </a:p>
                  </a:txBody>
                  <a:tcPr marL="68580" marR="68580" marT="34290" marB="34290"/>
                </a:tc>
                <a:extLst>
                  <a:ext uri="{0D108BD9-81ED-4DB2-BD59-A6C34878D82A}">
                    <a16:rowId xmlns:a16="http://schemas.microsoft.com/office/drawing/2014/main" val="3381962190"/>
                  </a:ext>
                </a:extLst>
              </a:tr>
              <a:tr h="685800">
                <a:tc>
                  <a:txBody>
                    <a:bodyPr/>
                    <a:lstStyle/>
                    <a:p>
                      <a:pPr algn="ctr"/>
                      <a:r>
                        <a:rPr lang="en-US" sz="1400" dirty="0"/>
                        <a:t>O</a:t>
                      </a:r>
                    </a:p>
                  </a:txBody>
                  <a:tcPr marL="68580" marR="68580" marT="34290" marB="34290"/>
                </a:tc>
                <a:tc>
                  <a:txBody>
                    <a:bodyPr/>
                    <a:lstStyle/>
                    <a:p>
                      <a:pPr algn="ctr"/>
                      <a:r>
                        <a:rPr lang="en-US" sz="1400" dirty="0"/>
                        <a:t>15.9949</a:t>
                      </a:r>
                    </a:p>
                    <a:p>
                      <a:pPr algn="ctr"/>
                      <a:r>
                        <a:rPr lang="en-US" sz="1400" dirty="0"/>
                        <a:t>16.9991</a:t>
                      </a:r>
                    </a:p>
                    <a:p>
                      <a:pPr algn="ctr"/>
                      <a:r>
                        <a:rPr lang="en-US" sz="1400" dirty="0"/>
                        <a:t>17.9992</a:t>
                      </a:r>
                    </a:p>
                  </a:txBody>
                  <a:tcPr marL="68580" marR="68580" marT="34290" marB="34290"/>
                </a:tc>
                <a:tc>
                  <a:txBody>
                    <a:bodyPr/>
                    <a:lstStyle/>
                    <a:p>
                      <a:pPr algn="ctr"/>
                      <a:r>
                        <a:rPr lang="en-US" sz="1400" dirty="0"/>
                        <a:t>99.76%</a:t>
                      </a:r>
                    </a:p>
                    <a:p>
                      <a:pPr algn="ctr"/>
                      <a:r>
                        <a:rPr lang="en-US" sz="1400" dirty="0"/>
                        <a:t>0.04%</a:t>
                      </a:r>
                    </a:p>
                    <a:p>
                      <a:pPr algn="ctr"/>
                      <a:r>
                        <a:rPr lang="en-US" sz="1400" dirty="0"/>
                        <a:t>0.20%</a:t>
                      </a:r>
                    </a:p>
                  </a:txBody>
                  <a:tcPr marL="68580" marR="68580" marT="34290" marB="34290"/>
                </a:tc>
                <a:extLst>
                  <a:ext uri="{0D108BD9-81ED-4DB2-BD59-A6C34878D82A}">
                    <a16:rowId xmlns:a16="http://schemas.microsoft.com/office/drawing/2014/main" val="1038014482"/>
                  </a:ext>
                </a:extLst>
              </a:tr>
            </a:tbl>
          </a:graphicData>
        </a:graphic>
      </p:graphicFrame>
      <p:pic>
        <p:nvPicPr>
          <p:cNvPr id="3" name="Picture 2">
            <a:extLst>
              <a:ext uri="{FF2B5EF4-FFF2-40B4-BE49-F238E27FC236}">
                <a16:creationId xmlns:a16="http://schemas.microsoft.com/office/drawing/2014/main" id="{C2B2F6E2-A7D2-909B-BD7E-86ED3662B149}"/>
              </a:ext>
            </a:extLst>
          </p:cNvPr>
          <p:cNvPicPr>
            <a:picLocks noChangeAspect="1"/>
          </p:cNvPicPr>
          <p:nvPr/>
        </p:nvPicPr>
        <p:blipFill>
          <a:blip r:embed="rId3"/>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86362497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Stable Isotopes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10" name="TextBox 9">
            <a:extLst>
              <a:ext uri="{FF2B5EF4-FFF2-40B4-BE49-F238E27FC236}">
                <a16:creationId xmlns:a16="http://schemas.microsoft.com/office/drawing/2014/main" id="{1BED81DE-9C8A-4F0F-A5C7-572C16B90995}"/>
              </a:ext>
            </a:extLst>
          </p:cNvPr>
          <p:cNvSpPr txBox="1"/>
          <p:nvPr/>
        </p:nvSpPr>
        <p:spPr>
          <a:xfrm>
            <a:off x="1379280" y="1092224"/>
            <a:ext cx="6933447" cy="1477328"/>
          </a:xfrm>
          <a:prstGeom prst="rect">
            <a:avLst/>
          </a:prstGeom>
          <a:noFill/>
        </p:spPr>
        <p:txBody>
          <a:bodyPr wrap="square" rtlCol="0">
            <a:spAutoFit/>
          </a:bodyPr>
          <a:lstStyle/>
          <a:p>
            <a:pPr marL="160735" indent="-160735">
              <a:buFont typeface="Arial" panose="020B0604020202020204" pitchFamily="34" charset="0"/>
              <a:buChar char="•"/>
            </a:pPr>
            <a:r>
              <a:rPr lang="en-US" sz="1500" dirty="0"/>
              <a:t>Most elements have more than one stable isotope </a:t>
            </a:r>
          </a:p>
          <a:p>
            <a:pPr marL="617935" lvl="1" indent="-160735">
              <a:buFont typeface="Arial" panose="020B0604020202020204" pitchFamily="34" charset="0"/>
              <a:buChar char="•"/>
            </a:pPr>
            <a:r>
              <a:rPr lang="en-US" sz="1500" dirty="0"/>
              <a:t>Carbon:</a:t>
            </a:r>
          </a:p>
          <a:p>
            <a:pPr marL="1075135" lvl="2" indent="-160735">
              <a:buFont typeface="Arial" panose="020B0604020202020204" pitchFamily="34" charset="0"/>
              <a:buChar char="•"/>
            </a:pPr>
            <a:r>
              <a:rPr lang="en-US" sz="1500" dirty="0"/>
              <a:t>&gt;98% of atom have a mass of 12 Da (C12)</a:t>
            </a:r>
          </a:p>
          <a:p>
            <a:pPr marL="1075135" lvl="2" indent="-160735">
              <a:buFont typeface="Arial" panose="020B0604020202020204" pitchFamily="34" charset="0"/>
              <a:buChar char="•"/>
            </a:pPr>
            <a:r>
              <a:rPr lang="en-US" sz="1500" dirty="0"/>
              <a:t>1.1% of atoms have an extra neutron (C13)</a:t>
            </a:r>
          </a:p>
          <a:p>
            <a:pPr marL="160735" indent="-160735">
              <a:buFont typeface="Arial" panose="020B0604020202020204" pitchFamily="34" charset="0"/>
              <a:buChar char="•"/>
            </a:pPr>
            <a:r>
              <a:rPr lang="en-US" sz="1500" dirty="0"/>
              <a:t>Why does this matter?</a:t>
            </a:r>
          </a:p>
          <a:p>
            <a:pPr marL="617935" lvl="1" indent="-160735">
              <a:buFont typeface="Arial" panose="020B0604020202020204" pitchFamily="34" charset="0"/>
              <a:buChar char="•"/>
            </a:pPr>
            <a:r>
              <a:rPr lang="en-US" sz="1500" dirty="0"/>
              <a:t>Mass spectrometers can use these isotopes to determine charge states (</a:t>
            </a:r>
            <a:r>
              <a:rPr lang="en-US" sz="1500" i="1" dirty="0"/>
              <a:t>z</a:t>
            </a:r>
            <a:r>
              <a:rPr lang="en-US" sz="1500" dirty="0"/>
              <a:t>)</a:t>
            </a:r>
          </a:p>
        </p:txBody>
      </p:sp>
      <p:graphicFrame>
        <p:nvGraphicFramePr>
          <p:cNvPr id="11" name="Table 10">
            <a:extLst>
              <a:ext uri="{FF2B5EF4-FFF2-40B4-BE49-F238E27FC236}">
                <a16:creationId xmlns:a16="http://schemas.microsoft.com/office/drawing/2014/main" id="{D6BC8064-9462-40EC-B04C-9877A8EE3C4B}"/>
              </a:ext>
            </a:extLst>
          </p:cNvPr>
          <p:cNvGraphicFramePr>
            <a:graphicFrameLocks noGrp="1"/>
          </p:cNvGraphicFramePr>
          <p:nvPr>
            <p:extLst>
              <p:ext uri="{D42A27DB-BD31-4B8C-83A1-F6EECF244321}">
                <p14:modId xmlns:p14="http://schemas.microsoft.com/office/powerpoint/2010/main" val="3545200472"/>
              </p:ext>
            </p:extLst>
          </p:nvPr>
        </p:nvGraphicFramePr>
        <p:xfrm>
          <a:off x="1416628" y="2494462"/>
          <a:ext cx="6096000" cy="24765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109929175"/>
                    </a:ext>
                  </a:extLst>
                </a:gridCol>
                <a:gridCol w="2032000">
                  <a:extLst>
                    <a:ext uri="{9D8B030D-6E8A-4147-A177-3AD203B41FA5}">
                      <a16:colId xmlns:a16="http://schemas.microsoft.com/office/drawing/2014/main" val="810412066"/>
                    </a:ext>
                  </a:extLst>
                </a:gridCol>
                <a:gridCol w="2032000">
                  <a:extLst>
                    <a:ext uri="{9D8B030D-6E8A-4147-A177-3AD203B41FA5}">
                      <a16:colId xmlns:a16="http://schemas.microsoft.com/office/drawing/2014/main" val="2288770630"/>
                    </a:ext>
                  </a:extLst>
                </a:gridCol>
              </a:tblGrid>
              <a:tr h="278130">
                <a:tc>
                  <a:txBody>
                    <a:bodyPr/>
                    <a:lstStyle/>
                    <a:p>
                      <a:pPr algn="ctr"/>
                      <a:r>
                        <a:rPr lang="en-US" sz="1400" dirty="0"/>
                        <a:t>Element</a:t>
                      </a:r>
                    </a:p>
                  </a:txBody>
                  <a:tcPr marL="68580" marR="68580" marT="34290" marB="34290"/>
                </a:tc>
                <a:tc>
                  <a:txBody>
                    <a:bodyPr/>
                    <a:lstStyle/>
                    <a:p>
                      <a:pPr algn="ctr"/>
                      <a:r>
                        <a:rPr lang="en-US" sz="1400" dirty="0"/>
                        <a:t>Mass</a:t>
                      </a:r>
                    </a:p>
                  </a:txBody>
                  <a:tcPr marL="68580" marR="68580" marT="34290" marB="34290"/>
                </a:tc>
                <a:tc>
                  <a:txBody>
                    <a:bodyPr/>
                    <a:lstStyle/>
                    <a:p>
                      <a:pPr algn="ctr"/>
                      <a:r>
                        <a:rPr lang="en-US" sz="1400" dirty="0"/>
                        <a:t>Abundance</a:t>
                      </a:r>
                    </a:p>
                  </a:txBody>
                  <a:tcPr marL="68580" marR="68580" marT="34290" marB="34290"/>
                </a:tc>
                <a:extLst>
                  <a:ext uri="{0D108BD9-81ED-4DB2-BD59-A6C34878D82A}">
                    <a16:rowId xmlns:a16="http://schemas.microsoft.com/office/drawing/2014/main" val="3698880238"/>
                  </a:ext>
                </a:extLst>
              </a:tr>
              <a:tr h="480060">
                <a:tc>
                  <a:txBody>
                    <a:bodyPr/>
                    <a:lstStyle/>
                    <a:p>
                      <a:pPr algn="ctr"/>
                      <a:r>
                        <a:rPr lang="en-US" sz="1400" dirty="0"/>
                        <a:t>H</a:t>
                      </a:r>
                    </a:p>
                  </a:txBody>
                  <a:tcPr marL="68580" marR="68580" marT="34290" marB="34290"/>
                </a:tc>
                <a:tc>
                  <a:txBody>
                    <a:bodyPr/>
                    <a:lstStyle/>
                    <a:p>
                      <a:pPr algn="ctr"/>
                      <a:r>
                        <a:rPr lang="en-US" sz="1400" dirty="0"/>
                        <a:t>1.0078</a:t>
                      </a:r>
                    </a:p>
                    <a:p>
                      <a:pPr algn="ctr"/>
                      <a:r>
                        <a:rPr lang="en-US" sz="1400" dirty="0"/>
                        <a:t>2.0141</a:t>
                      </a:r>
                    </a:p>
                  </a:txBody>
                  <a:tcPr marL="68580" marR="68580" marT="34290" marB="34290"/>
                </a:tc>
                <a:tc>
                  <a:txBody>
                    <a:bodyPr/>
                    <a:lstStyle/>
                    <a:p>
                      <a:pPr algn="ctr"/>
                      <a:r>
                        <a:rPr lang="en-US" sz="1400" dirty="0"/>
                        <a:t>99.985%</a:t>
                      </a:r>
                    </a:p>
                    <a:p>
                      <a:pPr algn="ctr"/>
                      <a:r>
                        <a:rPr lang="en-US" sz="1400" dirty="0"/>
                        <a:t>0.015%</a:t>
                      </a:r>
                    </a:p>
                  </a:txBody>
                  <a:tcPr marL="68580" marR="68580" marT="34290" marB="34290"/>
                </a:tc>
                <a:extLst>
                  <a:ext uri="{0D108BD9-81ED-4DB2-BD59-A6C34878D82A}">
                    <a16:rowId xmlns:a16="http://schemas.microsoft.com/office/drawing/2014/main" val="1627983411"/>
                  </a:ext>
                </a:extLst>
              </a:tr>
              <a:tr h="480060">
                <a:tc>
                  <a:txBody>
                    <a:bodyPr/>
                    <a:lstStyle/>
                    <a:p>
                      <a:pPr algn="ctr"/>
                      <a:r>
                        <a:rPr lang="en-US" sz="1400" dirty="0"/>
                        <a:t>C</a:t>
                      </a:r>
                    </a:p>
                  </a:txBody>
                  <a:tcPr marL="68580" marR="68580" marT="34290" marB="34290"/>
                </a:tc>
                <a:tc>
                  <a:txBody>
                    <a:bodyPr/>
                    <a:lstStyle/>
                    <a:p>
                      <a:pPr algn="ctr"/>
                      <a:r>
                        <a:rPr lang="en-US" sz="1400" dirty="0"/>
                        <a:t>12.0000</a:t>
                      </a:r>
                    </a:p>
                    <a:p>
                      <a:pPr algn="ctr"/>
                      <a:r>
                        <a:rPr lang="en-US" sz="1400" dirty="0"/>
                        <a:t>13.0034</a:t>
                      </a:r>
                    </a:p>
                  </a:txBody>
                  <a:tcPr marL="68580" marR="68580" marT="34290" marB="34290"/>
                </a:tc>
                <a:tc>
                  <a:txBody>
                    <a:bodyPr/>
                    <a:lstStyle/>
                    <a:p>
                      <a:pPr algn="ctr"/>
                      <a:r>
                        <a:rPr lang="en-US" sz="1400" dirty="0"/>
                        <a:t>98.89%</a:t>
                      </a:r>
                    </a:p>
                    <a:p>
                      <a:pPr algn="ctr"/>
                      <a:r>
                        <a:rPr lang="en-US" sz="1400" dirty="0"/>
                        <a:t>1.11%</a:t>
                      </a:r>
                    </a:p>
                  </a:txBody>
                  <a:tcPr marL="68580" marR="68580" marT="34290" marB="34290"/>
                </a:tc>
                <a:extLst>
                  <a:ext uri="{0D108BD9-81ED-4DB2-BD59-A6C34878D82A}">
                    <a16:rowId xmlns:a16="http://schemas.microsoft.com/office/drawing/2014/main" val="3501245615"/>
                  </a:ext>
                </a:extLst>
              </a:tr>
              <a:tr h="480060">
                <a:tc>
                  <a:txBody>
                    <a:bodyPr/>
                    <a:lstStyle/>
                    <a:p>
                      <a:pPr algn="ctr"/>
                      <a:r>
                        <a:rPr lang="en-US" sz="1400" dirty="0"/>
                        <a:t>N</a:t>
                      </a:r>
                    </a:p>
                  </a:txBody>
                  <a:tcPr marL="68580" marR="68580" marT="34290" marB="34290"/>
                </a:tc>
                <a:tc>
                  <a:txBody>
                    <a:bodyPr/>
                    <a:lstStyle/>
                    <a:p>
                      <a:pPr algn="ctr"/>
                      <a:r>
                        <a:rPr lang="en-US" sz="1400" dirty="0"/>
                        <a:t>14.0031</a:t>
                      </a:r>
                    </a:p>
                    <a:p>
                      <a:pPr algn="ctr"/>
                      <a:r>
                        <a:rPr lang="en-US" sz="1400" dirty="0"/>
                        <a:t>15.0001</a:t>
                      </a:r>
                    </a:p>
                  </a:txBody>
                  <a:tcPr marL="68580" marR="68580" marT="34290" marB="34290"/>
                </a:tc>
                <a:tc>
                  <a:txBody>
                    <a:bodyPr/>
                    <a:lstStyle/>
                    <a:p>
                      <a:pPr algn="ctr"/>
                      <a:r>
                        <a:rPr lang="en-US" sz="1400" dirty="0"/>
                        <a:t>99.64%</a:t>
                      </a:r>
                    </a:p>
                    <a:p>
                      <a:pPr algn="ctr"/>
                      <a:r>
                        <a:rPr lang="en-US" sz="1400" dirty="0"/>
                        <a:t>0.36%</a:t>
                      </a:r>
                    </a:p>
                  </a:txBody>
                  <a:tcPr marL="68580" marR="68580" marT="34290" marB="34290"/>
                </a:tc>
                <a:extLst>
                  <a:ext uri="{0D108BD9-81ED-4DB2-BD59-A6C34878D82A}">
                    <a16:rowId xmlns:a16="http://schemas.microsoft.com/office/drawing/2014/main" val="3381962190"/>
                  </a:ext>
                </a:extLst>
              </a:tr>
              <a:tr h="685800">
                <a:tc>
                  <a:txBody>
                    <a:bodyPr/>
                    <a:lstStyle/>
                    <a:p>
                      <a:pPr algn="ctr"/>
                      <a:r>
                        <a:rPr lang="en-US" sz="1400" dirty="0"/>
                        <a:t>O</a:t>
                      </a:r>
                    </a:p>
                  </a:txBody>
                  <a:tcPr marL="68580" marR="68580" marT="34290" marB="34290"/>
                </a:tc>
                <a:tc>
                  <a:txBody>
                    <a:bodyPr/>
                    <a:lstStyle/>
                    <a:p>
                      <a:pPr algn="ctr"/>
                      <a:r>
                        <a:rPr lang="en-US" sz="1400" dirty="0"/>
                        <a:t>15.9949</a:t>
                      </a:r>
                    </a:p>
                    <a:p>
                      <a:pPr algn="ctr"/>
                      <a:r>
                        <a:rPr lang="en-US" sz="1400" dirty="0"/>
                        <a:t>16.9991</a:t>
                      </a:r>
                    </a:p>
                    <a:p>
                      <a:pPr algn="ctr"/>
                      <a:r>
                        <a:rPr lang="en-US" sz="1400" dirty="0"/>
                        <a:t>17.9992</a:t>
                      </a:r>
                    </a:p>
                  </a:txBody>
                  <a:tcPr marL="68580" marR="68580" marT="34290" marB="34290"/>
                </a:tc>
                <a:tc>
                  <a:txBody>
                    <a:bodyPr/>
                    <a:lstStyle/>
                    <a:p>
                      <a:pPr algn="ctr"/>
                      <a:r>
                        <a:rPr lang="en-US" sz="1400" dirty="0"/>
                        <a:t>99.76%</a:t>
                      </a:r>
                    </a:p>
                    <a:p>
                      <a:pPr algn="ctr"/>
                      <a:r>
                        <a:rPr lang="en-US" sz="1400" dirty="0"/>
                        <a:t>0.04%</a:t>
                      </a:r>
                    </a:p>
                    <a:p>
                      <a:pPr algn="ctr"/>
                      <a:r>
                        <a:rPr lang="en-US" sz="1400" dirty="0"/>
                        <a:t>0.20%</a:t>
                      </a:r>
                    </a:p>
                  </a:txBody>
                  <a:tcPr marL="68580" marR="68580" marT="34290" marB="34290"/>
                </a:tc>
                <a:extLst>
                  <a:ext uri="{0D108BD9-81ED-4DB2-BD59-A6C34878D82A}">
                    <a16:rowId xmlns:a16="http://schemas.microsoft.com/office/drawing/2014/main" val="1038014482"/>
                  </a:ext>
                </a:extLst>
              </a:tr>
            </a:tbl>
          </a:graphicData>
        </a:graphic>
      </p:graphicFrame>
      <p:pic>
        <p:nvPicPr>
          <p:cNvPr id="3" name="Picture 2">
            <a:extLst>
              <a:ext uri="{FF2B5EF4-FFF2-40B4-BE49-F238E27FC236}">
                <a16:creationId xmlns:a16="http://schemas.microsoft.com/office/drawing/2014/main" id="{92EAA92B-C871-4224-D9D7-9B78724AF529}"/>
              </a:ext>
            </a:extLst>
          </p:cNvPr>
          <p:cNvPicPr>
            <a:picLocks noChangeAspect="1"/>
          </p:cNvPicPr>
          <p:nvPr/>
        </p:nvPicPr>
        <p:blipFill>
          <a:blip r:embed="rId3"/>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160043235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Stable Isotopes for Peptide Analysis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7" name="Picture 6">
            <a:extLst>
              <a:ext uri="{FF2B5EF4-FFF2-40B4-BE49-F238E27FC236}">
                <a16:creationId xmlns:a16="http://schemas.microsoft.com/office/drawing/2014/main" id="{816E0899-DBF4-4AEB-9B7B-621B0731EE16}"/>
              </a:ext>
            </a:extLst>
          </p:cNvPr>
          <p:cNvPicPr>
            <a:picLocks noChangeAspect="1"/>
          </p:cNvPicPr>
          <p:nvPr/>
        </p:nvPicPr>
        <p:blipFill rotWithShape="1">
          <a:blip r:embed="rId3"/>
          <a:srcRect r="1834" b="80859"/>
          <a:stretch/>
        </p:blipFill>
        <p:spPr>
          <a:xfrm>
            <a:off x="304801" y="1532154"/>
            <a:ext cx="5493446" cy="643010"/>
          </a:xfrm>
          <a:prstGeom prst="rect">
            <a:avLst/>
          </a:prstGeom>
        </p:spPr>
      </p:pic>
      <p:sp>
        <p:nvSpPr>
          <p:cNvPr id="8" name="TextBox 7">
            <a:extLst>
              <a:ext uri="{FF2B5EF4-FFF2-40B4-BE49-F238E27FC236}">
                <a16:creationId xmlns:a16="http://schemas.microsoft.com/office/drawing/2014/main" id="{F4C09A31-CB85-408F-A051-C1DD889BCDC2}"/>
              </a:ext>
            </a:extLst>
          </p:cNvPr>
          <p:cNvSpPr txBox="1"/>
          <p:nvPr/>
        </p:nvSpPr>
        <p:spPr>
          <a:xfrm>
            <a:off x="741790" y="1207005"/>
            <a:ext cx="2070230" cy="369332"/>
          </a:xfrm>
          <a:prstGeom prst="rect">
            <a:avLst/>
          </a:prstGeom>
          <a:noFill/>
        </p:spPr>
        <p:txBody>
          <a:bodyPr wrap="square" rtlCol="0">
            <a:spAutoFit/>
          </a:bodyPr>
          <a:lstStyle/>
          <a:p>
            <a:pPr algn="ctr"/>
            <a:r>
              <a:rPr lang="en-US" dirty="0"/>
              <a:t>M-R-F-A Peptide</a:t>
            </a:r>
          </a:p>
        </p:txBody>
      </p:sp>
    </p:spTree>
    <p:extLst>
      <p:ext uri="{BB962C8B-B14F-4D97-AF65-F5344CB8AC3E}">
        <p14:creationId xmlns:p14="http://schemas.microsoft.com/office/powerpoint/2010/main" val="13205948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Stable Isotopes for Peptide Analysis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7" name="Picture 6">
            <a:extLst>
              <a:ext uri="{FF2B5EF4-FFF2-40B4-BE49-F238E27FC236}">
                <a16:creationId xmlns:a16="http://schemas.microsoft.com/office/drawing/2014/main" id="{816E0899-DBF4-4AEB-9B7B-621B0731EE16}"/>
              </a:ext>
            </a:extLst>
          </p:cNvPr>
          <p:cNvPicPr>
            <a:picLocks noChangeAspect="1"/>
          </p:cNvPicPr>
          <p:nvPr/>
        </p:nvPicPr>
        <p:blipFill rotWithShape="1">
          <a:blip r:embed="rId3"/>
          <a:srcRect r="1834" b="80859"/>
          <a:stretch/>
        </p:blipFill>
        <p:spPr>
          <a:xfrm>
            <a:off x="304801" y="1532154"/>
            <a:ext cx="5493446" cy="643010"/>
          </a:xfrm>
          <a:prstGeom prst="rect">
            <a:avLst/>
          </a:prstGeom>
        </p:spPr>
      </p:pic>
      <p:sp>
        <p:nvSpPr>
          <p:cNvPr id="8" name="TextBox 7">
            <a:extLst>
              <a:ext uri="{FF2B5EF4-FFF2-40B4-BE49-F238E27FC236}">
                <a16:creationId xmlns:a16="http://schemas.microsoft.com/office/drawing/2014/main" id="{F4C09A31-CB85-408F-A051-C1DD889BCDC2}"/>
              </a:ext>
            </a:extLst>
          </p:cNvPr>
          <p:cNvSpPr txBox="1"/>
          <p:nvPr/>
        </p:nvSpPr>
        <p:spPr>
          <a:xfrm>
            <a:off x="741790" y="1207005"/>
            <a:ext cx="2070230" cy="369332"/>
          </a:xfrm>
          <a:prstGeom prst="rect">
            <a:avLst/>
          </a:prstGeom>
          <a:noFill/>
        </p:spPr>
        <p:txBody>
          <a:bodyPr wrap="square" rtlCol="0">
            <a:spAutoFit/>
          </a:bodyPr>
          <a:lstStyle/>
          <a:p>
            <a:pPr algn="ctr"/>
            <a:r>
              <a:rPr lang="en-US" dirty="0"/>
              <a:t>M-R-F-A Peptide</a:t>
            </a:r>
          </a:p>
        </p:txBody>
      </p:sp>
      <p:sp>
        <p:nvSpPr>
          <p:cNvPr id="9" name="TextBox 8">
            <a:extLst>
              <a:ext uri="{FF2B5EF4-FFF2-40B4-BE49-F238E27FC236}">
                <a16:creationId xmlns:a16="http://schemas.microsoft.com/office/drawing/2014/main" id="{3F9DD835-5334-40E3-A250-804BD6A6C1E6}"/>
              </a:ext>
            </a:extLst>
          </p:cNvPr>
          <p:cNvSpPr txBox="1"/>
          <p:nvPr/>
        </p:nvSpPr>
        <p:spPr>
          <a:xfrm>
            <a:off x="4309338" y="1240619"/>
            <a:ext cx="4752560" cy="300082"/>
          </a:xfrm>
          <a:prstGeom prst="rect">
            <a:avLst/>
          </a:prstGeom>
          <a:noFill/>
          <a:ln w="50800">
            <a:solidFill>
              <a:schemeClr val="bg1"/>
            </a:solidFill>
          </a:ln>
        </p:spPr>
        <p:txBody>
          <a:bodyPr wrap="square" rtlCol="0">
            <a:spAutoFit/>
          </a:bodyPr>
          <a:lstStyle/>
          <a:p>
            <a:pPr marL="173038" indent="-173038">
              <a:buFont typeface="Arial" panose="020B0604020202020204" pitchFamily="34" charset="0"/>
              <a:buChar char="•"/>
            </a:pPr>
            <a:r>
              <a:rPr lang="en-US" sz="1350" dirty="0"/>
              <a:t>23 Carbons</a:t>
            </a:r>
            <a:endParaRPr lang="en-US" sz="1350" dirty="0">
              <a:sym typeface="Symbol" panose="05050102010706020507" pitchFamily="18" charset="2"/>
            </a:endParaRPr>
          </a:p>
        </p:txBody>
      </p:sp>
    </p:spTree>
    <p:extLst>
      <p:ext uri="{BB962C8B-B14F-4D97-AF65-F5344CB8AC3E}">
        <p14:creationId xmlns:p14="http://schemas.microsoft.com/office/powerpoint/2010/main" val="73886032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Stable Isotopes for Peptide Analysis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7" name="Picture 6">
            <a:extLst>
              <a:ext uri="{FF2B5EF4-FFF2-40B4-BE49-F238E27FC236}">
                <a16:creationId xmlns:a16="http://schemas.microsoft.com/office/drawing/2014/main" id="{816E0899-DBF4-4AEB-9B7B-621B0731EE16}"/>
              </a:ext>
            </a:extLst>
          </p:cNvPr>
          <p:cNvPicPr>
            <a:picLocks noChangeAspect="1"/>
          </p:cNvPicPr>
          <p:nvPr/>
        </p:nvPicPr>
        <p:blipFill rotWithShape="1">
          <a:blip r:embed="rId3"/>
          <a:srcRect r="1834" b="80859"/>
          <a:stretch/>
        </p:blipFill>
        <p:spPr>
          <a:xfrm>
            <a:off x="304801" y="1532154"/>
            <a:ext cx="5493446" cy="643010"/>
          </a:xfrm>
          <a:prstGeom prst="rect">
            <a:avLst/>
          </a:prstGeom>
        </p:spPr>
      </p:pic>
      <p:sp>
        <p:nvSpPr>
          <p:cNvPr id="8" name="TextBox 7">
            <a:extLst>
              <a:ext uri="{FF2B5EF4-FFF2-40B4-BE49-F238E27FC236}">
                <a16:creationId xmlns:a16="http://schemas.microsoft.com/office/drawing/2014/main" id="{F4C09A31-CB85-408F-A051-C1DD889BCDC2}"/>
              </a:ext>
            </a:extLst>
          </p:cNvPr>
          <p:cNvSpPr txBox="1"/>
          <p:nvPr/>
        </p:nvSpPr>
        <p:spPr>
          <a:xfrm>
            <a:off x="741790" y="1207005"/>
            <a:ext cx="2070230" cy="369332"/>
          </a:xfrm>
          <a:prstGeom prst="rect">
            <a:avLst/>
          </a:prstGeom>
          <a:noFill/>
        </p:spPr>
        <p:txBody>
          <a:bodyPr wrap="square" rtlCol="0">
            <a:spAutoFit/>
          </a:bodyPr>
          <a:lstStyle/>
          <a:p>
            <a:pPr algn="ctr"/>
            <a:r>
              <a:rPr lang="en-US" dirty="0"/>
              <a:t>M-R-F-A Peptide</a:t>
            </a:r>
          </a:p>
        </p:txBody>
      </p:sp>
      <p:sp>
        <p:nvSpPr>
          <p:cNvPr id="9" name="TextBox 8">
            <a:extLst>
              <a:ext uri="{FF2B5EF4-FFF2-40B4-BE49-F238E27FC236}">
                <a16:creationId xmlns:a16="http://schemas.microsoft.com/office/drawing/2014/main" id="{3F9DD835-5334-40E3-A250-804BD6A6C1E6}"/>
              </a:ext>
            </a:extLst>
          </p:cNvPr>
          <p:cNvSpPr txBox="1"/>
          <p:nvPr/>
        </p:nvSpPr>
        <p:spPr>
          <a:xfrm>
            <a:off x="4309338" y="1240619"/>
            <a:ext cx="4752560" cy="300082"/>
          </a:xfrm>
          <a:prstGeom prst="rect">
            <a:avLst/>
          </a:prstGeom>
          <a:noFill/>
          <a:ln w="50800">
            <a:solidFill>
              <a:schemeClr val="bg1"/>
            </a:solidFill>
          </a:ln>
        </p:spPr>
        <p:txBody>
          <a:bodyPr wrap="square" rtlCol="0">
            <a:spAutoFit/>
          </a:bodyPr>
          <a:lstStyle/>
          <a:p>
            <a:pPr marL="173038" indent="-173038">
              <a:buFont typeface="Arial" panose="020B0604020202020204" pitchFamily="34" charset="0"/>
              <a:buChar char="•"/>
            </a:pPr>
            <a:r>
              <a:rPr lang="en-US" sz="1350" dirty="0"/>
              <a:t>23 Carbons x 1.1% </a:t>
            </a:r>
            <a:r>
              <a:rPr lang="en-US" sz="1350" baseline="30000" dirty="0"/>
              <a:t>13</a:t>
            </a:r>
            <a:r>
              <a:rPr lang="en-US" sz="1350" dirty="0"/>
              <a:t>C abundance </a:t>
            </a:r>
            <a:endParaRPr lang="en-US" sz="1350" dirty="0">
              <a:sym typeface="Symbol" panose="05050102010706020507" pitchFamily="18" charset="2"/>
            </a:endParaRPr>
          </a:p>
        </p:txBody>
      </p:sp>
    </p:spTree>
    <p:extLst>
      <p:ext uri="{BB962C8B-B14F-4D97-AF65-F5344CB8AC3E}">
        <p14:creationId xmlns:p14="http://schemas.microsoft.com/office/powerpoint/2010/main" val="38079371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Stable Isotopes for Peptide Analysis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7" name="Picture 6">
            <a:extLst>
              <a:ext uri="{FF2B5EF4-FFF2-40B4-BE49-F238E27FC236}">
                <a16:creationId xmlns:a16="http://schemas.microsoft.com/office/drawing/2014/main" id="{816E0899-DBF4-4AEB-9B7B-621B0731EE16}"/>
              </a:ext>
            </a:extLst>
          </p:cNvPr>
          <p:cNvPicPr>
            <a:picLocks noChangeAspect="1"/>
          </p:cNvPicPr>
          <p:nvPr/>
        </p:nvPicPr>
        <p:blipFill rotWithShape="1">
          <a:blip r:embed="rId3"/>
          <a:srcRect r="1834" b="80859"/>
          <a:stretch/>
        </p:blipFill>
        <p:spPr>
          <a:xfrm>
            <a:off x="304801" y="1532154"/>
            <a:ext cx="5493446" cy="643010"/>
          </a:xfrm>
          <a:prstGeom prst="rect">
            <a:avLst/>
          </a:prstGeom>
        </p:spPr>
      </p:pic>
      <p:sp>
        <p:nvSpPr>
          <p:cNvPr id="8" name="TextBox 7">
            <a:extLst>
              <a:ext uri="{FF2B5EF4-FFF2-40B4-BE49-F238E27FC236}">
                <a16:creationId xmlns:a16="http://schemas.microsoft.com/office/drawing/2014/main" id="{F4C09A31-CB85-408F-A051-C1DD889BCDC2}"/>
              </a:ext>
            </a:extLst>
          </p:cNvPr>
          <p:cNvSpPr txBox="1"/>
          <p:nvPr/>
        </p:nvSpPr>
        <p:spPr>
          <a:xfrm>
            <a:off x="741790" y="1207005"/>
            <a:ext cx="2070230" cy="369332"/>
          </a:xfrm>
          <a:prstGeom prst="rect">
            <a:avLst/>
          </a:prstGeom>
          <a:noFill/>
        </p:spPr>
        <p:txBody>
          <a:bodyPr wrap="square" rtlCol="0">
            <a:spAutoFit/>
          </a:bodyPr>
          <a:lstStyle/>
          <a:p>
            <a:pPr algn="ctr"/>
            <a:r>
              <a:rPr lang="en-US" dirty="0"/>
              <a:t>M-R-F-A Peptide</a:t>
            </a:r>
          </a:p>
        </p:txBody>
      </p:sp>
      <p:sp>
        <p:nvSpPr>
          <p:cNvPr id="10" name="TextBox 9">
            <a:extLst>
              <a:ext uri="{FF2B5EF4-FFF2-40B4-BE49-F238E27FC236}">
                <a16:creationId xmlns:a16="http://schemas.microsoft.com/office/drawing/2014/main" id="{E6B71B50-FCCA-4549-BC8B-AAAC6808F31F}"/>
              </a:ext>
            </a:extLst>
          </p:cNvPr>
          <p:cNvSpPr txBox="1"/>
          <p:nvPr/>
        </p:nvSpPr>
        <p:spPr>
          <a:xfrm>
            <a:off x="4309338" y="1240619"/>
            <a:ext cx="4848518" cy="507831"/>
          </a:xfrm>
          <a:prstGeom prst="rect">
            <a:avLst/>
          </a:prstGeom>
          <a:noFill/>
          <a:ln w="50800">
            <a:noFill/>
          </a:ln>
        </p:spPr>
        <p:txBody>
          <a:bodyPr wrap="square" rtlCol="0">
            <a:spAutoFit/>
          </a:bodyPr>
          <a:lstStyle/>
          <a:p>
            <a:pPr marL="173038" indent="-173038">
              <a:buFont typeface="Arial" panose="020B0604020202020204" pitchFamily="34" charset="0"/>
              <a:buChar char="•"/>
            </a:pPr>
            <a:r>
              <a:rPr lang="en-US" sz="1350" dirty="0"/>
              <a:t>23 Carbons x 1.1% </a:t>
            </a:r>
            <a:r>
              <a:rPr lang="en-US" sz="1350" baseline="30000" dirty="0"/>
              <a:t>13</a:t>
            </a:r>
            <a:r>
              <a:rPr lang="en-US" sz="1350" dirty="0"/>
              <a:t>C abundance =</a:t>
            </a:r>
            <a:r>
              <a:rPr lang="en-US" sz="1350" dirty="0">
                <a:sym typeface="Symbol" panose="05050102010706020507" pitchFamily="18" charset="2"/>
              </a:rPr>
              <a:t> 0.25 </a:t>
            </a:r>
            <a:r>
              <a:rPr lang="en-US" sz="1350" baseline="30000" dirty="0">
                <a:sym typeface="Symbol" panose="05050102010706020507" pitchFamily="18" charset="2"/>
              </a:rPr>
              <a:t>13</a:t>
            </a:r>
            <a:r>
              <a:rPr lang="en-US" sz="1350" dirty="0">
                <a:sym typeface="Symbol" panose="05050102010706020507" pitchFamily="18" charset="2"/>
              </a:rPr>
              <a:t>C per peptide average</a:t>
            </a:r>
          </a:p>
          <a:p>
            <a:pPr marL="630238" lvl="1" indent="-173038">
              <a:buFont typeface="Arial" panose="020B0604020202020204" pitchFamily="34" charset="0"/>
              <a:buChar char="•"/>
            </a:pPr>
            <a:r>
              <a:rPr lang="en-US" sz="1350" dirty="0"/>
              <a:t> </a:t>
            </a:r>
            <a:r>
              <a:rPr lang="en-US" sz="1350" dirty="0">
                <a:sym typeface="Symbol" panose="05050102010706020507" pitchFamily="18" charset="2"/>
              </a:rPr>
              <a:t>~25 % of peptides will have one </a:t>
            </a:r>
            <a:r>
              <a:rPr lang="en-US" sz="1350" baseline="30000" dirty="0">
                <a:sym typeface="Symbol" panose="05050102010706020507" pitchFamily="18" charset="2"/>
              </a:rPr>
              <a:t>13</a:t>
            </a:r>
            <a:r>
              <a:rPr lang="en-US" sz="1350" dirty="0">
                <a:sym typeface="Symbol" panose="05050102010706020507" pitchFamily="18" charset="2"/>
              </a:rPr>
              <a:t>C</a:t>
            </a:r>
          </a:p>
        </p:txBody>
      </p:sp>
    </p:spTree>
    <p:extLst>
      <p:ext uri="{BB962C8B-B14F-4D97-AF65-F5344CB8AC3E}">
        <p14:creationId xmlns:p14="http://schemas.microsoft.com/office/powerpoint/2010/main" val="80950952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634982" y="398326"/>
            <a:ext cx="787403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925" dirty="0"/>
              <a:t>Outline</a:t>
            </a:r>
            <a:endParaRPr sz="2925" dirty="0"/>
          </a:p>
        </p:txBody>
      </p:sp>
      <p:sp>
        <p:nvSpPr>
          <p:cNvPr id="2" name="Slide Number Placeholder 1">
            <a:extLst>
              <a:ext uri="{FF2B5EF4-FFF2-40B4-BE49-F238E27FC236}">
                <a16:creationId xmlns:a16="http://schemas.microsoft.com/office/drawing/2014/main" id="{E58FF0AB-DE9F-4C6F-AC17-C5556D8D8FCB}"/>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object 3">
            <a:extLst>
              <a:ext uri="{FF2B5EF4-FFF2-40B4-BE49-F238E27FC236}">
                <a16:creationId xmlns:a16="http://schemas.microsoft.com/office/drawing/2014/main" id="{2D910281-708F-5705-A0A6-D22BB90E5AF0}"/>
              </a:ext>
            </a:extLst>
          </p:cNvPr>
          <p:cNvSpPr txBox="1"/>
          <p:nvPr/>
        </p:nvSpPr>
        <p:spPr>
          <a:xfrm>
            <a:off x="207335" y="1078604"/>
            <a:ext cx="8761227" cy="387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311442" indent="-306917" defTabSz="308074">
              <a:spcBef>
                <a:spcPts val="2213"/>
              </a:spcBef>
              <a:buSzPct val="100000"/>
              <a:buFontTx/>
              <a:buChar char="•"/>
              <a:defRPr sz="5400" spc="0"/>
            </a:pPr>
            <a:r>
              <a:rPr lang="en-US" sz="2025" dirty="0">
                <a:solidFill>
                  <a:schemeClr val="accent2"/>
                </a:solidFill>
              </a:rPr>
              <a:t>Determining peptide mass from a family of different mass-to-charge peaks</a:t>
            </a:r>
            <a:endParaRPr sz="2025" dirty="0">
              <a:solidFill>
                <a:schemeClr val="accent2"/>
              </a:solidFill>
            </a:endParaRPr>
          </a:p>
          <a:p>
            <a:pPr marL="311442" indent="-306917" defTabSz="308074">
              <a:spcBef>
                <a:spcPts val="2213"/>
              </a:spcBef>
              <a:buSzPct val="100000"/>
              <a:buChar char="•"/>
              <a:defRPr sz="5400" spc="0"/>
            </a:pPr>
            <a:r>
              <a:rPr lang="en-US" sz="2025" dirty="0"/>
              <a:t>Isotopes</a:t>
            </a:r>
          </a:p>
          <a:p>
            <a:pPr marL="311442" indent="-306917" defTabSz="308074">
              <a:spcBef>
                <a:spcPts val="2213"/>
              </a:spcBef>
              <a:buSzPct val="100000"/>
              <a:buFontTx/>
              <a:buChar char="•"/>
              <a:defRPr sz="5400" spc="0"/>
            </a:pPr>
            <a:r>
              <a:rPr lang="en-US" sz="2025" dirty="0"/>
              <a:t>Mass spectrometry labeling techniques</a:t>
            </a:r>
          </a:p>
          <a:p>
            <a:pPr marL="311442" indent="-306917" defTabSz="308074">
              <a:spcBef>
                <a:spcPts val="2213"/>
              </a:spcBef>
              <a:buSzPct val="100000"/>
              <a:buFontTx/>
              <a:buChar char="•"/>
              <a:defRPr sz="5400" spc="0"/>
            </a:pPr>
            <a:r>
              <a:rPr lang="en-US" sz="2025" dirty="0"/>
              <a:t>Data acquisition techniques</a:t>
            </a:r>
          </a:p>
          <a:p>
            <a:pPr marL="311442" indent="-306917" defTabSz="308074">
              <a:spcBef>
                <a:spcPts val="2213"/>
              </a:spcBef>
              <a:buSzPct val="100000"/>
              <a:buChar char="•"/>
              <a:defRPr sz="5400" spc="0"/>
            </a:pPr>
            <a:r>
              <a:rPr lang="en-US" sz="2025" dirty="0"/>
              <a:t>Mass spectrometry database searching</a:t>
            </a:r>
          </a:p>
          <a:p>
            <a:pPr marL="311442" indent="-306917" defTabSz="308074">
              <a:spcBef>
                <a:spcPts val="2213"/>
              </a:spcBef>
              <a:buSzPct val="100000"/>
              <a:buChar char="•"/>
              <a:defRPr sz="5400" spc="0"/>
            </a:pPr>
            <a:r>
              <a:rPr lang="en-US" sz="2025" spc="-2" dirty="0"/>
              <a:t>Introduction to popular database search programs</a:t>
            </a:r>
            <a:endParaRPr sz="1725" spc="-2" dirty="0"/>
          </a:p>
          <a:p>
            <a:pPr marL="311442" indent="-306917" defTabSz="308074">
              <a:spcBef>
                <a:spcPts val="2213"/>
              </a:spcBef>
              <a:buSzPct val="100000"/>
              <a:buChar char="•"/>
              <a:defRPr sz="5400" spc="0"/>
            </a:pPr>
            <a:r>
              <a:rPr lang="en-US" sz="2025" dirty="0"/>
              <a:t>Mapping ions to protein/peptide sequences using Protein Prospector</a:t>
            </a:r>
            <a:endParaRPr sz="1725" spc="-5" dirty="0"/>
          </a:p>
        </p:txBody>
      </p:sp>
      <p:pic>
        <p:nvPicPr>
          <p:cNvPr id="5" name="Picture 4">
            <a:extLst>
              <a:ext uri="{FF2B5EF4-FFF2-40B4-BE49-F238E27FC236}">
                <a16:creationId xmlns:a16="http://schemas.microsoft.com/office/drawing/2014/main" id="{B25C8F7B-0DFE-CF5F-E42A-9880E017441D}"/>
              </a:ext>
            </a:extLst>
          </p:cNvPr>
          <p:cNvPicPr>
            <a:picLocks noChangeAspect="1"/>
          </p:cNvPicPr>
          <p:nvPr/>
        </p:nvPicPr>
        <p:blipFill>
          <a:blip r:embed="rId3"/>
          <a:stretch>
            <a:fillRect/>
          </a:stretch>
        </p:blipFill>
        <p:spPr>
          <a:xfrm>
            <a:off x="3110675" y="4891476"/>
            <a:ext cx="2895600" cy="279400"/>
          </a:xfrm>
          <a:prstGeom prst="rect">
            <a:avLst/>
          </a:prstGeom>
        </p:spPr>
      </p:pic>
    </p:spTree>
    <p:extLst>
      <p:ext uri="{BB962C8B-B14F-4D97-AF65-F5344CB8AC3E}">
        <p14:creationId xmlns:p14="http://schemas.microsoft.com/office/powerpoint/2010/main" val="372662845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231A5B5-66AF-42B7-A460-083137282460}"/>
              </a:ext>
            </a:extLst>
          </p:cNvPr>
          <p:cNvPicPr>
            <a:picLocks noChangeAspect="1"/>
          </p:cNvPicPr>
          <p:nvPr/>
        </p:nvPicPr>
        <p:blipFill rotWithShape="1">
          <a:blip r:embed="rId3"/>
          <a:srcRect r="1834"/>
          <a:stretch/>
        </p:blipFill>
        <p:spPr>
          <a:xfrm>
            <a:off x="304801" y="1532153"/>
            <a:ext cx="5493446" cy="3359323"/>
          </a:xfrm>
          <a:prstGeom prst="rect">
            <a:avLst/>
          </a:prstGeom>
        </p:spPr>
      </p:pic>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Stable Isotopes for Peptide Analysis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8" name="TextBox 7">
            <a:extLst>
              <a:ext uri="{FF2B5EF4-FFF2-40B4-BE49-F238E27FC236}">
                <a16:creationId xmlns:a16="http://schemas.microsoft.com/office/drawing/2014/main" id="{F4C09A31-CB85-408F-A051-C1DD889BCDC2}"/>
              </a:ext>
            </a:extLst>
          </p:cNvPr>
          <p:cNvSpPr txBox="1"/>
          <p:nvPr/>
        </p:nvSpPr>
        <p:spPr>
          <a:xfrm>
            <a:off x="741790" y="1207005"/>
            <a:ext cx="2070230" cy="369332"/>
          </a:xfrm>
          <a:prstGeom prst="rect">
            <a:avLst/>
          </a:prstGeom>
          <a:noFill/>
        </p:spPr>
        <p:txBody>
          <a:bodyPr wrap="square" rtlCol="0">
            <a:spAutoFit/>
          </a:bodyPr>
          <a:lstStyle/>
          <a:p>
            <a:pPr algn="ctr"/>
            <a:r>
              <a:rPr lang="en-US" dirty="0"/>
              <a:t>M-R-F-A Peptide</a:t>
            </a:r>
          </a:p>
        </p:txBody>
      </p:sp>
      <p:sp>
        <p:nvSpPr>
          <p:cNvPr id="10" name="TextBox 9">
            <a:extLst>
              <a:ext uri="{FF2B5EF4-FFF2-40B4-BE49-F238E27FC236}">
                <a16:creationId xmlns:a16="http://schemas.microsoft.com/office/drawing/2014/main" id="{E6B71B50-FCCA-4549-BC8B-AAAC6808F31F}"/>
              </a:ext>
            </a:extLst>
          </p:cNvPr>
          <p:cNvSpPr txBox="1"/>
          <p:nvPr/>
        </p:nvSpPr>
        <p:spPr>
          <a:xfrm>
            <a:off x="4309338" y="1240619"/>
            <a:ext cx="4848518" cy="923330"/>
          </a:xfrm>
          <a:prstGeom prst="rect">
            <a:avLst/>
          </a:prstGeom>
          <a:noFill/>
          <a:ln w="50800">
            <a:noFill/>
          </a:ln>
        </p:spPr>
        <p:txBody>
          <a:bodyPr wrap="square" rtlCol="0">
            <a:spAutoFit/>
          </a:bodyPr>
          <a:lstStyle/>
          <a:p>
            <a:pPr marL="173038" indent="-173038">
              <a:buFont typeface="Arial" panose="020B0604020202020204" pitchFamily="34" charset="0"/>
              <a:buChar char="•"/>
            </a:pPr>
            <a:r>
              <a:rPr lang="en-US" sz="1350" dirty="0"/>
              <a:t>23 Carbons x 1.1% </a:t>
            </a:r>
            <a:r>
              <a:rPr lang="en-US" sz="1350" baseline="30000" dirty="0"/>
              <a:t>13</a:t>
            </a:r>
            <a:r>
              <a:rPr lang="en-US" sz="1350" dirty="0"/>
              <a:t>C abundance =</a:t>
            </a:r>
            <a:r>
              <a:rPr lang="en-US" sz="1350" dirty="0">
                <a:sym typeface="Symbol" panose="05050102010706020507" pitchFamily="18" charset="2"/>
              </a:rPr>
              <a:t> 0.25 </a:t>
            </a:r>
            <a:r>
              <a:rPr lang="en-US" sz="1350" baseline="30000" dirty="0">
                <a:sym typeface="Symbol" panose="05050102010706020507" pitchFamily="18" charset="2"/>
              </a:rPr>
              <a:t>13</a:t>
            </a:r>
            <a:r>
              <a:rPr lang="en-US" sz="1350" dirty="0">
                <a:sym typeface="Symbol" panose="05050102010706020507" pitchFamily="18" charset="2"/>
              </a:rPr>
              <a:t>C per peptide average</a:t>
            </a:r>
          </a:p>
          <a:p>
            <a:pPr marL="630238" lvl="1" indent="-173038">
              <a:buFont typeface="Arial" panose="020B0604020202020204" pitchFamily="34" charset="0"/>
              <a:buChar char="•"/>
            </a:pPr>
            <a:r>
              <a:rPr lang="en-US" sz="1350" dirty="0"/>
              <a:t> </a:t>
            </a:r>
            <a:r>
              <a:rPr lang="en-US" sz="1350" dirty="0">
                <a:sym typeface="Symbol" panose="05050102010706020507" pitchFamily="18" charset="2"/>
              </a:rPr>
              <a:t>~25 % of peptides will have one </a:t>
            </a:r>
            <a:r>
              <a:rPr lang="en-US" sz="1350" baseline="30000" dirty="0">
                <a:sym typeface="Symbol" panose="05050102010706020507" pitchFamily="18" charset="2"/>
              </a:rPr>
              <a:t>13</a:t>
            </a:r>
            <a:r>
              <a:rPr lang="en-US" sz="1350" dirty="0">
                <a:sym typeface="Symbol" panose="05050102010706020507" pitchFamily="18" charset="2"/>
              </a:rPr>
              <a:t>C</a:t>
            </a:r>
          </a:p>
          <a:p>
            <a:pPr marL="630238" lvl="1" indent="-173038">
              <a:buFont typeface="Arial" panose="020B0604020202020204" pitchFamily="34" charset="0"/>
              <a:buChar char="•"/>
            </a:pPr>
            <a:r>
              <a:rPr lang="en-US" sz="1350" dirty="0">
                <a:sym typeface="Symbol" panose="05050102010706020507" pitchFamily="18" charset="2"/>
              </a:rPr>
              <a:t>~ 6% of peptides will have two </a:t>
            </a:r>
            <a:r>
              <a:rPr lang="en-US" sz="1350" baseline="30000" dirty="0">
                <a:sym typeface="Symbol" panose="05050102010706020507" pitchFamily="18" charset="2"/>
              </a:rPr>
              <a:t>13</a:t>
            </a:r>
            <a:r>
              <a:rPr lang="en-US" sz="1350" dirty="0">
                <a:sym typeface="Symbol" panose="05050102010706020507" pitchFamily="18" charset="2"/>
              </a:rPr>
              <a:t> C</a:t>
            </a:r>
          </a:p>
          <a:p>
            <a:pPr marL="630238" lvl="1" indent="-173038">
              <a:buFont typeface="Arial" panose="020B0604020202020204" pitchFamily="34" charset="0"/>
              <a:buChar char="•"/>
            </a:pPr>
            <a:r>
              <a:rPr lang="en-US" sz="1350" dirty="0">
                <a:sym typeface="Symbol" panose="05050102010706020507" pitchFamily="18" charset="2"/>
              </a:rPr>
              <a:t>… and so on …</a:t>
            </a:r>
          </a:p>
        </p:txBody>
      </p:sp>
      <p:sp>
        <p:nvSpPr>
          <p:cNvPr id="4" name="Rectangle 3">
            <a:extLst>
              <a:ext uri="{FF2B5EF4-FFF2-40B4-BE49-F238E27FC236}">
                <a16:creationId xmlns:a16="http://schemas.microsoft.com/office/drawing/2014/main" id="{33A0C760-EAA6-424E-997A-26BB2C59DD95}"/>
              </a:ext>
            </a:extLst>
          </p:cNvPr>
          <p:cNvSpPr/>
          <p:nvPr/>
        </p:nvSpPr>
        <p:spPr>
          <a:xfrm>
            <a:off x="3193473" y="4565072"/>
            <a:ext cx="2064327" cy="2476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78467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231A5B5-66AF-42B7-A460-083137282460}"/>
              </a:ext>
            </a:extLst>
          </p:cNvPr>
          <p:cNvPicPr>
            <a:picLocks noChangeAspect="1"/>
          </p:cNvPicPr>
          <p:nvPr/>
        </p:nvPicPr>
        <p:blipFill rotWithShape="1">
          <a:blip r:embed="rId3"/>
          <a:srcRect r="1834"/>
          <a:stretch/>
        </p:blipFill>
        <p:spPr>
          <a:xfrm>
            <a:off x="304801" y="1532153"/>
            <a:ext cx="5493446" cy="3359323"/>
          </a:xfrm>
          <a:prstGeom prst="rect">
            <a:avLst/>
          </a:prstGeom>
        </p:spPr>
      </p:pic>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Stable Isotopes for Peptide Analysis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8" name="TextBox 7">
            <a:extLst>
              <a:ext uri="{FF2B5EF4-FFF2-40B4-BE49-F238E27FC236}">
                <a16:creationId xmlns:a16="http://schemas.microsoft.com/office/drawing/2014/main" id="{F4C09A31-CB85-408F-A051-C1DD889BCDC2}"/>
              </a:ext>
            </a:extLst>
          </p:cNvPr>
          <p:cNvSpPr txBox="1"/>
          <p:nvPr/>
        </p:nvSpPr>
        <p:spPr>
          <a:xfrm>
            <a:off x="741790" y="1207005"/>
            <a:ext cx="2070230" cy="369332"/>
          </a:xfrm>
          <a:prstGeom prst="rect">
            <a:avLst/>
          </a:prstGeom>
          <a:noFill/>
        </p:spPr>
        <p:txBody>
          <a:bodyPr wrap="square" rtlCol="0">
            <a:spAutoFit/>
          </a:bodyPr>
          <a:lstStyle/>
          <a:p>
            <a:pPr algn="ctr"/>
            <a:r>
              <a:rPr lang="en-US" dirty="0"/>
              <a:t>M-R-F-A Peptide</a:t>
            </a:r>
          </a:p>
        </p:txBody>
      </p:sp>
      <p:sp>
        <p:nvSpPr>
          <p:cNvPr id="10" name="TextBox 9">
            <a:extLst>
              <a:ext uri="{FF2B5EF4-FFF2-40B4-BE49-F238E27FC236}">
                <a16:creationId xmlns:a16="http://schemas.microsoft.com/office/drawing/2014/main" id="{E6B71B50-FCCA-4549-BC8B-AAAC6808F31F}"/>
              </a:ext>
            </a:extLst>
          </p:cNvPr>
          <p:cNvSpPr txBox="1"/>
          <p:nvPr/>
        </p:nvSpPr>
        <p:spPr>
          <a:xfrm>
            <a:off x="4309338" y="1240619"/>
            <a:ext cx="4848518" cy="923330"/>
          </a:xfrm>
          <a:prstGeom prst="rect">
            <a:avLst/>
          </a:prstGeom>
          <a:noFill/>
          <a:ln w="50800">
            <a:noFill/>
          </a:ln>
        </p:spPr>
        <p:txBody>
          <a:bodyPr wrap="square" rtlCol="0">
            <a:spAutoFit/>
          </a:bodyPr>
          <a:lstStyle/>
          <a:p>
            <a:pPr marL="173038" indent="-173038">
              <a:buFont typeface="Arial" panose="020B0604020202020204" pitchFamily="34" charset="0"/>
              <a:buChar char="•"/>
            </a:pPr>
            <a:r>
              <a:rPr lang="en-US" sz="1350" dirty="0"/>
              <a:t>23 Carbons x 1.1% </a:t>
            </a:r>
            <a:r>
              <a:rPr lang="en-US" sz="1350" baseline="30000" dirty="0"/>
              <a:t>13</a:t>
            </a:r>
            <a:r>
              <a:rPr lang="en-US" sz="1350" dirty="0"/>
              <a:t>C abundance =</a:t>
            </a:r>
            <a:r>
              <a:rPr lang="en-US" sz="1350" dirty="0">
                <a:sym typeface="Symbol" panose="05050102010706020507" pitchFamily="18" charset="2"/>
              </a:rPr>
              <a:t> 0.25 </a:t>
            </a:r>
            <a:r>
              <a:rPr lang="en-US" sz="1350" baseline="30000" dirty="0">
                <a:sym typeface="Symbol" panose="05050102010706020507" pitchFamily="18" charset="2"/>
              </a:rPr>
              <a:t>13</a:t>
            </a:r>
            <a:r>
              <a:rPr lang="en-US" sz="1350" dirty="0">
                <a:sym typeface="Symbol" panose="05050102010706020507" pitchFamily="18" charset="2"/>
              </a:rPr>
              <a:t>C per peptide average</a:t>
            </a:r>
          </a:p>
          <a:p>
            <a:pPr marL="630238" lvl="1" indent="-173038">
              <a:buFont typeface="Arial" panose="020B0604020202020204" pitchFamily="34" charset="0"/>
              <a:buChar char="•"/>
            </a:pPr>
            <a:r>
              <a:rPr lang="en-US" sz="1350" dirty="0"/>
              <a:t> </a:t>
            </a:r>
            <a:r>
              <a:rPr lang="en-US" sz="1350" dirty="0">
                <a:sym typeface="Symbol" panose="05050102010706020507" pitchFamily="18" charset="2"/>
              </a:rPr>
              <a:t>~25 % of peptides will have one </a:t>
            </a:r>
            <a:r>
              <a:rPr lang="en-US" sz="1350" baseline="30000" dirty="0">
                <a:sym typeface="Symbol" panose="05050102010706020507" pitchFamily="18" charset="2"/>
              </a:rPr>
              <a:t>13</a:t>
            </a:r>
            <a:r>
              <a:rPr lang="en-US" sz="1350" dirty="0">
                <a:sym typeface="Symbol" panose="05050102010706020507" pitchFamily="18" charset="2"/>
              </a:rPr>
              <a:t>C</a:t>
            </a:r>
          </a:p>
          <a:p>
            <a:pPr marL="630238" lvl="1" indent="-173038">
              <a:buFont typeface="Arial" panose="020B0604020202020204" pitchFamily="34" charset="0"/>
              <a:buChar char="•"/>
            </a:pPr>
            <a:r>
              <a:rPr lang="en-US" sz="1350" dirty="0">
                <a:sym typeface="Symbol" panose="05050102010706020507" pitchFamily="18" charset="2"/>
              </a:rPr>
              <a:t>~ 6% of peptides will have two </a:t>
            </a:r>
            <a:r>
              <a:rPr lang="en-US" sz="1350" baseline="30000" dirty="0">
                <a:sym typeface="Symbol" panose="05050102010706020507" pitchFamily="18" charset="2"/>
              </a:rPr>
              <a:t>13</a:t>
            </a:r>
            <a:r>
              <a:rPr lang="en-US" sz="1350" dirty="0">
                <a:sym typeface="Symbol" panose="05050102010706020507" pitchFamily="18" charset="2"/>
              </a:rPr>
              <a:t> C</a:t>
            </a:r>
          </a:p>
          <a:p>
            <a:pPr marL="630238" lvl="1" indent="-173038">
              <a:buFont typeface="Arial" panose="020B0604020202020204" pitchFamily="34" charset="0"/>
              <a:buChar char="•"/>
            </a:pPr>
            <a:r>
              <a:rPr lang="en-US" sz="1350" dirty="0">
                <a:sym typeface="Symbol" panose="05050102010706020507" pitchFamily="18" charset="2"/>
              </a:rPr>
              <a:t>… and so on …</a:t>
            </a:r>
          </a:p>
        </p:txBody>
      </p:sp>
      <p:sp>
        <p:nvSpPr>
          <p:cNvPr id="4" name="Rectangle 3">
            <a:extLst>
              <a:ext uri="{FF2B5EF4-FFF2-40B4-BE49-F238E27FC236}">
                <a16:creationId xmlns:a16="http://schemas.microsoft.com/office/drawing/2014/main" id="{33A0C760-EAA6-424E-997A-26BB2C59DD95}"/>
              </a:ext>
            </a:extLst>
          </p:cNvPr>
          <p:cNvSpPr/>
          <p:nvPr/>
        </p:nvSpPr>
        <p:spPr>
          <a:xfrm>
            <a:off x="3193473" y="4565072"/>
            <a:ext cx="2064327" cy="2476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C8638F-73D3-49F1-85B8-41FC42ECB18D}"/>
              </a:ext>
            </a:extLst>
          </p:cNvPr>
          <p:cNvSpPr txBox="1"/>
          <p:nvPr/>
        </p:nvSpPr>
        <p:spPr>
          <a:xfrm>
            <a:off x="3841232" y="2234527"/>
            <a:ext cx="1506623" cy="461665"/>
          </a:xfrm>
          <a:prstGeom prst="rect">
            <a:avLst/>
          </a:prstGeom>
          <a:noFill/>
        </p:spPr>
        <p:txBody>
          <a:bodyPr wrap="square" rtlCol="0">
            <a:spAutoFit/>
          </a:bodyPr>
          <a:lstStyle/>
          <a:p>
            <a:r>
              <a:rPr lang="en-US" sz="1200" dirty="0">
                <a:solidFill>
                  <a:schemeClr val="accent2"/>
                </a:solidFill>
              </a:rPr>
              <a:t>Monoisotopic mass</a:t>
            </a:r>
          </a:p>
          <a:p>
            <a:r>
              <a:rPr lang="en-US" sz="1200" dirty="0">
                <a:solidFill>
                  <a:schemeClr val="accent2"/>
                </a:solidFill>
              </a:rPr>
              <a:t>No </a:t>
            </a:r>
            <a:r>
              <a:rPr lang="en-US" sz="1200" baseline="30000" dirty="0">
                <a:solidFill>
                  <a:schemeClr val="accent2"/>
                </a:solidFill>
              </a:rPr>
              <a:t>13</a:t>
            </a:r>
            <a:r>
              <a:rPr lang="en-US" sz="1200" dirty="0">
                <a:solidFill>
                  <a:schemeClr val="accent2"/>
                </a:solidFill>
              </a:rPr>
              <a:t>C atoms</a:t>
            </a:r>
          </a:p>
        </p:txBody>
      </p:sp>
      <p:sp>
        <p:nvSpPr>
          <p:cNvPr id="11" name="TextBox 10">
            <a:extLst>
              <a:ext uri="{FF2B5EF4-FFF2-40B4-BE49-F238E27FC236}">
                <a16:creationId xmlns:a16="http://schemas.microsoft.com/office/drawing/2014/main" id="{4BF3C9A4-37BC-4EA3-A8DE-CE82B88E3F3D}"/>
              </a:ext>
            </a:extLst>
          </p:cNvPr>
          <p:cNvSpPr txBox="1"/>
          <p:nvPr/>
        </p:nvSpPr>
        <p:spPr>
          <a:xfrm>
            <a:off x="3993632" y="3427636"/>
            <a:ext cx="1506623" cy="276999"/>
          </a:xfrm>
          <a:prstGeom prst="rect">
            <a:avLst/>
          </a:prstGeom>
          <a:noFill/>
        </p:spPr>
        <p:txBody>
          <a:bodyPr wrap="square" rtlCol="0">
            <a:spAutoFit/>
          </a:bodyPr>
          <a:lstStyle/>
          <a:p>
            <a:r>
              <a:rPr lang="en-US" sz="1200" dirty="0">
                <a:solidFill>
                  <a:schemeClr val="accent2"/>
                </a:solidFill>
              </a:rPr>
              <a:t>One </a:t>
            </a:r>
            <a:r>
              <a:rPr lang="en-US" sz="1200" baseline="30000" dirty="0">
                <a:solidFill>
                  <a:schemeClr val="accent2"/>
                </a:solidFill>
              </a:rPr>
              <a:t>13</a:t>
            </a:r>
            <a:r>
              <a:rPr lang="en-US" sz="1200" dirty="0">
                <a:solidFill>
                  <a:schemeClr val="accent2"/>
                </a:solidFill>
              </a:rPr>
              <a:t>C atom</a:t>
            </a:r>
          </a:p>
        </p:txBody>
      </p:sp>
      <p:sp>
        <p:nvSpPr>
          <p:cNvPr id="12" name="TextBox 11">
            <a:extLst>
              <a:ext uri="{FF2B5EF4-FFF2-40B4-BE49-F238E27FC236}">
                <a16:creationId xmlns:a16="http://schemas.microsoft.com/office/drawing/2014/main" id="{594B7592-7AA8-4646-9F06-A78FE6FD4EEE}"/>
              </a:ext>
            </a:extLst>
          </p:cNvPr>
          <p:cNvSpPr txBox="1"/>
          <p:nvPr/>
        </p:nvSpPr>
        <p:spPr>
          <a:xfrm>
            <a:off x="4309338" y="3817155"/>
            <a:ext cx="1506623" cy="276999"/>
          </a:xfrm>
          <a:prstGeom prst="rect">
            <a:avLst/>
          </a:prstGeom>
          <a:noFill/>
        </p:spPr>
        <p:txBody>
          <a:bodyPr wrap="square" rtlCol="0">
            <a:spAutoFit/>
          </a:bodyPr>
          <a:lstStyle/>
          <a:p>
            <a:r>
              <a:rPr lang="en-US" sz="1200" dirty="0">
                <a:solidFill>
                  <a:schemeClr val="accent2"/>
                </a:solidFill>
              </a:rPr>
              <a:t>Two </a:t>
            </a:r>
            <a:r>
              <a:rPr lang="en-US" sz="1200" baseline="30000" dirty="0">
                <a:solidFill>
                  <a:schemeClr val="accent2"/>
                </a:solidFill>
              </a:rPr>
              <a:t>13</a:t>
            </a:r>
            <a:r>
              <a:rPr lang="en-US" sz="1200" dirty="0">
                <a:solidFill>
                  <a:schemeClr val="accent2"/>
                </a:solidFill>
              </a:rPr>
              <a:t>C atoms</a:t>
            </a:r>
          </a:p>
        </p:txBody>
      </p:sp>
      <p:sp>
        <p:nvSpPr>
          <p:cNvPr id="13" name="TextBox 12">
            <a:extLst>
              <a:ext uri="{FF2B5EF4-FFF2-40B4-BE49-F238E27FC236}">
                <a16:creationId xmlns:a16="http://schemas.microsoft.com/office/drawing/2014/main" id="{191DA6FD-9852-43CE-AB01-F1A4B3575F60}"/>
              </a:ext>
            </a:extLst>
          </p:cNvPr>
          <p:cNvSpPr txBox="1"/>
          <p:nvPr/>
        </p:nvSpPr>
        <p:spPr>
          <a:xfrm>
            <a:off x="4927235" y="4025252"/>
            <a:ext cx="1506623" cy="276999"/>
          </a:xfrm>
          <a:prstGeom prst="rect">
            <a:avLst/>
          </a:prstGeom>
          <a:noFill/>
        </p:spPr>
        <p:txBody>
          <a:bodyPr wrap="square" rtlCol="0">
            <a:spAutoFit/>
          </a:bodyPr>
          <a:lstStyle/>
          <a:p>
            <a:r>
              <a:rPr lang="en-US" sz="1200" dirty="0">
                <a:solidFill>
                  <a:schemeClr val="accent2"/>
                </a:solidFill>
              </a:rPr>
              <a:t>Three </a:t>
            </a:r>
            <a:r>
              <a:rPr lang="en-US" sz="1200" baseline="30000" dirty="0">
                <a:solidFill>
                  <a:schemeClr val="accent2"/>
                </a:solidFill>
              </a:rPr>
              <a:t>13</a:t>
            </a:r>
            <a:r>
              <a:rPr lang="en-US" sz="1200" dirty="0">
                <a:solidFill>
                  <a:schemeClr val="accent2"/>
                </a:solidFill>
              </a:rPr>
              <a:t>C atoms</a:t>
            </a:r>
          </a:p>
        </p:txBody>
      </p:sp>
    </p:spTree>
    <p:extLst>
      <p:ext uri="{BB962C8B-B14F-4D97-AF65-F5344CB8AC3E}">
        <p14:creationId xmlns:p14="http://schemas.microsoft.com/office/powerpoint/2010/main" val="6860515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14" name="Picture 13">
            <a:extLst>
              <a:ext uri="{FF2B5EF4-FFF2-40B4-BE49-F238E27FC236}">
                <a16:creationId xmlns:a16="http://schemas.microsoft.com/office/drawing/2014/main" id="{E72CC8B4-1B5E-476E-86A2-A795DC1C3E44}"/>
              </a:ext>
            </a:extLst>
          </p:cNvPr>
          <p:cNvPicPr>
            <a:picLocks noChangeAspect="1"/>
          </p:cNvPicPr>
          <p:nvPr/>
        </p:nvPicPr>
        <p:blipFill rotWithShape="1">
          <a:blip r:embed="rId3"/>
          <a:srcRect r="1834"/>
          <a:stretch/>
        </p:blipFill>
        <p:spPr>
          <a:xfrm>
            <a:off x="1335882" y="1591027"/>
            <a:ext cx="3087854" cy="1888277"/>
          </a:xfrm>
          <a:prstGeom prst="rect">
            <a:avLst/>
          </a:prstGeom>
        </p:spPr>
      </p:pic>
      <p:sp>
        <p:nvSpPr>
          <p:cNvPr id="15" name="TextBox 14">
            <a:extLst>
              <a:ext uri="{FF2B5EF4-FFF2-40B4-BE49-F238E27FC236}">
                <a16:creationId xmlns:a16="http://schemas.microsoft.com/office/drawing/2014/main" id="{B8232E01-ED5F-4F94-B131-C427B6F3939C}"/>
              </a:ext>
            </a:extLst>
          </p:cNvPr>
          <p:cNvSpPr txBox="1"/>
          <p:nvPr/>
        </p:nvSpPr>
        <p:spPr>
          <a:xfrm>
            <a:off x="3034500" y="1587628"/>
            <a:ext cx="665567" cy="213585"/>
          </a:xfrm>
          <a:prstGeom prst="rect">
            <a:avLst/>
          </a:prstGeom>
          <a:noFill/>
        </p:spPr>
        <p:txBody>
          <a:bodyPr wrap="none" rtlCol="0">
            <a:spAutoFit/>
          </a:bodyPr>
          <a:lstStyle/>
          <a:p>
            <a:r>
              <a:rPr lang="en-US" sz="788" b="1" dirty="0">
                <a:solidFill>
                  <a:schemeClr val="accent2"/>
                </a:solidFill>
              </a:rPr>
              <a:t>= 523.2577 </a:t>
            </a:r>
          </a:p>
        </p:txBody>
      </p:sp>
      <p:sp>
        <p:nvSpPr>
          <p:cNvPr id="16" name="TextBox 15">
            <a:extLst>
              <a:ext uri="{FF2B5EF4-FFF2-40B4-BE49-F238E27FC236}">
                <a16:creationId xmlns:a16="http://schemas.microsoft.com/office/drawing/2014/main" id="{ACBE1EEF-9C81-410D-8264-F5DCE4699818}"/>
              </a:ext>
            </a:extLst>
          </p:cNvPr>
          <p:cNvSpPr txBox="1"/>
          <p:nvPr/>
        </p:nvSpPr>
        <p:spPr>
          <a:xfrm>
            <a:off x="1983764" y="1424354"/>
            <a:ext cx="1107996" cy="265457"/>
          </a:xfrm>
          <a:prstGeom prst="rect">
            <a:avLst/>
          </a:prstGeom>
          <a:noFill/>
        </p:spPr>
        <p:txBody>
          <a:bodyPr wrap="none" rtlCol="0">
            <a:spAutoFit/>
          </a:bodyPr>
          <a:lstStyle/>
          <a:p>
            <a:r>
              <a:rPr lang="en-US" sz="1125" dirty="0"/>
              <a:t>+1 Charge State</a:t>
            </a:r>
          </a:p>
        </p:txBody>
      </p:sp>
      <p:sp>
        <p:nvSpPr>
          <p:cNvPr id="18" name="TextBox 17">
            <a:extLst>
              <a:ext uri="{FF2B5EF4-FFF2-40B4-BE49-F238E27FC236}">
                <a16:creationId xmlns:a16="http://schemas.microsoft.com/office/drawing/2014/main" id="{309F69AA-A1E2-4297-B626-A7E4CC8CC1F6}"/>
              </a:ext>
            </a:extLst>
          </p:cNvPr>
          <p:cNvSpPr txBox="1"/>
          <p:nvPr/>
        </p:nvSpPr>
        <p:spPr>
          <a:xfrm>
            <a:off x="1391093" y="1191907"/>
            <a:ext cx="2219798" cy="300082"/>
          </a:xfrm>
          <a:prstGeom prst="rect">
            <a:avLst/>
          </a:prstGeom>
          <a:noFill/>
        </p:spPr>
        <p:txBody>
          <a:bodyPr wrap="square" rtlCol="0">
            <a:spAutoFit/>
          </a:bodyPr>
          <a:lstStyle/>
          <a:p>
            <a:pPr algn="ctr"/>
            <a:r>
              <a:rPr lang="en-US" sz="1350" dirty="0"/>
              <a:t>M-R-F-A Peptide</a:t>
            </a:r>
          </a:p>
        </p:txBody>
      </p:sp>
      <p:sp>
        <p:nvSpPr>
          <p:cNvPr id="19" name="TextBox 18">
            <a:extLst>
              <a:ext uri="{FF2B5EF4-FFF2-40B4-BE49-F238E27FC236}">
                <a16:creationId xmlns:a16="http://schemas.microsoft.com/office/drawing/2014/main" id="{BECE519E-F280-4800-941C-89DF830F4598}"/>
              </a:ext>
            </a:extLst>
          </p:cNvPr>
          <p:cNvSpPr txBox="1"/>
          <p:nvPr/>
        </p:nvSpPr>
        <p:spPr>
          <a:xfrm>
            <a:off x="3447686" y="2017837"/>
            <a:ext cx="1037463" cy="334835"/>
          </a:xfrm>
          <a:prstGeom prst="rect">
            <a:avLst/>
          </a:prstGeom>
          <a:noFill/>
        </p:spPr>
        <p:txBody>
          <a:bodyPr wrap="none" rtlCol="0">
            <a:spAutoFit/>
          </a:bodyPr>
          <a:lstStyle/>
          <a:p>
            <a:r>
              <a:rPr lang="en-US" sz="788" dirty="0"/>
              <a:t>Monoisotopic Mass; </a:t>
            </a:r>
          </a:p>
          <a:p>
            <a:r>
              <a:rPr lang="en-US" sz="788" dirty="0"/>
              <a:t>No </a:t>
            </a:r>
            <a:r>
              <a:rPr lang="en-US" sz="788" baseline="30000" dirty="0"/>
              <a:t>13</a:t>
            </a:r>
            <a:r>
              <a:rPr lang="en-US" sz="788" dirty="0"/>
              <a:t>C atoms</a:t>
            </a:r>
          </a:p>
        </p:txBody>
      </p:sp>
      <p:cxnSp>
        <p:nvCxnSpPr>
          <p:cNvPr id="20" name="Straight Arrow Connector 19">
            <a:extLst>
              <a:ext uri="{FF2B5EF4-FFF2-40B4-BE49-F238E27FC236}">
                <a16:creationId xmlns:a16="http://schemas.microsoft.com/office/drawing/2014/main" id="{68D5E722-C764-48D7-A0B9-FCA2882AE3A2}"/>
              </a:ext>
            </a:extLst>
          </p:cNvPr>
          <p:cNvCxnSpPr/>
          <p:nvPr/>
        </p:nvCxnSpPr>
        <p:spPr>
          <a:xfrm flipH="1">
            <a:off x="3362673" y="2096967"/>
            <a:ext cx="129523" cy="124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27D1F5C-9095-44DE-908E-52AA1322BCF7}"/>
              </a:ext>
            </a:extLst>
          </p:cNvPr>
          <p:cNvSpPr txBox="1"/>
          <p:nvPr/>
        </p:nvSpPr>
        <p:spPr>
          <a:xfrm>
            <a:off x="3627382" y="2459648"/>
            <a:ext cx="736099" cy="213585"/>
          </a:xfrm>
          <a:prstGeom prst="rect">
            <a:avLst/>
          </a:prstGeom>
          <a:noFill/>
        </p:spPr>
        <p:txBody>
          <a:bodyPr wrap="none" rtlCol="0">
            <a:spAutoFit/>
          </a:bodyPr>
          <a:lstStyle/>
          <a:p>
            <a:r>
              <a:rPr lang="en-US" sz="788" dirty="0"/>
              <a:t>One </a:t>
            </a:r>
            <a:r>
              <a:rPr lang="en-US" sz="788" baseline="30000" dirty="0"/>
              <a:t>13</a:t>
            </a:r>
            <a:r>
              <a:rPr lang="en-US" sz="788" dirty="0"/>
              <a:t>C atom</a:t>
            </a:r>
          </a:p>
        </p:txBody>
      </p:sp>
      <p:cxnSp>
        <p:nvCxnSpPr>
          <p:cNvPr id="22" name="Straight Arrow Connector 21">
            <a:extLst>
              <a:ext uri="{FF2B5EF4-FFF2-40B4-BE49-F238E27FC236}">
                <a16:creationId xmlns:a16="http://schemas.microsoft.com/office/drawing/2014/main" id="{A2AD5C14-C101-47A1-ADD8-FFF8F9210AB4}"/>
              </a:ext>
            </a:extLst>
          </p:cNvPr>
          <p:cNvCxnSpPr/>
          <p:nvPr/>
        </p:nvCxnSpPr>
        <p:spPr>
          <a:xfrm flipH="1">
            <a:off x="3525168" y="2600756"/>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D27A7B-5CB5-461E-BFEC-E8F405BE8E67}"/>
              </a:ext>
            </a:extLst>
          </p:cNvPr>
          <p:cNvSpPr txBox="1"/>
          <p:nvPr/>
        </p:nvSpPr>
        <p:spPr>
          <a:xfrm>
            <a:off x="3826858" y="2664071"/>
            <a:ext cx="780983" cy="213585"/>
          </a:xfrm>
          <a:prstGeom prst="rect">
            <a:avLst/>
          </a:prstGeom>
          <a:noFill/>
        </p:spPr>
        <p:txBody>
          <a:bodyPr wrap="none" rtlCol="0">
            <a:spAutoFit/>
          </a:bodyPr>
          <a:lstStyle/>
          <a:p>
            <a:r>
              <a:rPr lang="en-US" sz="788" dirty="0"/>
              <a:t>Two </a:t>
            </a:r>
            <a:r>
              <a:rPr lang="en-US" sz="788" baseline="30000" dirty="0"/>
              <a:t>13</a:t>
            </a:r>
            <a:r>
              <a:rPr lang="en-US" sz="788" dirty="0"/>
              <a:t>C atoms</a:t>
            </a:r>
          </a:p>
        </p:txBody>
      </p:sp>
      <p:cxnSp>
        <p:nvCxnSpPr>
          <p:cNvPr id="24" name="Straight Arrow Connector 23">
            <a:extLst>
              <a:ext uri="{FF2B5EF4-FFF2-40B4-BE49-F238E27FC236}">
                <a16:creationId xmlns:a16="http://schemas.microsoft.com/office/drawing/2014/main" id="{B163EEE5-9D6A-4CAE-B01D-A0A5EB4D3F82}"/>
              </a:ext>
            </a:extLst>
          </p:cNvPr>
          <p:cNvCxnSpPr/>
          <p:nvPr/>
        </p:nvCxnSpPr>
        <p:spPr>
          <a:xfrm flipH="1">
            <a:off x="3741130" y="2812441"/>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26692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14" name="Picture 13">
            <a:extLst>
              <a:ext uri="{FF2B5EF4-FFF2-40B4-BE49-F238E27FC236}">
                <a16:creationId xmlns:a16="http://schemas.microsoft.com/office/drawing/2014/main" id="{E72CC8B4-1B5E-476E-86A2-A795DC1C3E44}"/>
              </a:ext>
            </a:extLst>
          </p:cNvPr>
          <p:cNvPicPr>
            <a:picLocks noChangeAspect="1"/>
          </p:cNvPicPr>
          <p:nvPr/>
        </p:nvPicPr>
        <p:blipFill rotWithShape="1">
          <a:blip r:embed="rId3"/>
          <a:srcRect r="1834"/>
          <a:stretch/>
        </p:blipFill>
        <p:spPr>
          <a:xfrm>
            <a:off x="1335882" y="1591027"/>
            <a:ext cx="3087854" cy="1888277"/>
          </a:xfrm>
          <a:prstGeom prst="rect">
            <a:avLst/>
          </a:prstGeom>
        </p:spPr>
      </p:pic>
      <p:sp>
        <p:nvSpPr>
          <p:cNvPr id="15" name="TextBox 14">
            <a:extLst>
              <a:ext uri="{FF2B5EF4-FFF2-40B4-BE49-F238E27FC236}">
                <a16:creationId xmlns:a16="http://schemas.microsoft.com/office/drawing/2014/main" id="{B8232E01-ED5F-4F94-B131-C427B6F3939C}"/>
              </a:ext>
            </a:extLst>
          </p:cNvPr>
          <p:cNvSpPr txBox="1"/>
          <p:nvPr/>
        </p:nvSpPr>
        <p:spPr>
          <a:xfrm>
            <a:off x="3034500" y="1587628"/>
            <a:ext cx="665567" cy="213585"/>
          </a:xfrm>
          <a:prstGeom prst="rect">
            <a:avLst/>
          </a:prstGeom>
          <a:noFill/>
        </p:spPr>
        <p:txBody>
          <a:bodyPr wrap="none" rtlCol="0">
            <a:spAutoFit/>
          </a:bodyPr>
          <a:lstStyle/>
          <a:p>
            <a:r>
              <a:rPr lang="en-US" sz="788" b="1" dirty="0">
                <a:solidFill>
                  <a:schemeClr val="accent2"/>
                </a:solidFill>
              </a:rPr>
              <a:t>= 523.2577 </a:t>
            </a:r>
          </a:p>
        </p:txBody>
      </p:sp>
      <p:sp>
        <p:nvSpPr>
          <p:cNvPr id="16" name="TextBox 15">
            <a:extLst>
              <a:ext uri="{FF2B5EF4-FFF2-40B4-BE49-F238E27FC236}">
                <a16:creationId xmlns:a16="http://schemas.microsoft.com/office/drawing/2014/main" id="{ACBE1EEF-9C81-410D-8264-F5DCE4699818}"/>
              </a:ext>
            </a:extLst>
          </p:cNvPr>
          <p:cNvSpPr txBox="1"/>
          <p:nvPr/>
        </p:nvSpPr>
        <p:spPr>
          <a:xfrm>
            <a:off x="1983764" y="1424354"/>
            <a:ext cx="1107996" cy="265457"/>
          </a:xfrm>
          <a:prstGeom prst="rect">
            <a:avLst/>
          </a:prstGeom>
          <a:noFill/>
        </p:spPr>
        <p:txBody>
          <a:bodyPr wrap="none" rtlCol="0">
            <a:spAutoFit/>
          </a:bodyPr>
          <a:lstStyle/>
          <a:p>
            <a:r>
              <a:rPr lang="en-US" sz="1125" dirty="0"/>
              <a:t>+1 Charge State</a:t>
            </a:r>
          </a:p>
        </p:txBody>
      </p:sp>
      <p:sp>
        <p:nvSpPr>
          <p:cNvPr id="18" name="TextBox 17">
            <a:extLst>
              <a:ext uri="{FF2B5EF4-FFF2-40B4-BE49-F238E27FC236}">
                <a16:creationId xmlns:a16="http://schemas.microsoft.com/office/drawing/2014/main" id="{309F69AA-A1E2-4297-B626-A7E4CC8CC1F6}"/>
              </a:ext>
            </a:extLst>
          </p:cNvPr>
          <p:cNvSpPr txBox="1"/>
          <p:nvPr/>
        </p:nvSpPr>
        <p:spPr>
          <a:xfrm>
            <a:off x="1391093" y="1191907"/>
            <a:ext cx="2219798" cy="300082"/>
          </a:xfrm>
          <a:prstGeom prst="rect">
            <a:avLst/>
          </a:prstGeom>
          <a:noFill/>
        </p:spPr>
        <p:txBody>
          <a:bodyPr wrap="square" rtlCol="0">
            <a:spAutoFit/>
          </a:bodyPr>
          <a:lstStyle/>
          <a:p>
            <a:pPr algn="ctr"/>
            <a:r>
              <a:rPr lang="en-US" sz="1350" dirty="0"/>
              <a:t>M-R-F-A Peptide</a:t>
            </a:r>
          </a:p>
        </p:txBody>
      </p:sp>
      <p:sp>
        <p:nvSpPr>
          <p:cNvPr id="19" name="TextBox 18">
            <a:extLst>
              <a:ext uri="{FF2B5EF4-FFF2-40B4-BE49-F238E27FC236}">
                <a16:creationId xmlns:a16="http://schemas.microsoft.com/office/drawing/2014/main" id="{BECE519E-F280-4800-941C-89DF830F4598}"/>
              </a:ext>
            </a:extLst>
          </p:cNvPr>
          <p:cNvSpPr txBox="1"/>
          <p:nvPr/>
        </p:nvSpPr>
        <p:spPr>
          <a:xfrm>
            <a:off x="3447686" y="2017837"/>
            <a:ext cx="1037463" cy="334835"/>
          </a:xfrm>
          <a:prstGeom prst="rect">
            <a:avLst/>
          </a:prstGeom>
          <a:noFill/>
        </p:spPr>
        <p:txBody>
          <a:bodyPr wrap="none" rtlCol="0">
            <a:spAutoFit/>
          </a:bodyPr>
          <a:lstStyle/>
          <a:p>
            <a:r>
              <a:rPr lang="en-US" sz="788" dirty="0"/>
              <a:t>Monoisotopic Mass; </a:t>
            </a:r>
          </a:p>
          <a:p>
            <a:r>
              <a:rPr lang="en-US" sz="788" dirty="0"/>
              <a:t>No </a:t>
            </a:r>
            <a:r>
              <a:rPr lang="en-US" sz="788" baseline="30000" dirty="0"/>
              <a:t>13</a:t>
            </a:r>
            <a:r>
              <a:rPr lang="en-US" sz="788" dirty="0"/>
              <a:t>C atoms</a:t>
            </a:r>
          </a:p>
        </p:txBody>
      </p:sp>
      <p:cxnSp>
        <p:nvCxnSpPr>
          <p:cNvPr id="20" name="Straight Arrow Connector 19">
            <a:extLst>
              <a:ext uri="{FF2B5EF4-FFF2-40B4-BE49-F238E27FC236}">
                <a16:creationId xmlns:a16="http://schemas.microsoft.com/office/drawing/2014/main" id="{68D5E722-C764-48D7-A0B9-FCA2882AE3A2}"/>
              </a:ext>
            </a:extLst>
          </p:cNvPr>
          <p:cNvCxnSpPr/>
          <p:nvPr/>
        </p:nvCxnSpPr>
        <p:spPr>
          <a:xfrm flipH="1">
            <a:off x="3362673" y="2096967"/>
            <a:ext cx="129523" cy="124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27D1F5C-9095-44DE-908E-52AA1322BCF7}"/>
              </a:ext>
            </a:extLst>
          </p:cNvPr>
          <p:cNvSpPr txBox="1"/>
          <p:nvPr/>
        </p:nvSpPr>
        <p:spPr>
          <a:xfrm>
            <a:off x="3627382" y="2459648"/>
            <a:ext cx="736099" cy="213585"/>
          </a:xfrm>
          <a:prstGeom prst="rect">
            <a:avLst/>
          </a:prstGeom>
          <a:noFill/>
        </p:spPr>
        <p:txBody>
          <a:bodyPr wrap="none" rtlCol="0">
            <a:spAutoFit/>
          </a:bodyPr>
          <a:lstStyle/>
          <a:p>
            <a:r>
              <a:rPr lang="en-US" sz="788" dirty="0"/>
              <a:t>One </a:t>
            </a:r>
            <a:r>
              <a:rPr lang="en-US" sz="788" baseline="30000" dirty="0"/>
              <a:t>13</a:t>
            </a:r>
            <a:r>
              <a:rPr lang="en-US" sz="788" dirty="0"/>
              <a:t>C atom</a:t>
            </a:r>
          </a:p>
        </p:txBody>
      </p:sp>
      <p:cxnSp>
        <p:nvCxnSpPr>
          <p:cNvPr id="22" name="Straight Arrow Connector 21">
            <a:extLst>
              <a:ext uri="{FF2B5EF4-FFF2-40B4-BE49-F238E27FC236}">
                <a16:creationId xmlns:a16="http://schemas.microsoft.com/office/drawing/2014/main" id="{A2AD5C14-C101-47A1-ADD8-FFF8F9210AB4}"/>
              </a:ext>
            </a:extLst>
          </p:cNvPr>
          <p:cNvCxnSpPr/>
          <p:nvPr/>
        </p:nvCxnSpPr>
        <p:spPr>
          <a:xfrm flipH="1">
            <a:off x="3525168" y="2600756"/>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D27A7B-5CB5-461E-BFEC-E8F405BE8E67}"/>
              </a:ext>
            </a:extLst>
          </p:cNvPr>
          <p:cNvSpPr txBox="1"/>
          <p:nvPr/>
        </p:nvSpPr>
        <p:spPr>
          <a:xfrm>
            <a:off x="3826858" y="2664071"/>
            <a:ext cx="780983" cy="213585"/>
          </a:xfrm>
          <a:prstGeom prst="rect">
            <a:avLst/>
          </a:prstGeom>
          <a:noFill/>
        </p:spPr>
        <p:txBody>
          <a:bodyPr wrap="none" rtlCol="0">
            <a:spAutoFit/>
          </a:bodyPr>
          <a:lstStyle/>
          <a:p>
            <a:r>
              <a:rPr lang="en-US" sz="788" dirty="0"/>
              <a:t>Two </a:t>
            </a:r>
            <a:r>
              <a:rPr lang="en-US" sz="788" baseline="30000" dirty="0"/>
              <a:t>13</a:t>
            </a:r>
            <a:r>
              <a:rPr lang="en-US" sz="788" dirty="0"/>
              <a:t>C atoms</a:t>
            </a:r>
          </a:p>
        </p:txBody>
      </p:sp>
      <p:cxnSp>
        <p:nvCxnSpPr>
          <p:cNvPr id="24" name="Straight Arrow Connector 23">
            <a:extLst>
              <a:ext uri="{FF2B5EF4-FFF2-40B4-BE49-F238E27FC236}">
                <a16:creationId xmlns:a16="http://schemas.microsoft.com/office/drawing/2014/main" id="{B163EEE5-9D6A-4CAE-B01D-A0A5EB4D3F82}"/>
              </a:ext>
            </a:extLst>
          </p:cNvPr>
          <p:cNvCxnSpPr/>
          <p:nvPr/>
        </p:nvCxnSpPr>
        <p:spPr>
          <a:xfrm flipH="1">
            <a:off x="3741130" y="2812441"/>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C7FD16C-6013-4421-90D1-C45F1917BB31}"/>
              </a:ext>
            </a:extLst>
          </p:cNvPr>
          <p:cNvSpPr/>
          <p:nvPr/>
        </p:nvSpPr>
        <p:spPr>
          <a:xfrm>
            <a:off x="2088140" y="1739456"/>
            <a:ext cx="485992" cy="102183"/>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56926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14" name="Picture 13">
            <a:extLst>
              <a:ext uri="{FF2B5EF4-FFF2-40B4-BE49-F238E27FC236}">
                <a16:creationId xmlns:a16="http://schemas.microsoft.com/office/drawing/2014/main" id="{E72CC8B4-1B5E-476E-86A2-A795DC1C3E44}"/>
              </a:ext>
            </a:extLst>
          </p:cNvPr>
          <p:cNvPicPr>
            <a:picLocks noChangeAspect="1"/>
          </p:cNvPicPr>
          <p:nvPr/>
        </p:nvPicPr>
        <p:blipFill rotWithShape="1">
          <a:blip r:embed="rId3"/>
          <a:srcRect r="1834"/>
          <a:stretch/>
        </p:blipFill>
        <p:spPr>
          <a:xfrm>
            <a:off x="1335882" y="1591027"/>
            <a:ext cx="3087854" cy="1888277"/>
          </a:xfrm>
          <a:prstGeom prst="rect">
            <a:avLst/>
          </a:prstGeom>
        </p:spPr>
      </p:pic>
      <p:sp>
        <p:nvSpPr>
          <p:cNvPr id="15" name="TextBox 14">
            <a:extLst>
              <a:ext uri="{FF2B5EF4-FFF2-40B4-BE49-F238E27FC236}">
                <a16:creationId xmlns:a16="http://schemas.microsoft.com/office/drawing/2014/main" id="{B8232E01-ED5F-4F94-B131-C427B6F3939C}"/>
              </a:ext>
            </a:extLst>
          </p:cNvPr>
          <p:cNvSpPr txBox="1"/>
          <p:nvPr/>
        </p:nvSpPr>
        <p:spPr>
          <a:xfrm>
            <a:off x="3034500" y="1587628"/>
            <a:ext cx="665567" cy="213585"/>
          </a:xfrm>
          <a:prstGeom prst="rect">
            <a:avLst/>
          </a:prstGeom>
          <a:noFill/>
        </p:spPr>
        <p:txBody>
          <a:bodyPr wrap="none" rtlCol="0">
            <a:spAutoFit/>
          </a:bodyPr>
          <a:lstStyle/>
          <a:p>
            <a:r>
              <a:rPr lang="en-US" sz="788" b="1" dirty="0">
                <a:solidFill>
                  <a:schemeClr val="accent2"/>
                </a:solidFill>
              </a:rPr>
              <a:t>= 523.2577 </a:t>
            </a:r>
          </a:p>
        </p:txBody>
      </p:sp>
      <p:sp>
        <p:nvSpPr>
          <p:cNvPr id="16" name="TextBox 15">
            <a:extLst>
              <a:ext uri="{FF2B5EF4-FFF2-40B4-BE49-F238E27FC236}">
                <a16:creationId xmlns:a16="http://schemas.microsoft.com/office/drawing/2014/main" id="{ACBE1EEF-9C81-410D-8264-F5DCE4699818}"/>
              </a:ext>
            </a:extLst>
          </p:cNvPr>
          <p:cNvSpPr txBox="1"/>
          <p:nvPr/>
        </p:nvSpPr>
        <p:spPr>
          <a:xfrm>
            <a:off x="1983764" y="1424354"/>
            <a:ext cx="1107996" cy="265457"/>
          </a:xfrm>
          <a:prstGeom prst="rect">
            <a:avLst/>
          </a:prstGeom>
          <a:noFill/>
        </p:spPr>
        <p:txBody>
          <a:bodyPr wrap="none" rtlCol="0">
            <a:spAutoFit/>
          </a:bodyPr>
          <a:lstStyle/>
          <a:p>
            <a:r>
              <a:rPr lang="en-US" sz="1125" dirty="0"/>
              <a:t>+1 Charge State</a:t>
            </a:r>
          </a:p>
        </p:txBody>
      </p:sp>
      <p:sp>
        <p:nvSpPr>
          <p:cNvPr id="18" name="TextBox 17">
            <a:extLst>
              <a:ext uri="{FF2B5EF4-FFF2-40B4-BE49-F238E27FC236}">
                <a16:creationId xmlns:a16="http://schemas.microsoft.com/office/drawing/2014/main" id="{309F69AA-A1E2-4297-B626-A7E4CC8CC1F6}"/>
              </a:ext>
            </a:extLst>
          </p:cNvPr>
          <p:cNvSpPr txBox="1"/>
          <p:nvPr/>
        </p:nvSpPr>
        <p:spPr>
          <a:xfrm>
            <a:off x="1391093" y="1191907"/>
            <a:ext cx="2219798" cy="300082"/>
          </a:xfrm>
          <a:prstGeom prst="rect">
            <a:avLst/>
          </a:prstGeom>
          <a:noFill/>
        </p:spPr>
        <p:txBody>
          <a:bodyPr wrap="square" rtlCol="0">
            <a:spAutoFit/>
          </a:bodyPr>
          <a:lstStyle/>
          <a:p>
            <a:pPr algn="ctr"/>
            <a:r>
              <a:rPr lang="en-US" sz="1350" dirty="0"/>
              <a:t>M-R-F-A Peptide</a:t>
            </a:r>
          </a:p>
        </p:txBody>
      </p:sp>
      <p:sp>
        <p:nvSpPr>
          <p:cNvPr id="19" name="TextBox 18">
            <a:extLst>
              <a:ext uri="{FF2B5EF4-FFF2-40B4-BE49-F238E27FC236}">
                <a16:creationId xmlns:a16="http://schemas.microsoft.com/office/drawing/2014/main" id="{BECE519E-F280-4800-941C-89DF830F4598}"/>
              </a:ext>
            </a:extLst>
          </p:cNvPr>
          <p:cNvSpPr txBox="1"/>
          <p:nvPr/>
        </p:nvSpPr>
        <p:spPr>
          <a:xfrm>
            <a:off x="3447686" y="2017837"/>
            <a:ext cx="1037463" cy="334835"/>
          </a:xfrm>
          <a:prstGeom prst="rect">
            <a:avLst/>
          </a:prstGeom>
          <a:noFill/>
        </p:spPr>
        <p:txBody>
          <a:bodyPr wrap="none" rtlCol="0">
            <a:spAutoFit/>
          </a:bodyPr>
          <a:lstStyle/>
          <a:p>
            <a:r>
              <a:rPr lang="en-US" sz="788" dirty="0"/>
              <a:t>Monoisotopic Mass; </a:t>
            </a:r>
          </a:p>
          <a:p>
            <a:r>
              <a:rPr lang="en-US" sz="788" dirty="0"/>
              <a:t>No </a:t>
            </a:r>
            <a:r>
              <a:rPr lang="en-US" sz="788" baseline="30000" dirty="0"/>
              <a:t>13</a:t>
            </a:r>
            <a:r>
              <a:rPr lang="en-US" sz="788" dirty="0"/>
              <a:t>C atoms</a:t>
            </a:r>
          </a:p>
        </p:txBody>
      </p:sp>
      <p:cxnSp>
        <p:nvCxnSpPr>
          <p:cNvPr id="20" name="Straight Arrow Connector 19">
            <a:extLst>
              <a:ext uri="{FF2B5EF4-FFF2-40B4-BE49-F238E27FC236}">
                <a16:creationId xmlns:a16="http://schemas.microsoft.com/office/drawing/2014/main" id="{68D5E722-C764-48D7-A0B9-FCA2882AE3A2}"/>
              </a:ext>
            </a:extLst>
          </p:cNvPr>
          <p:cNvCxnSpPr/>
          <p:nvPr/>
        </p:nvCxnSpPr>
        <p:spPr>
          <a:xfrm flipH="1">
            <a:off x="3362673" y="2096967"/>
            <a:ext cx="129523" cy="124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27D1F5C-9095-44DE-908E-52AA1322BCF7}"/>
              </a:ext>
            </a:extLst>
          </p:cNvPr>
          <p:cNvSpPr txBox="1"/>
          <p:nvPr/>
        </p:nvSpPr>
        <p:spPr>
          <a:xfrm>
            <a:off x="3627382" y="2459648"/>
            <a:ext cx="736099" cy="213585"/>
          </a:xfrm>
          <a:prstGeom prst="rect">
            <a:avLst/>
          </a:prstGeom>
          <a:noFill/>
        </p:spPr>
        <p:txBody>
          <a:bodyPr wrap="none" rtlCol="0">
            <a:spAutoFit/>
          </a:bodyPr>
          <a:lstStyle/>
          <a:p>
            <a:r>
              <a:rPr lang="en-US" sz="788" dirty="0"/>
              <a:t>One </a:t>
            </a:r>
            <a:r>
              <a:rPr lang="en-US" sz="788" baseline="30000" dirty="0"/>
              <a:t>13</a:t>
            </a:r>
            <a:r>
              <a:rPr lang="en-US" sz="788" dirty="0"/>
              <a:t>C atom</a:t>
            </a:r>
          </a:p>
        </p:txBody>
      </p:sp>
      <p:cxnSp>
        <p:nvCxnSpPr>
          <p:cNvPr id="22" name="Straight Arrow Connector 21">
            <a:extLst>
              <a:ext uri="{FF2B5EF4-FFF2-40B4-BE49-F238E27FC236}">
                <a16:creationId xmlns:a16="http://schemas.microsoft.com/office/drawing/2014/main" id="{A2AD5C14-C101-47A1-ADD8-FFF8F9210AB4}"/>
              </a:ext>
            </a:extLst>
          </p:cNvPr>
          <p:cNvCxnSpPr/>
          <p:nvPr/>
        </p:nvCxnSpPr>
        <p:spPr>
          <a:xfrm flipH="1">
            <a:off x="3525168" y="2600756"/>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D27A7B-5CB5-461E-BFEC-E8F405BE8E67}"/>
              </a:ext>
            </a:extLst>
          </p:cNvPr>
          <p:cNvSpPr txBox="1"/>
          <p:nvPr/>
        </p:nvSpPr>
        <p:spPr>
          <a:xfrm>
            <a:off x="3826858" y="2664071"/>
            <a:ext cx="780983" cy="213585"/>
          </a:xfrm>
          <a:prstGeom prst="rect">
            <a:avLst/>
          </a:prstGeom>
          <a:noFill/>
        </p:spPr>
        <p:txBody>
          <a:bodyPr wrap="none" rtlCol="0">
            <a:spAutoFit/>
          </a:bodyPr>
          <a:lstStyle/>
          <a:p>
            <a:r>
              <a:rPr lang="en-US" sz="788" dirty="0"/>
              <a:t>Two </a:t>
            </a:r>
            <a:r>
              <a:rPr lang="en-US" sz="788" baseline="30000" dirty="0"/>
              <a:t>13</a:t>
            </a:r>
            <a:r>
              <a:rPr lang="en-US" sz="788" dirty="0"/>
              <a:t>C atoms</a:t>
            </a:r>
          </a:p>
        </p:txBody>
      </p:sp>
      <p:cxnSp>
        <p:nvCxnSpPr>
          <p:cNvPr id="24" name="Straight Arrow Connector 23">
            <a:extLst>
              <a:ext uri="{FF2B5EF4-FFF2-40B4-BE49-F238E27FC236}">
                <a16:creationId xmlns:a16="http://schemas.microsoft.com/office/drawing/2014/main" id="{B163EEE5-9D6A-4CAE-B01D-A0A5EB4D3F82}"/>
              </a:ext>
            </a:extLst>
          </p:cNvPr>
          <p:cNvCxnSpPr/>
          <p:nvPr/>
        </p:nvCxnSpPr>
        <p:spPr>
          <a:xfrm flipH="1">
            <a:off x="3741130" y="2812441"/>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C7FD16C-6013-4421-90D1-C45F1917BB31}"/>
              </a:ext>
            </a:extLst>
          </p:cNvPr>
          <p:cNvSpPr/>
          <p:nvPr/>
        </p:nvSpPr>
        <p:spPr>
          <a:xfrm>
            <a:off x="2088140" y="1739456"/>
            <a:ext cx="485992" cy="102183"/>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86FF9EF-B2E1-497D-9024-F29FBC451344}"/>
              </a:ext>
            </a:extLst>
          </p:cNvPr>
          <p:cNvSpPr txBox="1"/>
          <p:nvPr/>
        </p:nvSpPr>
        <p:spPr>
          <a:xfrm>
            <a:off x="2252835" y="4031784"/>
            <a:ext cx="2876550" cy="369332"/>
          </a:xfrm>
          <a:prstGeom prst="rect">
            <a:avLst/>
          </a:prstGeom>
          <a:noFill/>
        </p:spPr>
        <p:txBody>
          <a:bodyPr wrap="square" rtlCol="0">
            <a:spAutoFit/>
          </a:bodyPr>
          <a:lstStyle/>
          <a:p>
            <a:r>
              <a:rPr lang="en-US" dirty="0"/>
              <a:t>To determine an ion’s m/z:</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695FF6-F0A6-4482-8CF2-8D57A1FE0A25}"/>
                  </a:ext>
                </a:extLst>
              </p:cNvPr>
              <p:cNvSpPr txBox="1"/>
              <p:nvPr/>
            </p:nvSpPr>
            <p:spPr>
              <a:xfrm>
                <a:off x="5232400" y="3906114"/>
                <a:ext cx="1460528" cy="545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𝐻</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𝑧</m:t>
                          </m:r>
                        </m:den>
                      </m:f>
                    </m:oMath>
                  </m:oMathPara>
                </a14:m>
                <a:endParaRPr lang="en-US" dirty="0"/>
              </a:p>
            </p:txBody>
          </p:sp>
        </mc:Choice>
        <mc:Fallback xmlns="">
          <p:sp>
            <p:nvSpPr>
              <p:cNvPr id="5" name="TextBox 4">
                <a:extLst>
                  <a:ext uri="{FF2B5EF4-FFF2-40B4-BE49-F238E27FC236}">
                    <a16:creationId xmlns:a16="http://schemas.microsoft.com/office/drawing/2014/main" id="{BC695FF6-F0A6-4482-8CF2-8D57A1FE0A25}"/>
                  </a:ext>
                </a:extLst>
              </p:cNvPr>
              <p:cNvSpPr txBox="1">
                <a:spLocks noRot="1" noChangeAspect="1" noMove="1" noResize="1" noEditPoints="1" noAdjustHandles="1" noChangeArrowheads="1" noChangeShapeType="1" noTextEdit="1"/>
              </p:cNvSpPr>
              <p:nvPr/>
            </p:nvSpPr>
            <p:spPr>
              <a:xfrm>
                <a:off x="5232400" y="3906114"/>
                <a:ext cx="1460528" cy="54514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866853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35</a:t>
            </a:fld>
            <a:endParaRPr lang="en-US"/>
          </a:p>
        </p:txBody>
      </p:sp>
      <p:pic>
        <p:nvPicPr>
          <p:cNvPr id="14" name="Picture 13">
            <a:extLst>
              <a:ext uri="{FF2B5EF4-FFF2-40B4-BE49-F238E27FC236}">
                <a16:creationId xmlns:a16="http://schemas.microsoft.com/office/drawing/2014/main" id="{E72CC8B4-1B5E-476E-86A2-A795DC1C3E44}"/>
              </a:ext>
            </a:extLst>
          </p:cNvPr>
          <p:cNvPicPr>
            <a:picLocks noChangeAspect="1"/>
          </p:cNvPicPr>
          <p:nvPr/>
        </p:nvPicPr>
        <p:blipFill rotWithShape="1">
          <a:blip r:embed="rId3"/>
          <a:srcRect r="1834"/>
          <a:stretch/>
        </p:blipFill>
        <p:spPr>
          <a:xfrm>
            <a:off x="1335882" y="1591027"/>
            <a:ext cx="3087854" cy="1888277"/>
          </a:xfrm>
          <a:prstGeom prst="rect">
            <a:avLst/>
          </a:prstGeom>
        </p:spPr>
      </p:pic>
      <p:sp>
        <p:nvSpPr>
          <p:cNvPr id="15" name="TextBox 14">
            <a:extLst>
              <a:ext uri="{FF2B5EF4-FFF2-40B4-BE49-F238E27FC236}">
                <a16:creationId xmlns:a16="http://schemas.microsoft.com/office/drawing/2014/main" id="{B8232E01-ED5F-4F94-B131-C427B6F3939C}"/>
              </a:ext>
            </a:extLst>
          </p:cNvPr>
          <p:cNvSpPr txBox="1"/>
          <p:nvPr/>
        </p:nvSpPr>
        <p:spPr>
          <a:xfrm>
            <a:off x="3034500" y="1587628"/>
            <a:ext cx="665567" cy="213585"/>
          </a:xfrm>
          <a:prstGeom prst="rect">
            <a:avLst/>
          </a:prstGeom>
          <a:noFill/>
        </p:spPr>
        <p:txBody>
          <a:bodyPr wrap="none" rtlCol="0">
            <a:spAutoFit/>
          </a:bodyPr>
          <a:lstStyle/>
          <a:p>
            <a:r>
              <a:rPr lang="en-US" sz="788" b="1" dirty="0">
                <a:solidFill>
                  <a:schemeClr val="accent2"/>
                </a:solidFill>
              </a:rPr>
              <a:t>= 523.2577 </a:t>
            </a:r>
          </a:p>
        </p:txBody>
      </p:sp>
      <p:sp>
        <p:nvSpPr>
          <p:cNvPr id="16" name="TextBox 15">
            <a:extLst>
              <a:ext uri="{FF2B5EF4-FFF2-40B4-BE49-F238E27FC236}">
                <a16:creationId xmlns:a16="http://schemas.microsoft.com/office/drawing/2014/main" id="{ACBE1EEF-9C81-410D-8264-F5DCE4699818}"/>
              </a:ext>
            </a:extLst>
          </p:cNvPr>
          <p:cNvSpPr txBox="1"/>
          <p:nvPr/>
        </p:nvSpPr>
        <p:spPr>
          <a:xfrm>
            <a:off x="1983764" y="1424354"/>
            <a:ext cx="1107996" cy="265457"/>
          </a:xfrm>
          <a:prstGeom prst="rect">
            <a:avLst/>
          </a:prstGeom>
          <a:noFill/>
        </p:spPr>
        <p:txBody>
          <a:bodyPr wrap="none" rtlCol="0">
            <a:spAutoFit/>
          </a:bodyPr>
          <a:lstStyle/>
          <a:p>
            <a:r>
              <a:rPr lang="en-US" sz="1125" dirty="0"/>
              <a:t>+1 Charge State</a:t>
            </a:r>
          </a:p>
        </p:txBody>
      </p:sp>
      <p:sp>
        <p:nvSpPr>
          <p:cNvPr id="18" name="TextBox 17">
            <a:extLst>
              <a:ext uri="{FF2B5EF4-FFF2-40B4-BE49-F238E27FC236}">
                <a16:creationId xmlns:a16="http://schemas.microsoft.com/office/drawing/2014/main" id="{309F69AA-A1E2-4297-B626-A7E4CC8CC1F6}"/>
              </a:ext>
            </a:extLst>
          </p:cNvPr>
          <p:cNvSpPr txBox="1"/>
          <p:nvPr/>
        </p:nvSpPr>
        <p:spPr>
          <a:xfrm>
            <a:off x="1391093" y="1191907"/>
            <a:ext cx="2219798" cy="300082"/>
          </a:xfrm>
          <a:prstGeom prst="rect">
            <a:avLst/>
          </a:prstGeom>
          <a:noFill/>
        </p:spPr>
        <p:txBody>
          <a:bodyPr wrap="square" rtlCol="0">
            <a:spAutoFit/>
          </a:bodyPr>
          <a:lstStyle/>
          <a:p>
            <a:pPr algn="ctr"/>
            <a:r>
              <a:rPr lang="en-US" sz="1350" dirty="0"/>
              <a:t>M-R-F-A Peptide</a:t>
            </a:r>
          </a:p>
        </p:txBody>
      </p:sp>
      <p:sp>
        <p:nvSpPr>
          <p:cNvPr id="19" name="TextBox 18">
            <a:extLst>
              <a:ext uri="{FF2B5EF4-FFF2-40B4-BE49-F238E27FC236}">
                <a16:creationId xmlns:a16="http://schemas.microsoft.com/office/drawing/2014/main" id="{BECE519E-F280-4800-941C-89DF830F4598}"/>
              </a:ext>
            </a:extLst>
          </p:cNvPr>
          <p:cNvSpPr txBox="1"/>
          <p:nvPr/>
        </p:nvSpPr>
        <p:spPr>
          <a:xfrm>
            <a:off x="3447686" y="2017837"/>
            <a:ext cx="1037463" cy="334835"/>
          </a:xfrm>
          <a:prstGeom prst="rect">
            <a:avLst/>
          </a:prstGeom>
          <a:noFill/>
        </p:spPr>
        <p:txBody>
          <a:bodyPr wrap="none" rtlCol="0">
            <a:spAutoFit/>
          </a:bodyPr>
          <a:lstStyle/>
          <a:p>
            <a:r>
              <a:rPr lang="en-US" sz="788" dirty="0"/>
              <a:t>Monoisotopic Mass; </a:t>
            </a:r>
          </a:p>
          <a:p>
            <a:r>
              <a:rPr lang="en-US" sz="788" dirty="0"/>
              <a:t>No </a:t>
            </a:r>
            <a:r>
              <a:rPr lang="en-US" sz="788" baseline="30000" dirty="0"/>
              <a:t>13</a:t>
            </a:r>
            <a:r>
              <a:rPr lang="en-US" sz="788" dirty="0"/>
              <a:t>C atoms</a:t>
            </a:r>
          </a:p>
        </p:txBody>
      </p:sp>
      <p:cxnSp>
        <p:nvCxnSpPr>
          <p:cNvPr id="20" name="Straight Arrow Connector 19">
            <a:extLst>
              <a:ext uri="{FF2B5EF4-FFF2-40B4-BE49-F238E27FC236}">
                <a16:creationId xmlns:a16="http://schemas.microsoft.com/office/drawing/2014/main" id="{68D5E722-C764-48D7-A0B9-FCA2882AE3A2}"/>
              </a:ext>
            </a:extLst>
          </p:cNvPr>
          <p:cNvCxnSpPr/>
          <p:nvPr/>
        </p:nvCxnSpPr>
        <p:spPr>
          <a:xfrm flipH="1">
            <a:off x="3362673" y="2096967"/>
            <a:ext cx="129523" cy="124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27D1F5C-9095-44DE-908E-52AA1322BCF7}"/>
              </a:ext>
            </a:extLst>
          </p:cNvPr>
          <p:cNvSpPr txBox="1"/>
          <p:nvPr/>
        </p:nvSpPr>
        <p:spPr>
          <a:xfrm>
            <a:off x="3627382" y="2459648"/>
            <a:ext cx="736099" cy="213585"/>
          </a:xfrm>
          <a:prstGeom prst="rect">
            <a:avLst/>
          </a:prstGeom>
          <a:noFill/>
        </p:spPr>
        <p:txBody>
          <a:bodyPr wrap="none" rtlCol="0">
            <a:spAutoFit/>
          </a:bodyPr>
          <a:lstStyle/>
          <a:p>
            <a:r>
              <a:rPr lang="en-US" sz="788" dirty="0"/>
              <a:t>One </a:t>
            </a:r>
            <a:r>
              <a:rPr lang="en-US" sz="788" baseline="30000" dirty="0"/>
              <a:t>13</a:t>
            </a:r>
            <a:r>
              <a:rPr lang="en-US" sz="788" dirty="0"/>
              <a:t>C atom</a:t>
            </a:r>
          </a:p>
        </p:txBody>
      </p:sp>
      <p:cxnSp>
        <p:nvCxnSpPr>
          <p:cNvPr id="22" name="Straight Arrow Connector 21">
            <a:extLst>
              <a:ext uri="{FF2B5EF4-FFF2-40B4-BE49-F238E27FC236}">
                <a16:creationId xmlns:a16="http://schemas.microsoft.com/office/drawing/2014/main" id="{A2AD5C14-C101-47A1-ADD8-FFF8F9210AB4}"/>
              </a:ext>
            </a:extLst>
          </p:cNvPr>
          <p:cNvCxnSpPr/>
          <p:nvPr/>
        </p:nvCxnSpPr>
        <p:spPr>
          <a:xfrm flipH="1">
            <a:off x="3525168" y="2600756"/>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D27A7B-5CB5-461E-BFEC-E8F405BE8E67}"/>
              </a:ext>
            </a:extLst>
          </p:cNvPr>
          <p:cNvSpPr txBox="1"/>
          <p:nvPr/>
        </p:nvSpPr>
        <p:spPr>
          <a:xfrm>
            <a:off x="3826858" y="2664071"/>
            <a:ext cx="780983" cy="213585"/>
          </a:xfrm>
          <a:prstGeom prst="rect">
            <a:avLst/>
          </a:prstGeom>
          <a:noFill/>
        </p:spPr>
        <p:txBody>
          <a:bodyPr wrap="none" rtlCol="0">
            <a:spAutoFit/>
          </a:bodyPr>
          <a:lstStyle/>
          <a:p>
            <a:r>
              <a:rPr lang="en-US" sz="788" dirty="0"/>
              <a:t>Two </a:t>
            </a:r>
            <a:r>
              <a:rPr lang="en-US" sz="788" baseline="30000" dirty="0"/>
              <a:t>13</a:t>
            </a:r>
            <a:r>
              <a:rPr lang="en-US" sz="788" dirty="0"/>
              <a:t>C atoms</a:t>
            </a:r>
          </a:p>
        </p:txBody>
      </p:sp>
      <p:cxnSp>
        <p:nvCxnSpPr>
          <p:cNvPr id="24" name="Straight Arrow Connector 23">
            <a:extLst>
              <a:ext uri="{FF2B5EF4-FFF2-40B4-BE49-F238E27FC236}">
                <a16:creationId xmlns:a16="http://schemas.microsoft.com/office/drawing/2014/main" id="{B163EEE5-9D6A-4CAE-B01D-A0A5EB4D3F82}"/>
              </a:ext>
            </a:extLst>
          </p:cNvPr>
          <p:cNvCxnSpPr/>
          <p:nvPr/>
        </p:nvCxnSpPr>
        <p:spPr>
          <a:xfrm flipH="1">
            <a:off x="3741130" y="2812441"/>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C7FD16C-6013-4421-90D1-C45F1917BB31}"/>
              </a:ext>
            </a:extLst>
          </p:cNvPr>
          <p:cNvSpPr/>
          <p:nvPr/>
        </p:nvSpPr>
        <p:spPr>
          <a:xfrm>
            <a:off x="2088140" y="1739456"/>
            <a:ext cx="485992" cy="102183"/>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54EDD5D-1255-46DA-835D-B1DF32D2BC5F}"/>
              </a:ext>
            </a:extLst>
          </p:cNvPr>
          <p:cNvSpPr txBox="1"/>
          <p:nvPr/>
        </p:nvSpPr>
        <p:spPr>
          <a:xfrm>
            <a:off x="2537762" y="1682978"/>
            <a:ext cx="787395" cy="213585"/>
          </a:xfrm>
          <a:prstGeom prst="rect">
            <a:avLst/>
          </a:prstGeom>
          <a:noFill/>
        </p:spPr>
        <p:txBody>
          <a:bodyPr wrap="none" rtlCol="0">
            <a:spAutoFit/>
          </a:bodyPr>
          <a:lstStyle/>
          <a:p>
            <a:r>
              <a:rPr lang="en-US" sz="788" b="1" dirty="0">
                <a:solidFill>
                  <a:schemeClr val="accent2"/>
                </a:solidFill>
              </a:rPr>
              <a:t>= (m+(z*H</a:t>
            </a:r>
            <a:r>
              <a:rPr lang="en-US" sz="788" b="1" baseline="30000" dirty="0">
                <a:solidFill>
                  <a:schemeClr val="accent2"/>
                </a:solidFill>
              </a:rPr>
              <a:t>+</a:t>
            </a:r>
            <a:r>
              <a:rPr lang="en-US" sz="788" b="1" dirty="0">
                <a:solidFill>
                  <a:schemeClr val="accent2"/>
                </a:solidFill>
              </a:rPr>
              <a:t>))/z</a:t>
            </a:r>
          </a:p>
        </p:txBody>
      </p:sp>
    </p:spTree>
    <p:extLst>
      <p:ext uri="{BB962C8B-B14F-4D97-AF65-F5344CB8AC3E}">
        <p14:creationId xmlns:p14="http://schemas.microsoft.com/office/powerpoint/2010/main" val="78085309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14" name="Picture 13">
            <a:extLst>
              <a:ext uri="{FF2B5EF4-FFF2-40B4-BE49-F238E27FC236}">
                <a16:creationId xmlns:a16="http://schemas.microsoft.com/office/drawing/2014/main" id="{E72CC8B4-1B5E-476E-86A2-A795DC1C3E44}"/>
              </a:ext>
            </a:extLst>
          </p:cNvPr>
          <p:cNvPicPr>
            <a:picLocks noChangeAspect="1"/>
          </p:cNvPicPr>
          <p:nvPr/>
        </p:nvPicPr>
        <p:blipFill rotWithShape="1">
          <a:blip r:embed="rId3"/>
          <a:srcRect r="1834"/>
          <a:stretch/>
        </p:blipFill>
        <p:spPr>
          <a:xfrm>
            <a:off x="1335882" y="1591027"/>
            <a:ext cx="3087854" cy="1888277"/>
          </a:xfrm>
          <a:prstGeom prst="rect">
            <a:avLst/>
          </a:prstGeom>
        </p:spPr>
      </p:pic>
      <p:sp>
        <p:nvSpPr>
          <p:cNvPr id="15" name="TextBox 14">
            <a:extLst>
              <a:ext uri="{FF2B5EF4-FFF2-40B4-BE49-F238E27FC236}">
                <a16:creationId xmlns:a16="http://schemas.microsoft.com/office/drawing/2014/main" id="{B8232E01-ED5F-4F94-B131-C427B6F3939C}"/>
              </a:ext>
            </a:extLst>
          </p:cNvPr>
          <p:cNvSpPr txBox="1"/>
          <p:nvPr/>
        </p:nvSpPr>
        <p:spPr>
          <a:xfrm>
            <a:off x="3034500" y="1587628"/>
            <a:ext cx="665567" cy="213585"/>
          </a:xfrm>
          <a:prstGeom prst="rect">
            <a:avLst/>
          </a:prstGeom>
          <a:noFill/>
        </p:spPr>
        <p:txBody>
          <a:bodyPr wrap="none" rtlCol="0">
            <a:spAutoFit/>
          </a:bodyPr>
          <a:lstStyle/>
          <a:p>
            <a:r>
              <a:rPr lang="en-US" sz="788" b="1" dirty="0">
                <a:solidFill>
                  <a:schemeClr val="accent2"/>
                </a:solidFill>
              </a:rPr>
              <a:t>= 523.2577 </a:t>
            </a:r>
          </a:p>
        </p:txBody>
      </p:sp>
      <p:sp>
        <p:nvSpPr>
          <p:cNvPr id="16" name="TextBox 15">
            <a:extLst>
              <a:ext uri="{FF2B5EF4-FFF2-40B4-BE49-F238E27FC236}">
                <a16:creationId xmlns:a16="http://schemas.microsoft.com/office/drawing/2014/main" id="{ACBE1EEF-9C81-410D-8264-F5DCE4699818}"/>
              </a:ext>
            </a:extLst>
          </p:cNvPr>
          <p:cNvSpPr txBox="1"/>
          <p:nvPr/>
        </p:nvSpPr>
        <p:spPr>
          <a:xfrm>
            <a:off x="1983764" y="1424354"/>
            <a:ext cx="1107996" cy="265457"/>
          </a:xfrm>
          <a:prstGeom prst="rect">
            <a:avLst/>
          </a:prstGeom>
          <a:noFill/>
        </p:spPr>
        <p:txBody>
          <a:bodyPr wrap="none" rtlCol="0">
            <a:spAutoFit/>
          </a:bodyPr>
          <a:lstStyle/>
          <a:p>
            <a:r>
              <a:rPr lang="en-US" sz="1125" dirty="0"/>
              <a:t>+1 Charge State</a:t>
            </a:r>
          </a:p>
        </p:txBody>
      </p:sp>
      <p:sp>
        <p:nvSpPr>
          <p:cNvPr id="18" name="TextBox 17">
            <a:extLst>
              <a:ext uri="{FF2B5EF4-FFF2-40B4-BE49-F238E27FC236}">
                <a16:creationId xmlns:a16="http://schemas.microsoft.com/office/drawing/2014/main" id="{309F69AA-A1E2-4297-B626-A7E4CC8CC1F6}"/>
              </a:ext>
            </a:extLst>
          </p:cNvPr>
          <p:cNvSpPr txBox="1"/>
          <p:nvPr/>
        </p:nvSpPr>
        <p:spPr>
          <a:xfrm>
            <a:off x="1391093" y="1191907"/>
            <a:ext cx="2219798" cy="300082"/>
          </a:xfrm>
          <a:prstGeom prst="rect">
            <a:avLst/>
          </a:prstGeom>
          <a:noFill/>
        </p:spPr>
        <p:txBody>
          <a:bodyPr wrap="square" rtlCol="0">
            <a:spAutoFit/>
          </a:bodyPr>
          <a:lstStyle/>
          <a:p>
            <a:pPr algn="ctr"/>
            <a:r>
              <a:rPr lang="en-US" sz="1350" dirty="0"/>
              <a:t>M-R-F-A Peptide</a:t>
            </a:r>
          </a:p>
        </p:txBody>
      </p:sp>
      <p:sp>
        <p:nvSpPr>
          <p:cNvPr id="19" name="TextBox 18">
            <a:extLst>
              <a:ext uri="{FF2B5EF4-FFF2-40B4-BE49-F238E27FC236}">
                <a16:creationId xmlns:a16="http://schemas.microsoft.com/office/drawing/2014/main" id="{BECE519E-F280-4800-941C-89DF830F4598}"/>
              </a:ext>
            </a:extLst>
          </p:cNvPr>
          <p:cNvSpPr txBox="1"/>
          <p:nvPr/>
        </p:nvSpPr>
        <p:spPr>
          <a:xfrm>
            <a:off x="3447686" y="2017837"/>
            <a:ext cx="1037463" cy="334835"/>
          </a:xfrm>
          <a:prstGeom prst="rect">
            <a:avLst/>
          </a:prstGeom>
          <a:noFill/>
        </p:spPr>
        <p:txBody>
          <a:bodyPr wrap="none" rtlCol="0">
            <a:spAutoFit/>
          </a:bodyPr>
          <a:lstStyle/>
          <a:p>
            <a:r>
              <a:rPr lang="en-US" sz="788" dirty="0"/>
              <a:t>Monoisotopic Mass; </a:t>
            </a:r>
          </a:p>
          <a:p>
            <a:r>
              <a:rPr lang="en-US" sz="788" dirty="0"/>
              <a:t>No </a:t>
            </a:r>
            <a:r>
              <a:rPr lang="en-US" sz="788" baseline="30000" dirty="0"/>
              <a:t>13</a:t>
            </a:r>
            <a:r>
              <a:rPr lang="en-US" sz="788" dirty="0"/>
              <a:t>C atoms</a:t>
            </a:r>
          </a:p>
        </p:txBody>
      </p:sp>
      <p:cxnSp>
        <p:nvCxnSpPr>
          <p:cNvPr id="20" name="Straight Arrow Connector 19">
            <a:extLst>
              <a:ext uri="{FF2B5EF4-FFF2-40B4-BE49-F238E27FC236}">
                <a16:creationId xmlns:a16="http://schemas.microsoft.com/office/drawing/2014/main" id="{68D5E722-C764-48D7-A0B9-FCA2882AE3A2}"/>
              </a:ext>
            </a:extLst>
          </p:cNvPr>
          <p:cNvCxnSpPr/>
          <p:nvPr/>
        </p:nvCxnSpPr>
        <p:spPr>
          <a:xfrm flipH="1">
            <a:off x="3362673" y="2096967"/>
            <a:ext cx="129523" cy="124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27D1F5C-9095-44DE-908E-52AA1322BCF7}"/>
              </a:ext>
            </a:extLst>
          </p:cNvPr>
          <p:cNvSpPr txBox="1"/>
          <p:nvPr/>
        </p:nvSpPr>
        <p:spPr>
          <a:xfrm>
            <a:off x="3627382" y="2459648"/>
            <a:ext cx="736099" cy="213585"/>
          </a:xfrm>
          <a:prstGeom prst="rect">
            <a:avLst/>
          </a:prstGeom>
          <a:noFill/>
        </p:spPr>
        <p:txBody>
          <a:bodyPr wrap="none" rtlCol="0">
            <a:spAutoFit/>
          </a:bodyPr>
          <a:lstStyle/>
          <a:p>
            <a:r>
              <a:rPr lang="en-US" sz="788" dirty="0"/>
              <a:t>One </a:t>
            </a:r>
            <a:r>
              <a:rPr lang="en-US" sz="788" baseline="30000" dirty="0"/>
              <a:t>13</a:t>
            </a:r>
            <a:r>
              <a:rPr lang="en-US" sz="788" dirty="0"/>
              <a:t>C atom</a:t>
            </a:r>
          </a:p>
        </p:txBody>
      </p:sp>
      <p:cxnSp>
        <p:nvCxnSpPr>
          <p:cNvPr id="22" name="Straight Arrow Connector 21">
            <a:extLst>
              <a:ext uri="{FF2B5EF4-FFF2-40B4-BE49-F238E27FC236}">
                <a16:creationId xmlns:a16="http://schemas.microsoft.com/office/drawing/2014/main" id="{A2AD5C14-C101-47A1-ADD8-FFF8F9210AB4}"/>
              </a:ext>
            </a:extLst>
          </p:cNvPr>
          <p:cNvCxnSpPr/>
          <p:nvPr/>
        </p:nvCxnSpPr>
        <p:spPr>
          <a:xfrm flipH="1">
            <a:off x="3525168" y="2600756"/>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D27A7B-5CB5-461E-BFEC-E8F405BE8E67}"/>
              </a:ext>
            </a:extLst>
          </p:cNvPr>
          <p:cNvSpPr txBox="1"/>
          <p:nvPr/>
        </p:nvSpPr>
        <p:spPr>
          <a:xfrm>
            <a:off x="3826858" y="2664071"/>
            <a:ext cx="780983" cy="213585"/>
          </a:xfrm>
          <a:prstGeom prst="rect">
            <a:avLst/>
          </a:prstGeom>
          <a:noFill/>
        </p:spPr>
        <p:txBody>
          <a:bodyPr wrap="none" rtlCol="0">
            <a:spAutoFit/>
          </a:bodyPr>
          <a:lstStyle/>
          <a:p>
            <a:r>
              <a:rPr lang="en-US" sz="788" dirty="0"/>
              <a:t>Two </a:t>
            </a:r>
            <a:r>
              <a:rPr lang="en-US" sz="788" baseline="30000" dirty="0"/>
              <a:t>13</a:t>
            </a:r>
            <a:r>
              <a:rPr lang="en-US" sz="788" dirty="0"/>
              <a:t>C atoms</a:t>
            </a:r>
          </a:p>
        </p:txBody>
      </p:sp>
      <p:cxnSp>
        <p:nvCxnSpPr>
          <p:cNvPr id="24" name="Straight Arrow Connector 23">
            <a:extLst>
              <a:ext uri="{FF2B5EF4-FFF2-40B4-BE49-F238E27FC236}">
                <a16:creationId xmlns:a16="http://schemas.microsoft.com/office/drawing/2014/main" id="{B163EEE5-9D6A-4CAE-B01D-A0A5EB4D3F82}"/>
              </a:ext>
            </a:extLst>
          </p:cNvPr>
          <p:cNvCxnSpPr/>
          <p:nvPr/>
        </p:nvCxnSpPr>
        <p:spPr>
          <a:xfrm flipH="1">
            <a:off x="3741130" y="2812441"/>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C7FD16C-6013-4421-90D1-C45F1917BB31}"/>
              </a:ext>
            </a:extLst>
          </p:cNvPr>
          <p:cNvSpPr/>
          <p:nvPr/>
        </p:nvSpPr>
        <p:spPr>
          <a:xfrm>
            <a:off x="2088140" y="1739456"/>
            <a:ext cx="485992" cy="102183"/>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54EDD5D-1255-46DA-835D-B1DF32D2BC5F}"/>
              </a:ext>
            </a:extLst>
          </p:cNvPr>
          <p:cNvSpPr txBox="1"/>
          <p:nvPr/>
        </p:nvSpPr>
        <p:spPr>
          <a:xfrm>
            <a:off x="2537762" y="1682978"/>
            <a:ext cx="1367682" cy="213585"/>
          </a:xfrm>
          <a:prstGeom prst="rect">
            <a:avLst/>
          </a:prstGeom>
          <a:noFill/>
        </p:spPr>
        <p:txBody>
          <a:bodyPr wrap="none" rtlCol="0">
            <a:spAutoFit/>
          </a:bodyPr>
          <a:lstStyle/>
          <a:p>
            <a:r>
              <a:rPr lang="en-US" sz="788" b="1" dirty="0">
                <a:solidFill>
                  <a:schemeClr val="accent2"/>
                </a:solidFill>
              </a:rPr>
              <a:t>= (523.2577 + (1*1.0073))/1 </a:t>
            </a:r>
          </a:p>
        </p:txBody>
      </p:sp>
    </p:spTree>
    <p:extLst>
      <p:ext uri="{BB962C8B-B14F-4D97-AF65-F5344CB8AC3E}">
        <p14:creationId xmlns:p14="http://schemas.microsoft.com/office/powerpoint/2010/main" val="190040461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14" name="Picture 13">
            <a:extLst>
              <a:ext uri="{FF2B5EF4-FFF2-40B4-BE49-F238E27FC236}">
                <a16:creationId xmlns:a16="http://schemas.microsoft.com/office/drawing/2014/main" id="{E72CC8B4-1B5E-476E-86A2-A795DC1C3E44}"/>
              </a:ext>
            </a:extLst>
          </p:cNvPr>
          <p:cNvPicPr>
            <a:picLocks noChangeAspect="1"/>
          </p:cNvPicPr>
          <p:nvPr/>
        </p:nvPicPr>
        <p:blipFill rotWithShape="1">
          <a:blip r:embed="rId3"/>
          <a:srcRect r="1834"/>
          <a:stretch/>
        </p:blipFill>
        <p:spPr>
          <a:xfrm>
            <a:off x="1335882" y="1591027"/>
            <a:ext cx="3087854" cy="1888277"/>
          </a:xfrm>
          <a:prstGeom prst="rect">
            <a:avLst/>
          </a:prstGeom>
        </p:spPr>
      </p:pic>
      <p:sp>
        <p:nvSpPr>
          <p:cNvPr id="15" name="TextBox 14">
            <a:extLst>
              <a:ext uri="{FF2B5EF4-FFF2-40B4-BE49-F238E27FC236}">
                <a16:creationId xmlns:a16="http://schemas.microsoft.com/office/drawing/2014/main" id="{B8232E01-ED5F-4F94-B131-C427B6F3939C}"/>
              </a:ext>
            </a:extLst>
          </p:cNvPr>
          <p:cNvSpPr txBox="1"/>
          <p:nvPr/>
        </p:nvSpPr>
        <p:spPr>
          <a:xfrm>
            <a:off x="3034500" y="1587628"/>
            <a:ext cx="665567" cy="213585"/>
          </a:xfrm>
          <a:prstGeom prst="rect">
            <a:avLst/>
          </a:prstGeom>
          <a:noFill/>
        </p:spPr>
        <p:txBody>
          <a:bodyPr wrap="none" rtlCol="0">
            <a:spAutoFit/>
          </a:bodyPr>
          <a:lstStyle/>
          <a:p>
            <a:r>
              <a:rPr lang="en-US" sz="788" b="1" dirty="0">
                <a:solidFill>
                  <a:schemeClr val="accent2"/>
                </a:solidFill>
              </a:rPr>
              <a:t>= 523.2577 </a:t>
            </a:r>
          </a:p>
        </p:txBody>
      </p:sp>
      <p:sp>
        <p:nvSpPr>
          <p:cNvPr id="16" name="TextBox 15">
            <a:extLst>
              <a:ext uri="{FF2B5EF4-FFF2-40B4-BE49-F238E27FC236}">
                <a16:creationId xmlns:a16="http://schemas.microsoft.com/office/drawing/2014/main" id="{ACBE1EEF-9C81-410D-8264-F5DCE4699818}"/>
              </a:ext>
            </a:extLst>
          </p:cNvPr>
          <p:cNvSpPr txBox="1"/>
          <p:nvPr/>
        </p:nvSpPr>
        <p:spPr>
          <a:xfrm>
            <a:off x="1983764" y="1424354"/>
            <a:ext cx="1107996" cy="265457"/>
          </a:xfrm>
          <a:prstGeom prst="rect">
            <a:avLst/>
          </a:prstGeom>
          <a:noFill/>
        </p:spPr>
        <p:txBody>
          <a:bodyPr wrap="none" rtlCol="0">
            <a:spAutoFit/>
          </a:bodyPr>
          <a:lstStyle/>
          <a:p>
            <a:r>
              <a:rPr lang="en-US" sz="1125" dirty="0"/>
              <a:t>+1 Charge State</a:t>
            </a:r>
          </a:p>
        </p:txBody>
      </p:sp>
      <p:sp>
        <p:nvSpPr>
          <p:cNvPr id="18" name="TextBox 17">
            <a:extLst>
              <a:ext uri="{FF2B5EF4-FFF2-40B4-BE49-F238E27FC236}">
                <a16:creationId xmlns:a16="http://schemas.microsoft.com/office/drawing/2014/main" id="{309F69AA-A1E2-4297-B626-A7E4CC8CC1F6}"/>
              </a:ext>
            </a:extLst>
          </p:cNvPr>
          <p:cNvSpPr txBox="1"/>
          <p:nvPr/>
        </p:nvSpPr>
        <p:spPr>
          <a:xfrm>
            <a:off x="1391093" y="1191907"/>
            <a:ext cx="2219798" cy="300082"/>
          </a:xfrm>
          <a:prstGeom prst="rect">
            <a:avLst/>
          </a:prstGeom>
          <a:noFill/>
        </p:spPr>
        <p:txBody>
          <a:bodyPr wrap="square" rtlCol="0">
            <a:spAutoFit/>
          </a:bodyPr>
          <a:lstStyle/>
          <a:p>
            <a:pPr algn="ctr"/>
            <a:r>
              <a:rPr lang="en-US" sz="1350" dirty="0"/>
              <a:t>M-R-F-A Peptide</a:t>
            </a:r>
          </a:p>
        </p:txBody>
      </p:sp>
      <p:sp>
        <p:nvSpPr>
          <p:cNvPr id="19" name="TextBox 18">
            <a:extLst>
              <a:ext uri="{FF2B5EF4-FFF2-40B4-BE49-F238E27FC236}">
                <a16:creationId xmlns:a16="http://schemas.microsoft.com/office/drawing/2014/main" id="{BECE519E-F280-4800-941C-89DF830F4598}"/>
              </a:ext>
            </a:extLst>
          </p:cNvPr>
          <p:cNvSpPr txBox="1"/>
          <p:nvPr/>
        </p:nvSpPr>
        <p:spPr>
          <a:xfrm>
            <a:off x="3447686" y="2017837"/>
            <a:ext cx="1037463" cy="334835"/>
          </a:xfrm>
          <a:prstGeom prst="rect">
            <a:avLst/>
          </a:prstGeom>
          <a:noFill/>
        </p:spPr>
        <p:txBody>
          <a:bodyPr wrap="none" rtlCol="0">
            <a:spAutoFit/>
          </a:bodyPr>
          <a:lstStyle/>
          <a:p>
            <a:r>
              <a:rPr lang="en-US" sz="788" dirty="0"/>
              <a:t>Monoisotopic Mass; </a:t>
            </a:r>
          </a:p>
          <a:p>
            <a:r>
              <a:rPr lang="en-US" sz="788" dirty="0"/>
              <a:t>No </a:t>
            </a:r>
            <a:r>
              <a:rPr lang="en-US" sz="788" baseline="30000" dirty="0"/>
              <a:t>13</a:t>
            </a:r>
            <a:r>
              <a:rPr lang="en-US" sz="788" dirty="0"/>
              <a:t>C atoms</a:t>
            </a:r>
          </a:p>
        </p:txBody>
      </p:sp>
      <p:cxnSp>
        <p:nvCxnSpPr>
          <p:cNvPr id="20" name="Straight Arrow Connector 19">
            <a:extLst>
              <a:ext uri="{FF2B5EF4-FFF2-40B4-BE49-F238E27FC236}">
                <a16:creationId xmlns:a16="http://schemas.microsoft.com/office/drawing/2014/main" id="{68D5E722-C764-48D7-A0B9-FCA2882AE3A2}"/>
              </a:ext>
            </a:extLst>
          </p:cNvPr>
          <p:cNvCxnSpPr/>
          <p:nvPr/>
        </p:nvCxnSpPr>
        <p:spPr>
          <a:xfrm flipH="1">
            <a:off x="3362673" y="2096967"/>
            <a:ext cx="129523" cy="124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27D1F5C-9095-44DE-908E-52AA1322BCF7}"/>
              </a:ext>
            </a:extLst>
          </p:cNvPr>
          <p:cNvSpPr txBox="1"/>
          <p:nvPr/>
        </p:nvSpPr>
        <p:spPr>
          <a:xfrm>
            <a:off x="3627382" y="2459648"/>
            <a:ext cx="736099" cy="213585"/>
          </a:xfrm>
          <a:prstGeom prst="rect">
            <a:avLst/>
          </a:prstGeom>
          <a:noFill/>
        </p:spPr>
        <p:txBody>
          <a:bodyPr wrap="none" rtlCol="0">
            <a:spAutoFit/>
          </a:bodyPr>
          <a:lstStyle/>
          <a:p>
            <a:r>
              <a:rPr lang="en-US" sz="788" dirty="0"/>
              <a:t>One </a:t>
            </a:r>
            <a:r>
              <a:rPr lang="en-US" sz="788" baseline="30000" dirty="0"/>
              <a:t>13</a:t>
            </a:r>
            <a:r>
              <a:rPr lang="en-US" sz="788" dirty="0"/>
              <a:t>C atom</a:t>
            </a:r>
          </a:p>
        </p:txBody>
      </p:sp>
      <p:cxnSp>
        <p:nvCxnSpPr>
          <p:cNvPr id="22" name="Straight Arrow Connector 21">
            <a:extLst>
              <a:ext uri="{FF2B5EF4-FFF2-40B4-BE49-F238E27FC236}">
                <a16:creationId xmlns:a16="http://schemas.microsoft.com/office/drawing/2014/main" id="{A2AD5C14-C101-47A1-ADD8-FFF8F9210AB4}"/>
              </a:ext>
            </a:extLst>
          </p:cNvPr>
          <p:cNvCxnSpPr/>
          <p:nvPr/>
        </p:nvCxnSpPr>
        <p:spPr>
          <a:xfrm flipH="1">
            <a:off x="3525168" y="2600756"/>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D27A7B-5CB5-461E-BFEC-E8F405BE8E67}"/>
              </a:ext>
            </a:extLst>
          </p:cNvPr>
          <p:cNvSpPr txBox="1"/>
          <p:nvPr/>
        </p:nvSpPr>
        <p:spPr>
          <a:xfrm>
            <a:off x="3826858" y="2664071"/>
            <a:ext cx="780983" cy="213585"/>
          </a:xfrm>
          <a:prstGeom prst="rect">
            <a:avLst/>
          </a:prstGeom>
          <a:noFill/>
        </p:spPr>
        <p:txBody>
          <a:bodyPr wrap="none" rtlCol="0">
            <a:spAutoFit/>
          </a:bodyPr>
          <a:lstStyle/>
          <a:p>
            <a:r>
              <a:rPr lang="en-US" sz="788" dirty="0"/>
              <a:t>Two </a:t>
            </a:r>
            <a:r>
              <a:rPr lang="en-US" sz="788" baseline="30000" dirty="0"/>
              <a:t>13</a:t>
            </a:r>
            <a:r>
              <a:rPr lang="en-US" sz="788" dirty="0"/>
              <a:t>C atoms</a:t>
            </a:r>
          </a:p>
        </p:txBody>
      </p:sp>
      <p:cxnSp>
        <p:nvCxnSpPr>
          <p:cNvPr id="24" name="Straight Arrow Connector 23">
            <a:extLst>
              <a:ext uri="{FF2B5EF4-FFF2-40B4-BE49-F238E27FC236}">
                <a16:creationId xmlns:a16="http://schemas.microsoft.com/office/drawing/2014/main" id="{B163EEE5-9D6A-4CAE-B01D-A0A5EB4D3F82}"/>
              </a:ext>
            </a:extLst>
          </p:cNvPr>
          <p:cNvCxnSpPr/>
          <p:nvPr/>
        </p:nvCxnSpPr>
        <p:spPr>
          <a:xfrm flipH="1">
            <a:off x="3741130" y="2812441"/>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C7FD16C-6013-4421-90D1-C45F1917BB31}"/>
              </a:ext>
            </a:extLst>
          </p:cNvPr>
          <p:cNvSpPr/>
          <p:nvPr/>
        </p:nvSpPr>
        <p:spPr>
          <a:xfrm>
            <a:off x="2088140" y="1739456"/>
            <a:ext cx="485992" cy="102183"/>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54EDD5D-1255-46DA-835D-B1DF32D2BC5F}"/>
              </a:ext>
            </a:extLst>
          </p:cNvPr>
          <p:cNvSpPr txBox="1"/>
          <p:nvPr/>
        </p:nvSpPr>
        <p:spPr>
          <a:xfrm>
            <a:off x="2537762" y="1682978"/>
            <a:ext cx="1367682" cy="213585"/>
          </a:xfrm>
          <a:prstGeom prst="rect">
            <a:avLst/>
          </a:prstGeom>
          <a:noFill/>
        </p:spPr>
        <p:txBody>
          <a:bodyPr wrap="none" rtlCol="0">
            <a:spAutoFit/>
          </a:bodyPr>
          <a:lstStyle/>
          <a:p>
            <a:r>
              <a:rPr lang="en-US" sz="788" b="1" dirty="0">
                <a:solidFill>
                  <a:schemeClr val="accent2"/>
                </a:solidFill>
              </a:rPr>
              <a:t>= (523.2577 + (1*1.0073))/1 </a:t>
            </a:r>
          </a:p>
        </p:txBody>
      </p:sp>
      <p:pic>
        <p:nvPicPr>
          <p:cNvPr id="25" name="Picture 24">
            <a:extLst>
              <a:ext uri="{FF2B5EF4-FFF2-40B4-BE49-F238E27FC236}">
                <a16:creationId xmlns:a16="http://schemas.microsoft.com/office/drawing/2014/main" id="{7479A55C-1A1F-492F-8176-A7CEFE5A1A96}"/>
              </a:ext>
            </a:extLst>
          </p:cNvPr>
          <p:cNvPicPr>
            <a:picLocks noChangeAspect="1"/>
          </p:cNvPicPr>
          <p:nvPr/>
        </p:nvPicPr>
        <p:blipFill>
          <a:blip r:embed="rId4"/>
          <a:stretch>
            <a:fillRect/>
          </a:stretch>
        </p:blipFill>
        <p:spPr>
          <a:xfrm>
            <a:off x="4833161" y="1608172"/>
            <a:ext cx="3115404" cy="1888276"/>
          </a:xfrm>
          <a:prstGeom prst="rect">
            <a:avLst/>
          </a:prstGeom>
        </p:spPr>
      </p:pic>
      <p:sp>
        <p:nvSpPr>
          <p:cNvPr id="26" name="TextBox 25">
            <a:extLst>
              <a:ext uri="{FF2B5EF4-FFF2-40B4-BE49-F238E27FC236}">
                <a16:creationId xmlns:a16="http://schemas.microsoft.com/office/drawing/2014/main" id="{7B0D9605-B8B2-458F-A636-CB3BC3886591}"/>
              </a:ext>
            </a:extLst>
          </p:cNvPr>
          <p:cNvSpPr txBox="1"/>
          <p:nvPr/>
        </p:nvSpPr>
        <p:spPr>
          <a:xfrm>
            <a:off x="5852131" y="1427381"/>
            <a:ext cx="1107996" cy="265457"/>
          </a:xfrm>
          <a:prstGeom prst="rect">
            <a:avLst/>
          </a:prstGeom>
          <a:noFill/>
        </p:spPr>
        <p:txBody>
          <a:bodyPr wrap="none" rtlCol="0">
            <a:spAutoFit/>
          </a:bodyPr>
          <a:lstStyle/>
          <a:p>
            <a:r>
              <a:rPr lang="en-US" sz="1125" dirty="0"/>
              <a:t>+2 Charge State</a:t>
            </a:r>
          </a:p>
        </p:txBody>
      </p:sp>
      <p:sp>
        <p:nvSpPr>
          <p:cNvPr id="27" name="TextBox 26">
            <a:extLst>
              <a:ext uri="{FF2B5EF4-FFF2-40B4-BE49-F238E27FC236}">
                <a16:creationId xmlns:a16="http://schemas.microsoft.com/office/drawing/2014/main" id="{0D4E6583-B06E-4E2D-803B-32EE0CA3DD4C}"/>
              </a:ext>
            </a:extLst>
          </p:cNvPr>
          <p:cNvSpPr txBox="1"/>
          <p:nvPr/>
        </p:nvSpPr>
        <p:spPr>
          <a:xfrm>
            <a:off x="5298055" y="1191907"/>
            <a:ext cx="2219798" cy="300082"/>
          </a:xfrm>
          <a:prstGeom prst="rect">
            <a:avLst/>
          </a:prstGeom>
          <a:noFill/>
        </p:spPr>
        <p:txBody>
          <a:bodyPr wrap="square" rtlCol="0">
            <a:spAutoFit/>
          </a:bodyPr>
          <a:lstStyle/>
          <a:p>
            <a:pPr algn="ctr"/>
            <a:r>
              <a:rPr lang="en-US" sz="1350" dirty="0"/>
              <a:t>M-R-F-A Peptide</a:t>
            </a:r>
          </a:p>
        </p:txBody>
      </p:sp>
      <p:sp>
        <p:nvSpPr>
          <p:cNvPr id="28" name="TextBox 27">
            <a:extLst>
              <a:ext uri="{FF2B5EF4-FFF2-40B4-BE49-F238E27FC236}">
                <a16:creationId xmlns:a16="http://schemas.microsoft.com/office/drawing/2014/main" id="{C7DE55F4-BF50-4E50-8789-0779C81BB64A}"/>
              </a:ext>
            </a:extLst>
          </p:cNvPr>
          <p:cNvSpPr txBox="1"/>
          <p:nvPr/>
        </p:nvSpPr>
        <p:spPr>
          <a:xfrm>
            <a:off x="6109106" y="1655072"/>
            <a:ext cx="1345240" cy="213585"/>
          </a:xfrm>
          <a:prstGeom prst="rect">
            <a:avLst/>
          </a:prstGeom>
          <a:noFill/>
        </p:spPr>
        <p:txBody>
          <a:bodyPr wrap="none" rtlCol="0">
            <a:spAutoFit/>
          </a:bodyPr>
          <a:lstStyle/>
          <a:p>
            <a:r>
              <a:rPr lang="en-US" sz="788" b="1" dirty="0">
                <a:solidFill>
                  <a:schemeClr val="accent2"/>
                </a:solidFill>
              </a:rPr>
              <a:t>= (523.2577 + (2*1.0073))/2</a:t>
            </a:r>
          </a:p>
        </p:txBody>
      </p:sp>
      <p:sp>
        <p:nvSpPr>
          <p:cNvPr id="29" name="Rectangle 28">
            <a:extLst>
              <a:ext uri="{FF2B5EF4-FFF2-40B4-BE49-F238E27FC236}">
                <a16:creationId xmlns:a16="http://schemas.microsoft.com/office/drawing/2014/main" id="{3F15D92E-68B7-43F3-B113-BC8796F87BCC}"/>
              </a:ext>
            </a:extLst>
          </p:cNvPr>
          <p:cNvSpPr/>
          <p:nvPr/>
        </p:nvSpPr>
        <p:spPr>
          <a:xfrm>
            <a:off x="5632398" y="1710774"/>
            <a:ext cx="485992" cy="102183"/>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1040CE-8F23-F27E-D2CE-069834DB7D6B}"/>
              </a:ext>
            </a:extLst>
          </p:cNvPr>
          <p:cNvSpPr txBox="1"/>
          <p:nvPr/>
        </p:nvSpPr>
        <p:spPr>
          <a:xfrm>
            <a:off x="6612501" y="1557082"/>
            <a:ext cx="665567" cy="213585"/>
          </a:xfrm>
          <a:prstGeom prst="rect">
            <a:avLst/>
          </a:prstGeom>
          <a:noFill/>
        </p:spPr>
        <p:txBody>
          <a:bodyPr wrap="none" rtlCol="0">
            <a:spAutoFit/>
          </a:bodyPr>
          <a:lstStyle/>
          <a:p>
            <a:r>
              <a:rPr lang="en-US" sz="788" b="1" dirty="0">
                <a:solidFill>
                  <a:schemeClr val="accent2"/>
                </a:solidFill>
              </a:rPr>
              <a:t>= 523.2577 </a:t>
            </a:r>
          </a:p>
        </p:txBody>
      </p:sp>
    </p:spTree>
    <p:extLst>
      <p:ext uri="{BB962C8B-B14F-4D97-AF65-F5344CB8AC3E}">
        <p14:creationId xmlns:p14="http://schemas.microsoft.com/office/powerpoint/2010/main" val="18121415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55" name="Picture 54">
            <a:extLst>
              <a:ext uri="{FF2B5EF4-FFF2-40B4-BE49-F238E27FC236}">
                <a16:creationId xmlns:a16="http://schemas.microsoft.com/office/drawing/2014/main" id="{95055D12-A666-46F1-A1CE-AA4F80D52DC3}"/>
              </a:ext>
            </a:extLst>
          </p:cNvPr>
          <p:cNvPicPr>
            <a:picLocks noChangeAspect="1"/>
          </p:cNvPicPr>
          <p:nvPr/>
        </p:nvPicPr>
        <p:blipFill rotWithShape="1">
          <a:blip r:embed="rId3"/>
          <a:srcRect r="1834"/>
          <a:stretch/>
        </p:blipFill>
        <p:spPr>
          <a:xfrm>
            <a:off x="1335882" y="1591027"/>
            <a:ext cx="3087854" cy="1888277"/>
          </a:xfrm>
          <a:prstGeom prst="rect">
            <a:avLst/>
          </a:prstGeom>
        </p:spPr>
      </p:pic>
      <p:sp>
        <p:nvSpPr>
          <p:cNvPr id="57" name="Rectangle 56">
            <a:extLst>
              <a:ext uri="{FF2B5EF4-FFF2-40B4-BE49-F238E27FC236}">
                <a16:creationId xmlns:a16="http://schemas.microsoft.com/office/drawing/2014/main" id="{46C1A5CF-02BC-4E91-B976-0A92FC994A6A}"/>
              </a:ext>
            </a:extLst>
          </p:cNvPr>
          <p:cNvSpPr/>
          <p:nvPr/>
        </p:nvSpPr>
        <p:spPr>
          <a:xfrm>
            <a:off x="1657351" y="2260173"/>
            <a:ext cx="415437" cy="7913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58" name="Straight Arrow Connector 57">
            <a:extLst>
              <a:ext uri="{FF2B5EF4-FFF2-40B4-BE49-F238E27FC236}">
                <a16:creationId xmlns:a16="http://schemas.microsoft.com/office/drawing/2014/main" id="{B42DD5A5-FE14-4644-B6BA-4670873F0C04}"/>
              </a:ext>
            </a:extLst>
          </p:cNvPr>
          <p:cNvCxnSpPr>
            <a:stCxn id="57" idx="2"/>
          </p:cNvCxnSpPr>
          <p:nvPr/>
        </p:nvCxnSpPr>
        <p:spPr>
          <a:xfrm flipH="1">
            <a:off x="1865069" y="3051481"/>
            <a:ext cx="1" cy="202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87650D7-6145-40D5-A63E-434E2F66D32D}"/>
              </a:ext>
            </a:extLst>
          </p:cNvPr>
          <p:cNvSpPr txBox="1"/>
          <p:nvPr/>
        </p:nvSpPr>
        <p:spPr>
          <a:xfrm>
            <a:off x="1356475" y="3244842"/>
            <a:ext cx="1023754" cy="715837"/>
          </a:xfrm>
          <a:prstGeom prst="rect">
            <a:avLst/>
          </a:prstGeom>
          <a:noFill/>
        </p:spPr>
        <p:txBody>
          <a:bodyPr wrap="square" rtlCol="0">
            <a:spAutoFit/>
          </a:bodyPr>
          <a:lstStyle/>
          <a:p>
            <a:pPr algn="ctr"/>
            <a:r>
              <a:rPr lang="en-US" sz="1013" dirty="0"/>
              <a:t>In the +1 charge state, isotopes are 1 Da apart</a:t>
            </a:r>
          </a:p>
        </p:txBody>
      </p:sp>
      <p:sp>
        <p:nvSpPr>
          <p:cNvPr id="60" name="TextBox 59">
            <a:extLst>
              <a:ext uri="{FF2B5EF4-FFF2-40B4-BE49-F238E27FC236}">
                <a16:creationId xmlns:a16="http://schemas.microsoft.com/office/drawing/2014/main" id="{D7284339-70E9-42F0-BB89-DF85434728C5}"/>
              </a:ext>
            </a:extLst>
          </p:cNvPr>
          <p:cNvSpPr txBox="1"/>
          <p:nvPr/>
        </p:nvSpPr>
        <p:spPr>
          <a:xfrm>
            <a:off x="3447686" y="2017837"/>
            <a:ext cx="1037463" cy="334835"/>
          </a:xfrm>
          <a:prstGeom prst="rect">
            <a:avLst/>
          </a:prstGeom>
          <a:noFill/>
        </p:spPr>
        <p:txBody>
          <a:bodyPr wrap="none" rtlCol="0">
            <a:spAutoFit/>
          </a:bodyPr>
          <a:lstStyle/>
          <a:p>
            <a:r>
              <a:rPr lang="en-US" sz="788" dirty="0"/>
              <a:t>Monoisotopic Mass; </a:t>
            </a:r>
          </a:p>
          <a:p>
            <a:r>
              <a:rPr lang="en-US" sz="788" dirty="0"/>
              <a:t>No </a:t>
            </a:r>
            <a:r>
              <a:rPr lang="en-US" sz="788" baseline="30000" dirty="0"/>
              <a:t>13</a:t>
            </a:r>
            <a:r>
              <a:rPr lang="en-US" sz="788" dirty="0"/>
              <a:t>C atoms</a:t>
            </a:r>
          </a:p>
        </p:txBody>
      </p:sp>
      <p:cxnSp>
        <p:nvCxnSpPr>
          <p:cNvPr id="61" name="Straight Arrow Connector 60">
            <a:extLst>
              <a:ext uri="{FF2B5EF4-FFF2-40B4-BE49-F238E27FC236}">
                <a16:creationId xmlns:a16="http://schemas.microsoft.com/office/drawing/2014/main" id="{AB522D7A-4525-4501-984F-68699B38BE36}"/>
              </a:ext>
            </a:extLst>
          </p:cNvPr>
          <p:cNvCxnSpPr/>
          <p:nvPr/>
        </p:nvCxnSpPr>
        <p:spPr>
          <a:xfrm flipH="1">
            <a:off x="3362673" y="2096967"/>
            <a:ext cx="129523" cy="124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B4CAD39-0ECD-4C92-B9CE-04A413E4C225}"/>
              </a:ext>
            </a:extLst>
          </p:cNvPr>
          <p:cNvSpPr txBox="1"/>
          <p:nvPr/>
        </p:nvSpPr>
        <p:spPr>
          <a:xfrm>
            <a:off x="3627382" y="2459648"/>
            <a:ext cx="736099" cy="213585"/>
          </a:xfrm>
          <a:prstGeom prst="rect">
            <a:avLst/>
          </a:prstGeom>
          <a:noFill/>
        </p:spPr>
        <p:txBody>
          <a:bodyPr wrap="none" rtlCol="0">
            <a:spAutoFit/>
          </a:bodyPr>
          <a:lstStyle/>
          <a:p>
            <a:r>
              <a:rPr lang="en-US" sz="788" dirty="0"/>
              <a:t>One </a:t>
            </a:r>
            <a:r>
              <a:rPr lang="en-US" sz="788" baseline="30000" dirty="0"/>
              <a:t>13</a:t>
            </a:r>
            <a:r>
              <a:rPr lang="en-US" sz="788" dirty="0"/>
              <a:t>C atom</a:t>
            </a:r>
          </a:p>
        </p:txBody>
      </p:sp>
      <p:cxnSp>
        <p:nvCxnSpPr>
          <p:cNvPr id="63" name="Straight Arrow Connector 62">
            <a:extLst>
              <a:ext uri="{FF2B5EF4-FFF2-40B4-BE49-F238E27FC236}">
                <a16:creationId xmlns:a16="http://schemas.microsoft.com/office/drawing/2014/main" id="{398FD0CC-FACC-404D-BEE0-73B80CCB5019}"/>
              </a:ext>
            </a:extLst>
          </p:cNvPr>
          <p:cNvCxnSpPr/>
          <p:nvPr/>
        </p:nvCxnSpPr>
        <p:spPr>
          <a:xfrm flipH="1">
            <a:off x="3525168" y="2600756"/>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4BC493B-DAD8-48C9-B17A-81EAB80FB763}"/>
              </a:ext>
            </a:extLst>
          </p:cNvPr>
          <p:cNvSpPr txBox="1"/>
          <p:nvPr/>
        </p:nvSpPr>
        <p:spPr>
          <a:xfrm>
            <a:off x="3826858" y="2664071"/>
            <a:ext cx="780983" cy="213585"/>
          </a:xfrm>
          <a:prstGeom prst="rect">
            <a:avLst/>
          </a:prstGeom>
          <a:noFill/>
        </p:spPr>
        <p:txBody>
          <a:bodyPr wrap="none" rtlCol="0">
            <a:spAutoFit/>
          </a:bodyPr>
          <a:lstStyle/>
          <a:p>
            <a:r>
              <a:rPr lang="en-US" sz="788" dirty="0"/>
              <a:t>Two </a:t>
            </a:r>
            <a:r>
              <a:rPr lang="en-US" sz="788" baseline="30000" dirty="0"/>
              <a:t>13</a:t>
            </a:r>
            <a:r>
              <a:rPr lang="en-US" sz="788" dirty="0"/>
              <a:t>C atoms</a:t>
            </a:r>
          </a:p>
        </p:txBody>
      </p:sp>
      <p:cxnSp>
        <p:nvCxnSpPr>
          <p:cNvPr id="65" name="Straight Arrow Connector 64">
            <a:extLst>
              <a:ext uri="{FF2B5EF4-FFF2-40B4-BE49-F238E27FC236}">
                <a16:creationId xmlns:a16="http://schemas.microsoft.com/office/drawing/2014/main" id="{F1DCC503-A58F-4C25-97DA-2616202A4971}"/>
              </a:ext>
            </a:extLst>
          </p:cNvPr>
          <p:cNvCxnSpPr/>
          <p:nvPr/>
        </p:nvCxnSpPr>
        <p:spPr>
          <a:xfrm flipH="1">
            <a:off x="3741130" y="2812441"/>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C25A1399-5291-4D1F-BD9F-4436415543B6}"/>
              </a:ext>
            </a:extLst>
          </p:cNvPr>
          <p:cNvPicPr>
            <a:picLocks noChangeAspect="1"/>
          </p:cNvPicPr>
          <p:nvPr/>
        </p:nvPicPr>
        <p:blipFill>
          <a:blip r:embed="rId4"/>
          <a:stretch>
            <a:fillRect/>
          </a:stretch>
        </p:blipFill>
        <p:spPr>
          <a:xfrm>
            <a:off x="4825115" y="1641658"/>
            <a:ext cx="3000536" cy="1818653"/>
          </a:xfrm>
          <a:prstGeom prst="rect">
            <a:avLst/>
          </a:prstGeom>
        </p:spPr>
      </p:pic>
      <p:sp>
        <p:nvSpPr>
          <p:cNvPr id="67" name="Rectangle 66">
            <a:extLst>
              <a:ext uri="{FF2B5EF4-FFF2-40B4-BE49-F238E27FC236}">
                <a16:creationId xmlns:a16="http://schemas.microsoft.com/office/drawing/2014/main" id="{177F3996-AFD6-48AE-8508-A2AB8A528E03}"/>
              </a:ext>
            </a:extLst>
          </p:cNvPr>
          <p:cNvSpPr/>
          <p:nvPr/>
        </p:nvSpPr>
        <p:spPr>
          <a:xfrm>
            <a:off x="5160533" y="2261823"/>
            <a:ext cx="415437" cy="7913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8" name="TextBox 67">
            <a:extLst>
              <a:ext uri="{FF2B5EF4-FFF2-40B4-BE49-F238E27FC236}">
                <a16:creationId xmlns:a16="http://schemas.microsoft.com/office/drawing/2014/main" id="{13C5AAF9-4EF1-4261-BAB4-483EF0305AE0}"/>
              </a:ext>
            </a:extLst>
          </p:cNvPr>
          <p:cNvSpPr txBox="1"/>
          <p:nvPr/>
        </p:nvSpPr>
        <p:spPr>
          <a:xfrm>
            <a:off x="4859657" y="3271221"/>
            <a:ext cx="1023754" cy="715837"/>
          </a:xfrm>
          <a:prstGeom prst="rect">
            <a:avLst/>
          </a:prstGeom>
          <a:noFill/>
        </p:spPr>
        <p:txBody>
          <a:bodyPr wrap="square" rtlCol="0">
            <a:spAutoFit/>
          </a:bodyPr>
          <a:lstStyle/>
          <a:p>
            <a:pPr algn="ctr"/>
            <a:r>
              <a:rPr lang="en-US" sz="1013" dirty="0"/>
              <a:t>In the +2 charge state, isotopes are 0.5 Da apart</a:t>
            </a:r>
          </a:p>
        </p:txBody>
      </p:sp>
      <p:cxnSp>
        <p:nvCxnSpPr>
          <p:cNvPr id="69" name="Straight Arrow Connector 68">
            <a:extLst>
              <a:ext uri="{FF2B5EF4-FFF2-40B4-BE49-F238E27FC236}">
                <a16:creationId xmlns:a16="http://schemas.microsoft.com/office/drawing/2014/main" id="{A0EC7CEA-076A-43F0-92FC-6A71B3C622EE}"/>
              </a:ext>
            </a:extLst>
          </p:cNvPr>
          <p:cNvCxnSpPr/>
          <p:nvPr/>
        </p:nvCxnSpPr>
        <p:spPr>
          <a:xfrm flipH="1">
            <a:off x="5388035" y="3072913"/>
            <a:ext cx="1" cy="202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CEE969E-9B65-43B1-AB94-B80B91C7DA41}"/>
              </a:ext>
            </a:extLst>
          </p:cNvPr>
          <p:cNvSpPr txBox="1"/>
          <p:nvPr/>
        </p:nvSpPr>
        <p:spPr>
          <a:xfrm>
            <a:off x="1983764" y="1424354"/>
            <a:ext cx="1107996" cy="265457"/>
          </a:xfrm>
          <a:prstGeom prst="rect">
            <a:avLst/>
          </a:prstGeom>
          <a:noFill/>
        </p:spPr>
        <p:txBody>
          <a:bodyPr wrap="none" rtlCol="0">
            <a:spAutoFit/>
          </a:bodyPr>
          <a:lstStyle/>
          <a:p>
            <a:r>
              <a:rPr lang="en-US" sz="1125" dirty="0"/>
              <a:t>+1 Charge State</a:t>
            </a:r>
          </a:p>
        </p:txBody>
      </p:sp>
      <p:sp>
        <p:nvSpPr>
          <p:cNvPr id="71" name="TextBox 70">
            <a:extLst>
              <a:ext uri="{FF2B5EF4-FFF2-40B4-BE49-F238E27FC236}">
                <a16:creationId xmlns:a16="http://schemas.microsoft.com/office/drawing/2014/main" id="{1FE4ECA9-8274-4536-8A71-F260653E225A}"/>
              </a:ext>
            </a:extLst>
          </p:cNvPr>
          <p:cNvSpPr txBox="1"/>
          <p:nvPr/>
        </p:nvSpPr>
        <p:spPr>
          <a:xfrm>
            <a:off x="1391093" y="1191907"/>
            <a:ext cx="2219798" cy="300082"/>
          </a:xfrm>
          <a:prstGeom prst="rect">
            <a:avLst/>
          </a:prstGeom>
          <a:noFill/>
        </p:spPr>
        <p:txBody>
          <a:bodyPr wrap="square" rtlCol="0">
            <a:spAutoFit/>
          </a:bodyPr>
          <a:lstStyle/>
          <a:p>
            <a:pPr algn="ctr"/>
            <a:r>
              <a:rPr lang="en-US" sz="1350" dirty="0"/>
              <a:t>M-R-F-A Peptide</a:t>
            </a:r>
          </a:p>
        </p:txBody>
      </p:sp>
      <p:sp>
        <p:nvSpPr>
          <p:cNvPr id="72" name="TextBox 71">
            <a:extLst>
              <a:ext uri="{FF2B5EF4-FFF2-40B4-BE49-F238E27FC236}">
                <a16:creationId xmlns:a16="http://schemas.microsoft.com/office/drawing/2014/main" id="{FE06365A-4248-4827-BE13-14974D3AB04E}"/>
              </a:ext>
            </a:extLst>
          </p:cNvPr>
          <p:cNvSpPr txBox="1"/>
          <p:nvPr/>
        </p:nvSpPr>
        <p:spPr>
          <a:xfrm>
            <a:off x="5447381" y="1450733"/>
            <a:ext cx="1107996" cy="265457"/>
          </a:xfrm>
          <a:prstGeom prst="rect">
            <a:avLst/>
          </a:prstGeom>
          <a:noFill/>
        </p:spPr>
        <p:txBody>
          <a:bodyPr wrap="none" rtlCol="0">
            <a:spAutoFit/>
          </a:bodyPr>
          <a:lstStyle/>
          <a:p>
            <a:r>
              <a:rPr lang="en-US" sz="1125" dirty="0"/>
              <a:t>+2 Charge State</a:t>
            </a:r>
          </a:p>
        </p:txBody>
      </p:sp>
      <p:sp>
        <p:nvSpPr>
          <p:cNvPr id="73" name="TextBox 72">
            <a:extLst>
              <a:ext uri="{FF2B5EF4-FFF2-40B4-BE49-F238E27FC236}">
                <a16:creationId xmlns:a16="http://schemas.microsoft.com/office/drawing/2014/main" id="{4C75BF36-E886-406D-B736-351A32C2EC8F}"/>
              </a:ext>
            </a:extLst>
          </p:cNvPr>
          <p:cNvSpPr txBox="1"/>
          <p:nvPr/>
        </p:nvSpPr>
        <p:spPr>
          <a:xfrm>
            <a:off x="4854710" y="1218286"/>
            <a:ext cx="2219798" cy="300082"/>
          </a:xfrm>
          <a:prstGeom prst="rect">
            <a:avLst/>
          </a:prstGeom>
          <a:noFill/>
        </p:spPr>
        <p:txBody>
          <a:bodyPr wrap="square" rtlCol="0">
            <a:spAutoFit/>
          </a:bodyPr>
          <a:lstStyle/>
          <a:p>
            <a:pPr algn="ctr"/>
            <a:r>
              <a:rPr lang="en-US" sz="1350" dirty="0"/>
              <a:t>M-R-F-A Peptide</a:t>
            </a:r>
          </a:p>
        </p:txBody>
      </p:sp>
      <p:sp>
        <p:nvSpPr>
          <p:cNvPr id="74" name="TextBox 73">
            <a:extLst>
              <a:ext uri="{FF2B5EF4-FFF2-40B4-BE49-F238E27FC236}">
                <a16:creationId xmlns:a16="http://schemas.microsoft.com/office/drawing/2014/main" id="{1B575E87-8CB6-4E22-B53A-3507EEA3E372}"/>
              </a:ext>
            </a:extLst>
          </p:cNvPr>
          <p:cNvSpPr txBox="1"/>
          <p:nvPr/>
        </p:nvSpPr>
        <p:spPr>
          <a:xfrm>
            <a:off x="7079456" y="1945300"/>
            <a:ext cx="1037463" cy="334835"/>
          </a:xfrm>
          <a:prstGeom prst="rect">
            <a:avLst/>
          </a:prstGeom>
          <a:noFill/>
        </p:spPr>
        <p:txBody>
          <a:bodyPr wrap="none" rtlCol="0">
            <a:spAutoFit/>
          </a:bodyPr>
          <a:lstStyle/>
          <a:p>
            <a:r>
              <a:rPr lang="en-US" sz="788" dirty="0"/>
              <a:t>Monoisotopic Mass; </a:t>
            </a:r>
          </a:p>
          <a:p>
            <a:r>
              <a:rPr lang="en-US" sz="788" dirty="0"/>
              <a:t>No </a:t>
            </a:r>
            <a:r>
              <a:rPr lang="en-US" sz="788" baseline="30000" dirty="0"/>
              <a:t>13</a:t>
            </a:r>
            <a:r>
              <a:rPr lang="en-US" sz="788" dirty="0"/>
              <a:t>C atoms</a:t>
            </a:r>
          </a:p>
        </p:txBody>
      </p:sp>
      <p:cxnSp>
        <p:nvCxnSpPr>
          <p:cNvPr id="75" name="Straight Arrow Connector 74">
            <a:extLst>
              <a:ext uri="{FF2B5EF4-FFF2-40B4-BE49-F238E27FC236}">
                <a16:creationId xmlns:a16="http://schemas.microsoft.com/office/drawing/2014/main" id="{48CBEE10-70F5-4460-8B9E-D136F17EFF2E}"/>
              </a:ext>
            </a:extLst>
          </p:cNvPr>
          <p:cNvCxnSpPr/>
          <p:nvPr/>
        </p:nvCxnSpPr>
        <p:spPr>
          <a:xfrm flipH="1">
            <a:off x="6956524" y="2089226"/>
            <a:ext cx="129523" cy="124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59DFBB2F-0B59-4B26-8404-F58CD0182CC3}"/>
              </a:ext>
            </a:extLst>
          </p:cNvPr>
          <p:cNvSpPr txBox="1"/>
          <p:nvPr/>
        </p:nvSpPr>
        <p:spPr>
          <a:xfrm>
            <a:off x="7117188" y="2478575"/>
            <a:ext cx="736099" cy="213585"/>
          </a:xfrm>
          <a:prstGeom prst="rect">
            <a:avLst/>
          </a:prstGeom>
          <a:noFill/>
        </p:spPr>
        <p:txBody>
          <a:bodyPr wrap="none" rtlCol="0">
            <a:spAutoFit/>
          </a:bodyPr>
          <a:lstStyle/>
          <a:p>
            <a:r>
              <a:rPr lang="en-US" sz="788" dirty="0"/>
              <a:t>One </a:t>
            </a:r>
            <a:r>
              <a:rPr lang="en-US" sz="788" baseline="30000" dirty="0"/>
              <a:t>13</a:t>
            </a:r>
            <a:r>
              <a:rPr lang="en-US" sz="788" dirty="0"/>
              <a:t>C atom</a:t>
            </a:r>
          </a:p>
        </p:txBody>
      </p:sp>
      <p:cxnSp>
        <p:nvCxnSpPr>
          <p:cNvPr id="77" name="Straight Arrow Connector 76">
            <a:extLst>
              <a:ext uri="{FF2B5EF4-FFF2-40B4-BE49-F238E27FC236}">
                <a16:creationId xmlns:a16="http://schemas.microsoft.com/office/drawing/2014/main" id="{EEF8AA31-9C9F-4E7D-99A2-548207F3C6DC}"/>
              </a:ext>
            </a:extLst>
          </p:cNvPr>
          <p:cNvCxnSpPr/>
          <p:nvPr/>
        </p:nvCxnSpPr>
        <p:spPr>
          <a:xfrm flipH="1">
            <a:off x="7167112" y="2646979"/>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01966A7-DBF1-45A1-88E9-B2D7B999CF44}"/>
              </a:ext>
            </a:extLst>
          </p:cNvPr>
          <p:cNvSpPr txBox="1"/>
          <p:nvPr/>
        </p:nvSpPr>
        <p:spPr>
          <a:xfrm>
            <a:off x="7272622" y="2717538"/>
            <a:ext cx="780983" cy="213585"/>
          </a:xfrm>
          <a:prstGeom prst="rect">
            <a:avLst/>
          </a:prstGeom>
          <a:noFill/>
        </p:spPr>
        <p:txBody>
          <a:bodyPr wrap="none" rtlCol="0">
            <a:spAutoFit/>
          </a:bodyPr>
          <a:lstStyle/>
          <a:p>
            <a:r>
              <a:rPr lang="en-US" sz="788" dirty="0"/>
              <a:t>Two </a:t>
            </a:r>
            <a:r>
              <a:rPr lang="en-US" sz="788" baseline="30000" dirty="0"/>
              <a:t>13</a:t>
            </a:r>
            <a:r>
              <a:rPr lang="en-US" sz="788" dirty="0"/>
              <a:t>C atoms</a:t>
            </a:r>
          </a:p>
        </p:txBody>
      </p:sp>
      <p:cxnSp>
        <p:nvCxnSpPr>
          <p:cNvPr id="79" name="Straight Arrow Connector 78">
            <a:extLst>
              <a:ext uri="{FF2B5EF4-FFF2-40B4-BE49-F238E27FC236}">
                <a16:creationId xmlns:a16="http://schemas.microsoft.com/office/drawing/2014/main" id="{AEFF215B-3239-4365-8020-5D783D2FD2B9}"/>
              </a:ext>
            </a:extLst>
          </p:cNvPr>
          <p:cNvCxnSpPr/>
          <p:nvPr/>
        </p:nvCxnSpPr>
        <p:spPr>
          <a:xfrm flipH="1">
            <a:off x="7339929" y="2865629"/>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16817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55" name="Picture 54">
            <a:extLst>
              <a:ext uri="{FF2B5EF4-FFF2-40B4-BE49-F238E27FC236}">
                <a16:creationId xmlns:a16="http://schemas.microsoft.com/office/drawing/2014/main" id="{95055D12-A666-46F1-A1CE-AA4F80D52DC3}"/>
              </a:ext>
            </a:extLst>
          </p:cNvPr>
          <p:cNvPicPr>
            <a:picLocks noChangeAspect="1"/>
          </p:cNvPicPr>
          <p:nvPr/>
        </p:nvPicPr>
        <p:blipFill rotWithShape="1">
          <a:blip r:embed="rId3"/>
          <a:srcRect r="1834"/>
          <a:stretch/>
        </p:blipFill>
        <p:spPr>
          <a:xfrm>
            <a:off x="1335882" y="1591027"/>
            <a:ext cx="3087854" cy="1888277"/>
          </a:xfrm>
          <a:prstGeom prst="rect">
            <a:avLst/>
          </a:prstGeom>
        </p:spPr>
      </p:pic>
      <p:sp>
        <p:nvSpPr>
          <p:cNvPr id="57" name="Rectangle 56">
            <a:extLst>
              <a:ext uri="{FF2B5EF4-FFF2-40B4-BE49-F238E27FC236}">
                <a16:creationId xmlns:a16="http://schemas.microsoft.com/office/drawing/2014/main" id="{46C1A5CF-02BC-4E91-B976-0A92FC994A6A}"/>
              </a:ext>
            </a:extLst>
          </p:cNvPr>
          <p:cNvSpPr/>
          <p:nvPr/>
        </p:nvSpPr>
        <p:spPr>
          <a:xfrm>
            <a:off x="1657351" y="2260173"/>
            <a:ext cx="415437" cy="7913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58" name="Straight Arrow Connector 57">
            <a:extLst>
              <a:ext uri="{FF2B5EF4-FFF2-40B4-BE49-F238E27FC236}">
                <a16:creationId xmlns:a16="http://schemas.microsoft.com/office/drawing/2014/main" id="{B42DD5A5-FE14-4644-B6BA-4670873F0C04}"/>
              </a:ext>
            </a:extLst>
          </p:cNvPr>
          <p:cNvCxnSpPr>
            <a:stCxn id="57" idx="2"/>
          </p:cNvCxnSpPr>
          <p:nvPr/>
        </p:nvCxnSpPr>
        <p:spPr>
          <a:xfrm flipH="1">
            <a:off x="1865069" y="3051481"/>
            <a:ext cx="1" cy="202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87650D7-6145-40D5-A63E-434E2F66D32D}"/>
              </a:ext>
            </a:extLst>
          </p:cNvPr>
          <p:cNvSpPr txBox="1"/>
          <p:nvPr/>
        </p:nvSpPr>
        <p:spPr>
          <a:xfrm>
            <a:off x="1356475" y="3244842"/>
            <a:ext cx="1023754" cy="715837"/>
          </a:xfrm>
          <a:prstGeom prst="rect">
            <a:avLst/>
          </a:prstGeom>
          <a:noFill/>
        </p:spPr>
        <p:txBody>
          <a:bodyPr wrap="square" rtlCol="0">
            <a:spAutoFit/>
          </a:bodyPr>
          <a:lstStyle/>
          <a:p>
            <a:pPr algn="ctr"/>
            <a:r>
              <a:rPr lang="en-US" sz="1013" dirty="0"/>
              <a:t>In the +1 charge state, isotopes are 1 Da apart</a:t>
            </a:r>
          </a:p>
        </p:txBody>
      </p:sp>
      <p:sp>
        <p:nvSpPr>
          <p:cNvPr id="60" name="TextBox 59">
            <a:extLst>
              <a:ext uri="{FF2B5EF4-FFF2-40B4-BE49-F238E27FC236}">
                <a16:creationId xmlns:a16="http://schemas.microsoft.com/office/drawing/2014/main" id="{D7284339-70E9-42F0-BB89-DF85434728C5}"/>
              </a:ext>
            </a:extLst>
          </p:cNvPr>
          <p:cNvSpPr txBox="1"/>
          <p:nvPr/>
        </p:nvSpPr>
        <p:spPr>
          <a:xfrm>
            <a:off x="3447686" y="2017837"/>
            <a:ext cx="1037463" cy="334835"/>
          </a:xfrm>
          <a:prstGeom prst="rect">
            <a:avLst/>
          </a:prstGeom>
          <a:noFill/>
        </p:spPr>
        <p:txBody>
          <a:bodyPr wrap="none" rtlCol="0">
            <a:spAutoFit/>
          </a:bodyPr>
          <a:lstStyle/>
          <a:p>
            <a:r>
              <a:rPr lang="en-US" sz="788" dirty="0"/>
              <a:t>Monoisotopic Mass; </a:t>
            </a:r>
          </a:p>
          <a:p>
            <a:r>
              <a:rPr lang="en-US" sz="788" dirty="0"/>
              <a:t>No </a:t>
            </a:r>
            <a:r>
              <a:rPr lang="en-US" sz="788" baseline="30000" dirty="0"/>
              <a:t>13</a:t>
            </a:r>
            <a:r>
              <a:rPr lang="en-US" sz="788" dirty="0"/>
              <a:t>C atoms</a:t>
            </a:r>
          </a:p>
        </p:txBody>
      </p:sp>
      <p:cxnSp>
        <p:nvCxnSpPr>
          <p:cNvPr id="61" name="Straight Arrow Connector 60">
            <a:extLst>
              <a:ext uri="{FF2B5EF4-FFF2-40B4-BE49-F238E27FC236}">
                <a16:creationId xmlns:a16="http://schemas.microsoft.com/office/drawing/2014/main" id="{AB522D7A-4525-4501-984F-68699B38BE36}"/>
              </a:ext>
            </a:extLst>
          </p:cNvPr>
          <p:cNvCxnSpPr/>
          <p:nvPr/>
        </p:nvCxnSpPr>
        <p:spPr>
          <a:xfrm flipH="1">
            <a:off x="3362673" y="2096967"/>
            <a:ext cx="129523" cy="124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B4CAD39-0ECD-4C92-B9CE-04A413E4C225}"/>
              </a:ext>
            </a:extLst>
          </p:cNvPr>
          <p:cNvSpPr txBox="1"/>
          <p:nvPr/>
        </p:nvSpPr>
        <p:spPr>
          <a:xfrm>
            <a:off x="3627382" y="2459648"/>
            <a:ext cx="736099" cy="213585"/>
          </a:xfrm>
          <a:prstGeom prst="rect">
            <a:avLst/>
          </a:prstGeom>
          <a:noFill/>
        </p:spPr>
        <p:txBody>
          <a:bodyPr wrap="none" rtlCol="0">
            <a:spAutoFit/>
          </a:bodyPr>
          <a:lstStyle/>
          <a:p>
            <a:r>
              <a:rPr lang="en-US" sz="788" dirty="0"/>
              <a:t>One </a:t>
            </a:r>
            <a:r>
              <a:rPr lang="en-US" sz="788" baseline="30000" dirty="0"/>
              <a:t>13</a:t>
            </a:r>
            <a:r>
              <a:rPr lang="en-US" sz="788" dirty="0"/>
              <a:t>C atom</a:t>
            </a:r>
          </a:p>
        </p:txBody>
      </p:sp>
      <p:cxnSp>
        <p:nvCxnSpPr>
          <p:cNvPr id="63" name="Straight Arrow Connector 62">
            <a:extLst>
              <a:ext uri="{FF2B5EF4-FFF2-40B4-BE49-F238E27FC236}">
                <a16:creationId xmlns:a16="http://schemas.microsoft.com/office/drawing/2014/main" id="{398FD0CC-FACC-404D-BEE0-73B80CCB5019}"/>
              </a:ext>
            </a:extLst>
          </p:cNvPr>
          <p:cNvCxnSpPr/>
          <p:nvPr/>
        </p:nvCxnSpPr>
        <p:spPr>
          <a:xfrm flipH="1">
            <a:off x="3525168" y="2600756"/>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4BC493B-DAD8-48C9-B17A-81EAB80FB763}"/>
              </a:ext>
            </a:extLst>
          </p:cNvPr>
          <p:cNvSpPr txBox="1"/>
          <p:nvPr/>
        </p:nvSpPr>
        <p:spPr>
          <a:xfrm>
            <a:off x="3826858" y="2664071"/>
            <a:ext cx="780983" cy="213585"/>
          </a:xfrm>
          <a:prstGeom prst="rect">
            <a:avLst/>
          </a:prstGeom>
          <a:noFill/>
        </p:spPr>
        <p:txBody>
          <a:bodyPr wrap="none" rtlCol="0">
            <a:spAutoFit/>
          </a:bodyPr>
          <a:lstStyle/>
          <a:p>
            <a:r>
              <a:rPr lang="en-US" sz="788" dirty="0"/>
              <a:t>Two </a:t>
            </a:r>
            <a:r>
              <a:rPr lang="en-US" sz="788" baseline="30000" dirty="0"/>
              <a:t>13</a:t>
            </a:r>
            <a:r>
              <a:rPr lang="en-US" sz="788" dirty="0"/>
              <a:t>C atoms</a:t>
            </a:r>
          </a:p>
        </p:txBody>
      </p:sp>
      <p:cxnSp>
        <p:nvCxnSpPr>
          <p:cNvPr id="65" name="Straight Arrow Connector 64">
            <a:extLst>
              <a:ext uri="{FF2B5EF4-FFF2-40B4-BE49-F238E27FC236}">
                <a16:creationId xmlns:a16="http://schemas.microsoft.com/office/drawing/2014/main" id="{F1DCC503-A58F-4C25-97DA-2616202A4971}"/>
              </a:ext>
            </a:extLst>
          </p:cNvPr>
          <p:cNvCxnSpPr/>
          <p:nvPr/>
        </p:nvCxnSpPr>
        <p:spPr>
          <a:xfrm flipH="1">
            <a:off x="3741130" y="2812441"/>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C25A1399-5291-4D1F-BD9F-4436415543B6}"/>
              </a:ext>
            </a:extLst>
          </p:cNvPr>
          <p:cNvPicPr>
            <a:picLocks noChangeAspect="1"/>
          </p:cNvPicPr>
          <p:nvPr/>
        </p:nvPicPr>
        <p:blipFill>
          <a:blip r:embed="rId4"/>
          <a:stretch>
            <a:fillRect/>
          </a:stretch>
        </p:blipFill>
        <p:spPr>
          <a:xfrm>
            <a:off x="4825115" y="1641658"/>
            <a:ext cx="3000536" cy="1818653"/>
          </a:xfrm>
          <a:prstGeom prst="rect">
            <a:avLst/>
          </a:prstGeom>
        </p:spPr>
      </p:pic>
      <p:sp>
        <p:nvSpPr>
          <p:cNvPr id="67" name="Rectangle 66">
            <a:extLst>
              <a:ext uri="{FF2B5EF4-FFF2-40B4-BE49-F238E27FC236}">
                <a16:creationId xmlns:a16="http://schemas.microsoft.com/office/drawing/2014/main" id="{177F3996-AFD6-48AE-8508-A2AB8A528E03}"/>
              </a:ext>
            </a:extLst>
          </p:cNvPr>
          <p:cNvSpPr/>
          <p:nvPr/>
        </p:nvSpPr>
        <p:spPr>
          <a:xfrm>
            <a:off x="5160533" y="2261823"/>
            <a:ext cx="415437" cy="7913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8" name="TextBox 67">
            <a:extLst>
              <a:ext uri="{FF2B5EF4-FFF2-40B4-BE49-F238E27FC236}">
                <a16:creationId xmlns:a16="http://schemas.microsoft.com/office/drawing/2014/main" id="{13C5AAF9-4EF1-4261-BAB4-483EF0305AE0}"/>
              </a:ext>
            </a:extLst>
          </p:cNvPr>
          <p:cNvSpPr txBox="1"/>
          <p:nvPr/>
        </p:nvSpPr>
        <p:spPr>
          <a:xfrm>
            <a:off x="4859657" y="3271221"/>
            <a:ext cx="1023754" cy="715837"/>
          </a:xfrm>
          <a:prstGeom prst="rect">
            <a:avLst/>
          </a:prstGeom>
          <a:noFill/>
        </p:spPr>
        <p:txBody>
          <a:bodyPr wrap="square" rtlCol="0">
            <a:spAutoFit/>
          </a:bodyPr>
          <a:lstStyle/>
          <a:p>
            <a:pPr algn="ctr"/>
            <a:r>
              <a:rPr lang="en-US" sz="1013" dirty="0"/>
              <a:t>In the +2 charge state, isotopes are 0.5 Da apart</a:t>
            </a:r>
          </a:p>
        </p:txBody>
      </p:sp>
      <p:cxnSp>
        <p:nvCxnSpPr>
          <p:cNvPr id="69" name="Straight Arrow Connector 68">
            <a:extLst>
              <a:ext uri="{FF2B5EF4-FFF2-40B4-BE49-F238E27FC236}">
                <a16:creationId xmlns:a16="http://schemas.microsoft.com/office/drawing/2014/main" id="{A0EC7CEA-076A-43F0-92FC-6A71B3C622EE}"/>
              </a:ext>
            </a:extLst>
          </p:cNvPr>
          <p:cNvCxnSpPr/>
          <p:nvPr/>
        </p:nvCxnSpPr>
        <p:spPr>
          <a:xfrm flipH="1">
            <a:off x="5388035" y="3072913"/>
            <a:ext cx="1" cy="202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CEE969E-9B65-43B1-AB94-B80B91C7DA41}"/>
              </a:ext>
            </a:extLst>
          </p:cNvPr>
          <p:cNvSpPr txBox="1"/>
          <p:nvPr/>
        </p:nvSpPr>
        <p:spPr>
          <a:xfrm>
            <a:off x="1983764" y="1424354"/>
            <a:ext cx="1107996" cy="265457"/>
          </a:xfrm>
          <a:prstGeom prst="rect">
            <a:avLst/>
          </a:prstGeom>
          <a:noFill/>
        </p:spPr>
        <p:txBody>
          <a:bodyPr wrap="none" rtlCol="0">
            <a:spAutoFit/>
          </a:bodyPr>
          <a:lstStyle/>
          <a:p>
            <a:r>
              <a:rPr lang="en-US" sz="1125" dirty="0"/>
              <a:t>+1 Charge State</a:t>
            </a:r>
          </a:p>
        </p:txBody>
      </p:sp>
      <p:sp>
        <p:nvSpPr>
          <p:cNvPr id="71" name="TextBox 70">
            <a:extLst>
              <a:ext uri="{FF2B5EF4-FFF2-40B4-BE49-F238E27FC236}">
                <a16:creationId xmlns:a16="http://schemas.microsoft.com/office/drawing/2014/main" id="{1FE4ECA9-8274-4536-8A71-F260653E225A}"/>
              </a:ext>
            </a:extLst>
          </p:cNvPr>
          <p:cNvSpPr txBox="1"/>
          <p:nvPr/>
        </p:nvSpPr>
        <p:spPr>
          <a:xfrm>
            <a:off x="1391093" y="1191907"/>
            <a:ext cx="2219798" cy="300082"/>
          </a:xfrm>
          <a:prstGeom prst="rect">
            <a:avLst/>
          </a:prstGeom>
          <a:noFill/>
        </p:spPr>
        <p:txBody>
          <a:bodyPr wrap="square" rtlCol="0">
            <a:spAutoFit/>
          </a:bodyPr>
          <a:lstStyle/>
          <a:p>
            <a:pPr algn="ctr"/>
            <a:r>
              <a:rPr lang="en-US" sz="1350" dirty="0"/>
              <a:t>M-R-F-A Peptide</a:t>
            </a:r>
          </a:p>
        </p:txBody>
      </p:sp>
      <p:sp>
        <p:nvSpPr>
          <p:cNvPr id="72" name="TextBox 71">
            <a:extLst>
              <a:ext uri="{FF2B5EF4-FFF2-40B4-BE49-F238E27FC236}">
                <a16:creationId xmlns:a16="http://schemas.microsoft.com/office/drawing/2014/main" id="{FE06365A-4248-4827-BE13-14974D3AB04E}"/>
              </a:ext>
            </a:extLst>
          </p:cNvPr>
          <p:cNvSpPr txBox="1"/>
          <p:nvPr/>
        </p:nvSpPr>
        <p:spPr>
          <a:xfrm>
            <a:off x="5447381" y="1450733"/>
            <a:ext cx="1107996" cy="265457"/>
          </a:xfrm>
          <a:prstGeom prst="rect">
            <a:avLst/>
          </a:prstGeom>
          <a:noFill/>
        </p:spPr>
        <p:txBody>
          <a:bodyPr wrap="none" rtlCol="0">
            <a:spAutoFit/>
          </a:bodyPr>
          <a:lstStyle/>
          <a:p>
            <a:r>
              <a:rPr lang="en-US" sz="1125" dirty="0"/>
              <a:t>+2 Charge State</a:t>
            </a:r>
          </a:p>
        </p:txBody>
      </p:sp>
      <p:sp>
        <p:nvSpPr>
          <p:cNvPr id="73" name="TextBox 72">
            <a:extLst>
              <a:ext uri="{FF2B5EF4-FFF2-40B4-BE49-F238E27FC236}">
                <a16:creationId xmlns:a16="http://schemas.microsoft.com/office/drawing/2014/main" id="{4C75BF36-E886-406D-B736-351A32C2EC8F}"/>
              </a:ext>
            </a:extLst>
          </p:cNvPr>
          <p:cNvSpPr txBox="1"/>
          <p:nvPr/>
        </p:nvSpPr>
        <p:spPr>
          <a:xfrm>
            <a:off x="4854710" y="1218286"/>
            <a:ext cx="2219798" cy="300082"/>
          </a:xfrm>
          <a:prstGeom prst="rect">
            <a:avLst/>
          </a:prstGeom>
          <a:noFill/>
        </p:spPr>
        <p:txBody>
          <a:bodyPr wrap="square" rtlCol="0">
            <a:spAutoFit/>
          </a:bodyPr>
          <a:lstStyle/>
          <a:p>
            <a:pPr algn="ctr"/>
            <a:r>
              <a:rPr lang="en-US" sz="1350" dirty="0"/>
              <a:t>M-R-F-A Peptide</a:t>
            </a:r>
          </a:p>
        </p:txBody>
      </p:sp>
      <p:sp>
        <p:nvSpPr>
          <p:cNvPr id="74" name="TextBox 73">
            <a:extLst>
              <a:ext uri="{FF2B5EF4-FFF2-40B4-BE49-F238E27FC236}">
                <a16:creationId xmlns:a16="http://schemas.microsoft.com/office/drawing/2014/main" id="{1B575E87-8CB6-4E22-B53A-3507EEA3E372}"/>
              </a:ext>
            </a:extLst>
          </p:cNvPr>
          <p:cNvSpPr txBox="1"/>
          <p:nvPr/>
        </p:nvSpPr>
        <p:spPr>
          <a:xfrm>
            <a:off x="7079456" y="1945300"/>
            <a:ext cx="1037463" cy="334835"/>
          </a:xfrm>
          <a:prstGeom prst="rect">
            <a:avLst/>
          </a:prstGeom>
          <a:noFill/>
        </p:spPr>
        <p:txBody>
          <a:bodyPr wrap="none" rtlCol="0">
            <a:spAutoFit/>
          </a:bodyPr>
          <a:lstStyle/>
          <a:p>
            <a:r>
              <a:rPr lang="en-US" sz="788" dirty="0"/>
              <a:t>Monoisotopic Mass; </a:t>
            </a:r>
          </a:p>
          <a:p>
            <a:r>
              <a:rPr lang="en-US" sz="788" dirty="0"/>
              <a:t>No </a:t>
            </a:r>
            <a:r>
              <a:rPr lang="en-US" sz="788" baseline="30000" dirty="0"/>
              <a:t>13</a:t>
            </a:r>
            <a:r>
              <a:rPr lang="en-US" sz="788" dirty="0"/>
              <a:t>C atoms</a:t>
            </a:r>
          </a:p>
        </p:txBody>
      </p:sp>
      <p:cxnSp>
        <p:nvCxnSpPr>
          <p:cNvPr id="75" name="Straight Arrow Connector 74">
            <a:extLst>
              <a:ext uri="{FF2B5EF4-FFF2-40B4-BE49-F238E27FC236}">
                <a16:creationId xmlns:a16="http://schemas.microsoft.com/office/drawing/2014/main" id="{48CBEE10-70F5-4460-8B9E-D136F17EFF2E}"/>
              </a:ext>
            </a:extLst>
          </p:cNvPr>
          <p:cNvCxnSpPr/>
          <p:nvPr/>
        </p:nvCxnSpPr>
        <p:spPr>
          <a:xfrm flipH="1">
            <a:off x="6956524" y="2089226"/>
            <a:ext cx="129523" cy="124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59DFBB2F-0B59-4B26-8404-F58CD0182CC3}"/>
              </a:ext>
            </a:extLst>
          </p:cNvPr>
          <p:cNvSpPr txBox="1"/>
          <p:nvPr/>
        </p:nvSpPr>
        <p:spPr>
          <a:xfrm>
            <a:off x="7117188" y="2478575"/>
            <a:ext cx="736099" cy="213585"/>
          </a:xfrm>
          <a:prstGeom prst="rect">
            <a:avLst/>
          </a:prstGeom>
          <a:noFill/>
        </p:spPr>
        <p:txBody>
          <a:bodyPr wrap="none" rtlCol="0">
            <a:spAutoFit/>
          </a:bodyPr>
          <a:lstStyle/>
          <a:p>
            <a:r>
              <a:rPr lang="en-US" sz="788" dirty="0"/>
              <a:t>One </a:t>
            </a:r>
            <a:r>
              <a:rPr lang="en-US" sz="788" baseline="30000" dirty="0"/>
              <a:t>13</a:t>
            </a:r>
            <a:r>
              <a:rPr lang="en-US" sz="788" dirty="0"/>
              <a:t>C atom</a:t>
            </a:r>
          </a:p>
        </p:txBody>
      </p:sp>
      <p:cxnSp>
        <p:nvCxnSpPr>
          <p:cNvPr id="77" name="Straight Arrow Connector 76">
            <a:extLst>
              <a:ext uri="{FF2B5EF4-FFF2-40B4-BE49-F238E27FC236}">
                <a16:creationId xmlns:a16="http://schemas.microsoft.com/office/drawing/2014/main" id="{EEF8AA31-9C9F-4E7D-99A2-548207F3C6DC}"/>
              </a:ext>
            </a:extLst>
          </p:cNvPr>
          <p:cNvCxnSpPr/>
          <p:nvPr/>
        </p:nvCxnSpPr>
        <p:spPr>
          <a:xfrm flipH="1">
            <a:off x="7167112" y="2646979"/>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01966A7-DBF1-45A1-88E9-B2D7B999CF44}"/>
              </a:ext>
            </a:extLst>
          </p:cNvPr>
          <p:cNvSpPr txBox="1"/>
          <p:nvPr/>
        </p:nvSpPr>
        <p:spPr>
          <a:xfrm>
            <a:off x="7272622" y="2717538"/>
            <a:ext cx="780983" cy="213585"/>
          </a:xfrm>
          <a:prstGeom prst="rect">
            <a:avLst/>
          </a:prstGeom>
          <a:noFill/>
        </p:spPr>
        <p:txBody>
          <a:bodyPr wrap="none" rtlCol="0">
            <a:spAutoFit/>
          </a:bodyPr>
          <a:lstStyle/>
          <a:p>
            <a:r>
              <a:rPr lang="en-US" sz="788" dirty="0"/>
              <a:t>Two </a:t>
            </a:r>
            <a:r>
              <a:rPr lang="en-US" sz="788" baseline="30000" dirty="0"/>
              <a:t>13</a:t>
            </a:r>
            <a:r>
              <a:rPr lang="en-US" sz="788" dirty="0"/>
              <a:t>C atoms</a:t>
            </a:r>
          </a:p>
        </p:txBody>
      </p:sp>
      <p:cxnSp>
        <p:nvCxnSpPr>
          <p:cNvPr id="79" name="Straight Arrow Connector 78">
            <a:extLst>
              <a:ext uri="{FF2B5EF4-FFF2-40B4-BE49-F238E27FC236}">
                <a16:creationId xmlns:a16="http://schemas.microsoft.com/office/drawing/2014/main" id="{AEFF215B-3239-4365-8020-5D783D2FD2B9}"/>
              </a:ext>
            </a:extLst>
          </p:cNvPr>
          <p:cNvCxnSpPr/>
          <p:nvPr/>
        </p:nvCxnSpPr>
        <p:spPr>
          <a:xfrm flipH="1">
            <a:off x="7339929" y="2865629"/>
            <a:ext cx="105509" cy="1858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B9AC25FA-687E-44A2-BF8D-9C2F608B5D11}"/>
              </a:ext>
            </a:extLst>
          </p:cNvPr>
          <p:cNvGrpSpPr/>
          <p:nvPr/>
        </p:nvGrpSpPr>
        <p:grpSpPr>
          <a:xfrm>
            <a:off x="1761004" y="4023855"/>
            <a:ext cx="5400034" cy="634469"/>
            <a:chOff x="105142" y="5588217"/>
            <a:chExt cx="9600061" cy="1127943"/>
          </a:xfrm>
        </p:grpSpPr>
        <p:sp>
          <p:nvSpPr>
            <p:cNvPr id="87" name="TextBox 86">
              <a:extLst>
                <a:ext uri="{FF2B5EF4-FFF2-40B4-BE49-F238E27FC236}">
                  <a16:creationId xmlns:a16="http://schemas.microsoft.com/office/drawing/2014/main" id="{3468192B-B02F-454B-B893-E550A8F0C653}"/>
                </a:ext>
              </a:extLst>
            </p:cNvPr>
            <p:cNvSpPr txBox="1"/>
            <p:nvPr/>
          </p:nvSpPr>
          <p:spPr>
            <a:xfrm>
              <a:off x="105142" y="5787331"/>
              <a:ext cx="7040447" cy="533478"/>
            </a:xfrm>
            <a:prstGeom prst="rect">
              <a:avLst/>
            </a:prstGeom>
            <a:noFill/>
          </p:spPr>
          <p:txBody>
            <a:bodyPr wrap="none" rtlCol="0">
              <a:spAutoFit/>
            </a:bodyPr>
            <a:lstStyle/>
            <a:p>
              <a:r>
                <a:rPr lang="en-US" sz="1350" dirty="0"/>
                <a:t>The equation for determining an ion’s charge state is: </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669AD27-21A4-439B-8F94-622176405AAC}"/>
                    </a:ext>
                  </a:extLst>
                </p:cNvPr>
                <p:cNvSpPr txBox="1"/>
                <p:nvPr/>
              </p:nvSpPr>
              <p:spPr>
                <a:xfrm>
                  <a:off x="6989245" y="5588217"/>
                  <a:ext cx="2715958" cy="1127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0" i="1" smtClean="0">
                            <a:latin typeface="Cambria Math" panose="02040503050406030204" pitchFamily="18" charset="0"/>
                          </a:rPr>
                          <m:t>𝑧</m:t>
                        </m:r>
                        <m:r>
                          <a:rPr lang="en-US" sz="1350" b="0" i="1" smtClean="0">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m:rPr>
                                <m:sty m:val="p"/>
                              </m:rPr>
                              <a:rPr lang="el-GR" sz="1350" i="1">
                                <a:latin typeface="Cambria Math" panose="02040503050406030204" pitchFamily="18" charset="0"/>
                              </a:rPr>
                              <m:t>Δ</m:t>
                            </m:r>
                            <m:r>
                              <a:rPr lang="en-US" sz="1350" i="1">
                                <a:latin typeface="Cambria Math" panose="02040503050406030204" pitchFamily="18" charset="0"/>
                              </a:rPr>
                              <m:t>𝑚</m:t>
                            </m:r>
                            <m:r>
                              <a:rPr lang="en-US" sz="1350" i="1">
                                <a:latin typeface="Cambria Math" panose="02040503050406030204" pitchFamily="18" charset="0"/>
                              </a:rPr>
                              <m:t> </m:t>
                            </m:r>
                            <m:r>
                              <a:rPr lang="en-US" sz="1350" i="1">
                                <a:latin typeface="Cambria Math" panose="02040503050406030204" pitchFamily="18" charset="0"/>
                              </a:rPr>
                              <m:t>𝑜𝑓</m:t>
                            </m:r>
                            <m:r>
                              <a:rPr lang="en-US" sz="1350" i="1">
                                <a:latin typeface="Cambria Math" panose="02040503050406030204" pitchFamily="18" charset="0"/>
                              </a:rPr>
                              <m:t> </m:t>
                            </m:r>
                            <m:r>
                              <a:rPr lang="en-US" sz="1350" i="1">
                                <a:latin typeface="Cambria Math" panose="02040503050406030204" pitchFamily="18" charset="0"/>
                              </a:rPr>
                              <m:t>𝑖𝑠𝑜𝑡𝑜𝑝𝑒𝑠</m:t>
                            </m:r>
                          </m:den>
                        </m:f>
                      </m:oMath>
                    </m:oMathPara>
                  </a14:m>
                  <a:endParaRPr lang="en-US" sz="1350" dirty="0"/>
                </a:p>
                <a:p>
                  <a:endParaRPr lang="en-US" sz="1350" dirty="0"/>
                </a:p>
              </p:txBody>
            </p:sp>
          </mc:Choice>
          <mc:Fallback xmlns="">
            <p:sp>
              <p:nvSpPr>
                <p:cNvPr id="88" name="TextBox 87">
                  <a:extLst>
                    <a:ext uri="{FF2B5EF4-FFF2-40B4-BE49-F238E27FC236}">
                      <a16:creationId xmlns:a16="http://schemas.microsoft.com/office/drawing/2014/main" id="{3669AD27-21A4-439B-8F94-622176405AAC}"/>
                    </a:ext>
                  </a:extLst>
                </p:cNvPr>
                <p:cNvSpPr txBox="1">
                  <a:spLocks noRot="1" noChangeAspect="1" noMove="1" noResize="1" noEditPoints="1" noAdjustHandles="1" noChangeArrowheads="1" noChangeShapeType="1" noTextEdit="1"/>
                </p:cNvSpPr>
                <p:nvPr/>
              </p:nvSpPr>
              <p:spPr>
                <a:xfrm>
                  <a:off x="6989245" y="5588217"/>
                  <a:ext cx="2715958" cy="1127943"/>
                </a:xfrm>
                <a:prstGeom prst="rect">
                  <a:avLst/>
                </a:prstGeom>
                <a:blipFill>
                  <a:blip r:embed="rId5"/>
                  <a:stretch>
                    <a:fillRect l="-826" r="-3306"/>
                  </a:stretch>
                </a:blipFill>
              </p:spPr>
              <p:txBody>
                <a:bodyPr/>
                <a:lstStyle/>
                <a:p>
                  <a:r>
                    <a:rPr lang="en-US">
                      <a:noFill/>
                    </a:rPr>
                    <a:t> </a:t>
                  </a:r>
                </a:p>
              </p:txBody>
            </p:sp>
          </mc:Fallback>
        </mc:AlternateContent>
      </p:grpSp>
    </p:spTree>
    <p:extLst>
      <p:ext uri="{BB962C8B-B14F-4D97-AF65-F5344CB8AC3E}">
        <p14:creationId xmlns:p14="http://schemas.microsoft.com/office/powerpoint/2010/main" val="38412602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Protonation of polypeptides in ESI (</a:t>
            </a:r>
            <a:r>
              <a:rPr lang="en-US" sz="2800" dirty="0" err="1"/>
              <a:t>ElectroSpray</a:t>
            </a:r>
            <a:r>
              <a:rPr lang="en-US" sz="2800" dirty="0"/>
              <a:t> Ionization)</a:t>
            </a:r>
          </a:p>
        </p:txBody>
      </p:sp>
      <p:pic>
        <p:nvPicPr>
          <p:cNvPr id="5" name="Image" descr="Image">
            <a:extLst>
              <a:ext uri="{FF2B5EF4-FFF2-40B4-BE49-F238E27FC236}">
                <a16:creationId xmlns:a16="http://schemas.microsoft.com/office/drawing/2014/main" id="{1A4F00E1-D6B4-476C-81BD-FB38A7F3596D}"/>
              </a:ext>
            </a:extLst>
          </p:cNvPr>
          <p:cNvPicPr>
            <a:picLocks noChangeAspect="1"/>
          </p:cNvPicPr>
          <p:nvPr/>
        </p:nvPicPr>
        <p:blipFill>
          <a:blip r:embed="rId3"/>
          <a:srcRect t="11687"/>
          <a:stretch>
            <a:fillRect/>
          </a:stretch>
        </p:blipFill>
        <p:spPr>
          <a:xfrm>
            <a:off x="381000" y="1119306"/>
            <a:ext cx="8339560" cy="3655380"/>
          </a:xfrm>
          <a:prstGeom prst="rect">
            <a:avLst/>
          </a:prstGeom>
          <a:ln w="12700">
            <a:miter lim="400000"/>
          </a:ln>
        </p:spPr>
      </p:pic>
      <p:sp>
        <p:nvSpPr>
          <p:cNvPr id="2" name="Slide Number Placeholder 1">
            <a:extLst>
              <a:ext uri="{FF2B5EF4-FFF2-40B4-BE49-F238E27FC236}">
                <a16:creationId xmlns:a16="http://schemas.microsoft.com/office/drawing/2014/main" id="{0E232FB0-84B8-4F78-A7D7-B1C1E4825B6D}"/>
              </a:ext>
            </a:extLst>
          </p:cNvPr>
          <p:cNvSpPr>
            <a:spLocks noGrp="1"/>
          </p:cNvSpPr>
          <p:nvPr>
            <p:ph type="sldNum" sz="quarter" idx="2"/>
          </p:nvPr>
        </p:nvSpPr>
        <p:spPr/>
        <p:txBody>
          <a:bodyPr/>
          <a:lstStyle/>
          <a:p>
            <a:fld id="{86CB4B4D-7CA3-9044-876B-883B54F8677D}" type="slidenum">
              <a:rPr lang="en-US" smtClean="0"/>
              <a:t>4</a:t>
            </a:fld>
            <a:endParaRPr lang="en-US"/>
          </a:p>
        </p:txBody>
      </p:sp>
      <p:pic>
        <p:nvPicPr>
          <p:cNvPr id="4" name="Picture 3">
            <a:extLst>
              <a:ext uri="{FF2B5EF4-FFF2-40B4-BE49-F238E27FC236}">
                <a16:creationId xmlns:a16="http://schemas.microsoft.com/office/drawing/2014/main" id="{BA59AC44-AD5D-DBC5-FA06-1BF70B088464}"/>
              </a:ext>
            </a:extLst>
          </p:cNvPr>
          <p:cNvPicPr>
            <a:picLocks noChangeAspect="1"/>
          </p:cNvPicPr>
          <p:nvPr/>
        </p:nvPicPr>
        <p:blipFill>
          <a:blip r:embed="rId4"/>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258496476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pic>
        <p:nvPicPr>
          <p:cNvPr id="32" name="Picture 31">
            <a:extLst>
              <a:ext uri="{FF2B5EF4-FFF2-40B4-BE49-F238E27FC236}">
                <a16:creationId xmlns:a16="http://schemas.microsoft.com/office/drawing/2014/main" id="{03F7701C-12F9-4270-9314-54DED8528314}"/>
              </a:ext>
            </a:extLst>
          </p:cNvPr>
          <p:cNvPicPr>
            <a:picLocks noChangeAspect="1"/>
          </p:cNvPicPr>
          <p:nvPr/>
        </p:nvPicPr>
        <p:blipFill>
          <a:blip r:embed="rId3"/>
          <a:stretch>
            <a:fillRect/>
          </a:stretch>
        </p:blipFill>
        <p:spPr>
          <a:xfrm>
            <a:off x="150218" y="1828882"/>
            <a:ext cx="4329475" cy="1949359"/>
          </a:xfrm>
          <a:prstGeom prst="rect">
            <a:avLst/>
          </a:prstGeom>
        </p:spPr>
      </p:pic>
      <p:sp>
        <p:nvSpPr>
          <p:cNvPr id="33" name="TextBox 32">
            <a:extLst>
              <a:ext uri="{FF2B5EF4-FFF2-40B4-BE49-F238E27FC236}">
                <a16:creationId xmlns:a16="http://schemas.microsoft.com/office/drawing/2014/main" id="{F2C73D21-F349-428A-B62A-4AB4C03FF1BD}"/>
              </a:ext>
            </a:extLst>
          </p:cNvPr>
          <p:cNvSpPr txBox="1"/>
          <p:nvPr/>
        </p:nvSpPr>
        <p:spPr>
          <a:xfrm>
            <a:off x="1042704" y="1377801"/>
            <a:ext cx="2544502" cy="369332"/>
          </a:xfrm>
          <a:prstGeom prst="rect">
            <a:avLst/>
          </a:prstGeom>
          <a:noFill/>
        </p:spPr>
        <p:txBody>
          <a:bodyPr wrap="square" rtlCol="0">
            <a:spAutoFit/>
          </a:bodyPr>
          <a:lstStyle/>
          <a:p>
            <a:pPr algn="ctr"/>
            <a:r>
              <a:rPr lang="en-US" dirty="0"/>
              <a:t>Peptide: KEVINWELLE</a:t>
            </a:r>
          </a:p>
        </p:txBody>
      </p:sp>
      <p:sp>
        <p:nvSpPr>
          <p:cNvPr id="34" name="TextBox 33">
            <a:extLst>
              <a:ext uri="{FF2B5EF4-FFF2-40B4-BE49-F238E27FC236}">
                <a16:creationId xmlns:a16="http://schemas.microsoft.com/office/drawing/2014/main" id="{B8139B04-50C6-43C2-B365-6E6241146121}"/>
              </a:ext>
            </a:extLst>
          </p:cNvPr>
          <p:cNvSpPr txBox="1"/>
          <p:nvPr/>
        </p:nvSpPr>
        <p:spPr>
          <a:xfrm>
            <a:off x="596379" y="3941739"/>
            <a:ext cx="3437152" cy="369332"/>
          </a:xfrm>
          <a:prstGeom prst="rect">
            <a:avLst/>
          </a:prstGeom>
          <a:noFill/>
        </p:spPr>
        <p:txBody>
          <a:bodyPr wrap="square" rtlCol="0">
            <a:spAutoFit/>
          </a:bodyPr>
          <a:lstStyle/>
          <a:p>
            <a:pPr algn="ctr"/>
            <a:r>
              <a:rPr lang="en-US" dirty="0"/>
              <a:t>What is the mass of this peptide?</a:t>
            </a:r>
          </a:p>
        </p:txBody>
      </p:sp>
      <p:sp>
        <p:nvSpPr>
          <p:cNvPr id="2" name="Slide Number Placeholder 1">
            <a:extLst>
              <a:ext uri="{FF2B5EF4-FFF2-40B4-BE49-F238E27FC236}">
                <a16:creationId xmlns:a16="http://schemas.microsoft.com/office/drawing/2014/main" id="{D8FAC8E2-178F-9670-CE8A-C7456A5D3D75}"/>
              </a:ext>
            </a:extLst>
          </p:cNvPr>
          <p:cNvSpPr>
            <a:spLocks noGrp="1"/>
          </p:cNvSpPr>
          <p:nvPr>
            <p:ph type="sldNum" sz="quarter" idx="2"/>
          </p:nvPr>
        </p:nvSpPr>
        <p:spPr/>
        <p:txBody>
          <a:bodyPr/>
          <a:lstStyle/>
          <a:p>
            <a:fld id="{86CB4B4D-7CA3-9044-876B-883B54F8677D}" type="slidenum">
              <a:rPr lang="en-US" smtClean="0"/>
              <a:t>40</a:t>
            </a:fld>
            <a:endParaRPr lang="en-US"/>
          </a:p>
        </p:txBody>
      </p:sp>
    </p:spTree>
    <p:extLst>
      <p:ext uri="{BB962C8B-B14F-4D97-AF65-F5344CB8AC3E}">
        <p14:creationId xmlns:p14="http://schemas.microsoft.com/office/powerpoint/2010/main" val="223692780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pic>
        <p:nvPicPr>
          <p:cNvPr id="32" name="Picture 31">
            <a:extLst>
              <a:ext uri="{FF2B5EF4-FFF2-40B4-BE49-F238E27FC236}">
                <a16:creationId xmlns:a16="http://schemas.microsoft.com/office/drawing/2014/main" id="{03F7701C-12F9-4270-9314-54DED8528314}"/>
              </a:ext>
            </a:extLst>
          </p:cNvPr>
          <p:cNvPicPr>
            <a:picLocks noChangeAspect="1"/>
          </p:cNvPicPr>
          <p:nvPr/>
        </p:nvPicPr>
        <p:blipFill>
          <a:blip r:embed="rId3"/>
          <a:stretch>
            <a:fillRect/>
          </a:stretch>
        </p:blipFill>
        <p:spPr>
          <a:xfrm>
            <a:off x="150218" y="1828882"/>
            <a:ext cx="4329475" cy="1949359"/>
          </a:xfrm>
          <a:prstGeom prst="rect">
            <a:avLst/>
          </a:prstGeom>
        </p:spPr>
      </p:pic>
      <p:sp>
        <p:nvSpPr>
          <p:cNvPr id="33" name="TextBox 32">
            <a:extLst>
              <a:ext uri="{FF2B5EF4-FFF2-40B4-BE49-F238E27FC236}">
                <a16:creationId xmlns:a16="http://schemas.microsoft.com/office/drawing/2014/main" id="{F2C73D21-F349-428A-B62A-4AB4C03FF1BD}"/>
              </a:ext>
            </a:extLst>
          </p:cNvPr>
          <p:cNvSpPr txBox="1"/>
          <p:nvPr/>
        </p:nvSpPr>
        <p:spPr>
          <a:xfrm>
            <a:off x="1042704" y="1377801"/>
            <a:ext cx="2544502" cy="369332"/>
          </a:xfrm>
          <a:prstGeom prst="rect">
            <a:avLst/>
          </a:prstGeom>
          <a:noFill/>
        </p:spPr>
        <p:txBody>
          <a:bodyPr wrap="square" rtlCol="0">
            <a:spAutoFit/>
          </a:bodyPr>
          <a:lstStyle/>
          <a:p>
            <a:pPr algn="ctr"/>
            <a:r>
              <a:rPr lang="en-US" dirty="0"/>
              <a:t>Peptide: KEVINWELLE</a:t>
            </a:r>
          </a:p>
        </p:txBody>
      </p:sp>
      <p:sp>
        <p:nvSpPr>
          <p:cNvPr id="34" name="TextBox 33">
            <a:extLst>
              <a:ext uri="{FF2B5EF4-FFF2-40B4-BE49-F238E27FC236}">
                <a16:creationId xmlns:a16="http://schemas.microsoft.com/office/drawing/2014/main" id="{B8139B04-50C6-43C2-B365-6E6241146121}"/>
              </a:ext>
            </a:extLst>
          </p:cNvPr>
          <p:cNvSpPr txBox="1"/>
          <p:nvPr/>
        </p:nvSpPr>
        <p:spPr>
          <a:xfrm>
            <a:off x="596379" y="3941739"/>
            <a:ext cx="3437152" cy="369332"/>
          </a:xfrm>
          <a:prstGeom prst="rect">
            <a:avLst/>
          </a:prstGeom>
          <a:noFill/>
        </p:spPr>
        <p:txBody>
          <a:bodyPr wrap="square" rtlCol="0">
            <a:spAutoFit/>
          </a:bodyPr>
          <a:lstStyle/>
          <a:p>
            <a:pPr algn="ctr"/>
            <a:r>
              <a:rPr lang="en-US" dirty="0"/>
              <a:t>What is the mass of this peptide?</a:t>
            </a:r>
          </a:p>
        </p:txBody>
      </p:sp>
      <p:sp>
        <p:nvSpPr>
          <p:cNvPr id="35" name="TextBox 34">
            <a:extLst>
              <a:ext uri="{FF2B5EF4-FFF2-40B4-BE49-F238E27FC236}">
                <a16:creationId xmlns:a16="http://schemas.microsoft.com/office/drawing/2014/main" id="{864442A2-7FE2-4A77-AEF7-2CE10B263786}"/>
              </a:ext>
            </a:extLst>
          </p:cNvPr>
          <p:cNvSpPr txBox="1"/>
          <p:nvPr/>
        </p:nvSpPr>
        <p:spPr>
          <a:xfrm>
            <a:off x="4712493" y="1603404"/>
            <a:ext cx="4139407" cy="923330"/>
          </a:xfrm>
          <a:prstGeom prst="rect">
            <a:avLst/>
          </a:prstGeom>
          <a:noFill/>
        </p:spPr>
        <p:txBody>
          <a:bodyPr wrap="square" rtlCol="0">
            <a:spAutoFit/>
          </a:bodyPr>
          <a:lstStyle/>
          <a:p>
            <a:pPr marL="160735" indent="-160735">
              <a:buFont typeface="Arial" panose="020B0604020202020204" pitchFamily="34" charset="0"/>
              <a:buChar char="•"/>
            </a:pPr>
            <a:r>
              <a:rPr lang="en-US" sz="1350" dirty="0"/>
              <a:t>Monoisotopic mass = 424.9 m/z</a:t>
            </a:r>
          </a:p>
          <a:p>
            <a:pPr marL="160735" indent="-160735">
              <a:buFont typeface="Arial" panose="020B0604020202020204" pitchFamily="34" charset="0"/>
              <a:buChar char="•"/>
            </a:pPr>
            <a:endParaRPr lang="en-US" sz="1350" dirty="0"/>
          </a:p>
          <a:p>
            <a:endParaRPr lang="en-US" sz="1350" dirty="0"/>
          </a:p>
          <a:p>
            <a:pPr marL="160735" indent="-160735">
              <a:buFont typeface="Arial" panose="020B0604020202020204" pitchFamily="34" charset="0"/>
              <a:buChar char="•"/>
            </a:pPr>
            <a:endParaRPr lang="en-US" sz="1350" dirty="0"/>
          </a:p>
        </p:txBody>
      </p:sp>
      <p:sp>
        <p:nvSpPr>
          <p:cNvPr id="2" name="Rectangle 1">
            <a:extLst>
              <a:ext uri="{FF2B5EF4-FFF2-40B4-BE49-F238E27FC236}">
                <a16:creationId xmlns:a16="http://schemas.microsoft.com/office/drawing/2014/main" id="{B21EF9E3-E1E4-7742-06DC-D8E6EF14EEAD}"/>
              </a:ext>
            </a:extLst>
          </p:cNvPr>
          <p:cNvSpPr/>
          <p:nvPr/>
        </p:nvSpPr>
        <p:spPr>
          <a:xfrm>
            <a:off x="180942" y="2176096"/>
            <a:ext cx="1052435" cy="1524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Slide Number Placeholder 2">
            <a:extLst>
              <a:ext uri="{FF2B5EF4-FFF2-40B4-BE49-F238E27FC236}">
                <a16:creationId xmlns:a16="http://schemas.microsoft.com/office/drawing/2014/main" id="{D5AD0509-214E-EC6E-F6B4-0AA144CB9334}"/>
              </a:ext>
            </a:extLst>
          </p:cNvPr>
          <p:cNvSpPr>
            <a:spLocks noGrp="1"/>
          </p:cNvSpPr>
          <p:nvPr>
            <p:ph type="sldNum" sz="quarter" idx="2"/>
          </p:nvPr>
        </p:nvSpPr>
        <p:spPr/>
        <p:txBody>
          <a:bodyPr/>
          <a:lstStyle/>
          <a:p>
            <a:fld id="{86CB4B4D-7CA3-9044-876B-883B54F8677D}" type="slidenum">
              <a:rPr lang="en-US" smtClean="0"/>
              <a:t>41</a:t>
            </a:fld>
            <a:endParaRPr lang="en-US"/>
          </a:p>
        </p:txBody>
      </p:sp>
    </p:spTree>
    <p:extLst>
      <p:ext uri="{BB962C8B-B14F-4D97-AF65-F5344CB8AC3E}">
        <p14:creationId xmlns:p14="http://schemas.microsoft.com/office/powerpoint/2010/main" val="358548930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pic>
        <p:nvPicPr>
          <p:cNvPr id="32" name="Picture 31">
            <a:extLst>
              <a:ext uri="{FF2B5EF4-FFF2-40B4-BE49-F238E27FC236}">
                <a16:creationId xmlns:a16="http://schemas.microsoft.com/office/drawing/2014/main" id="{03F7701C-12F9-4270-9314-54DED8528314}"/>
              </a:ext>
            </a:extLst>
          </p:cNvPr>
          <p:cNvPicPr>
            <a:picLocks noChangeAspect="1"/>
          </p:cNvPicPr>
          <p:nvPr/>
        </p:nvPicPr>
        <p:blipFill>
          <a:blip r:embed="rId3"/>
          <a:stretch>
            <a:fillRect/>
          </a:stretch>
        </p:blipFill>
        <p:spPr>
          <a:xfrm>
            <a:off x="150218" y="1828882"/>
            <a:ext cx="4329475" cy="1949359"/>
          </a:xfrm>
          <a:prstGeom prst="rect">
            <a:avLst/>
          </a:prstGeom>
        </p:spPr>
      </p:pic>
      <p:sp>
        <p:nvSpPr>
          <p:cNvPr id="33" name="TextBox 32">
            <a:extLst>
              <a:ext uri="{FF2B5EF4-FFF2-40B4-BE49-F238E27FC236}">
                <a16:creationId xmlns:a16="http://schemas.microsoft.com/office/drawing/2014/main" id="{F2C73D21-F349-428A-B62A-4AB4C03FF1BD}"/>
              </a:ext>
            </a:extLst>
          </p:cNvPr>
          <p:cNvSpPr txBox="1"/>
          <p:nvPr/>
        </p:nvSpPr>
        <p:spPr>
          <a:xfrm>
            <a:off x="1042704" y="1377801"/>
            <a:ext cx="2544502" cy="369332"/>
          </a:xfrm>
          <a:prstGeom prst="rect">
            <a:avLst/>
          </a:prstGeom>
          <a:noFill/>
        </p:spPr>
        <p:txBody>
          <a:bodyPr wrap="square" rtlCol="0">
            <a:spAutoFit/>
          </a:bodyPr>
          <a:lstStyle/>
          <a:p>
            <a:pPr algn="ctr"/>
            <a:r>
              <a:rPr lang="en-US" dirty="0"/>
              <a:t>Peptide: KEVINWELLE</a:t>
            </a:r>
          </a:p>
        </p:txBody>
      </p:sp>
      <p:sp>
        <p:nvSpPr>
          <p:cNvPr id="34" name="TextBox 33">
            <a:extLst>
              <a:ext uri="{FF2B5EF4-FFF2-40B4-BE49-F238E27FC236}">
                <a16:creationId xmlns:a16="http://schemas.microsoft.com/office/drawing/2014/main" id="{B8139B04-50C6-43C2-B365-6E6241146121}"/>
              </a:ext>
            </a:extLst>
          </p:cNvPr>
          <p:cNvSpPr txBox="1"/>
          <p:nvPr/>
        </p:nvSpPr>
        <p:spPr>
          <a:xfrm>
            <a:off x="596379" y="3941739"/>
            <a:ext cx="3437152" cy="369332"/>
          </a:xfrm>
          <a:prstGeom prst="rect">
            <a:avLst/>
          </a:prstGeom>
          <a:noFill/>
        </p:spPr>
        <p:txBody>
          <a:bodyPr wrap="square" rtlCol="0">
            <a:spAutoFit/>
          </a:bodyPr>
          <a:lstStyle/>
          <a:p>
            <a:pPr algn="ctr"/>
            <a:r>
              <a:rPr lang="en-US" dirty="0"/>
              <a:t>What is the mass of this peptide?</a:t>
            </a:r>
          </a:p>
        </p:txBody>
      </p:sp>
      <p:sp>
        <p:nvSpPr>
          <p:cNvPr id="35" name="TextBox 34">
            <a:extLst>
              <a:ext uri="{FF2B5EF4-FFF2-40B4-BE49-F238E27FC236}">
                <a16:creationId xmlns:a16="http://schemas.microsoft.com/office/drawing/2014/main" id="{864442A2-7FE2-4A77-AEF7-2CE10B263786}"/>
              </a:ext>
            </a:extLst>
          </p:cNvPr>
          <p:cNvSpPr txBox="1"/>
          <p:nvPr/>
        </p:nvSpPr>
        <p:spPr>
          <a:xfrm>
            <a:off x="4712493" y="1603404"/>
            <a:ext cx="4139407" cy="1131079"/>
          </a:xfrm>
          <a:prstGeom prst="rect">
            <a:avLst/>
          </a:prstGeom>
          <a:noFill/>
        </p:spPr>
        <p:txBody>
          <a:bodyPr wrap="square" rtlCol="0">
            <a:spAutoFit/>
          </a:bodyPr>
          <a:lstStyle/>
          <a:p>
            <a:pPr marL="160735" indent="-160735">
              <a:buFont typeface="Arial" panose="020B0604020202020204" pitchFamily="34" charset="0"/>
              <a:buChar char="•"/>
            </a:pPr>
            <a:r>
              <a:rPr lang="en-US" sz="1350" dirty="0"/>
              <a:t>Monoisotopic mass = 424.9 m/z</a:t>
            </a:r>
          </a:p>
          <a:p>
            <a:pPr marL="160735" indent="-160735">
              <a:buFont typeface="Arial" panose="020B0604020202020204" pitchFamily="34" charset="0"/>
              <a:buChar char="•"/>
            </a:pPr>
            <a:r>
              <a:rPr lang="en-US" sz="1350" dirty="0"/>
              <a:t>Mass difference between isotopes = 0.33</a:t>
            </a:r>
          </a:p>
          <a:p>
            <a:pPr marL="160735" indent="-160735">
              <a:buFont typeface="Arial" panose="020B0604020202020204" pitchFamily="34" charset="0"/>
              <a:buChar char="•"/>
            </a:pPr>
            <a:endParaRPr lang="en-US" sz="1350" dirty="0"/>
          </a:p>
          <a:p>
            <a:endParaRPr lang="en-US" sz="1350" dirty="0"/>
          </a:p>
          <a:p>
            <a:pPr marL="160735" indent="-160735">
              <a:buFont typeface="Arial" panose="020B0604020202020204" pitchFamily="34" charset="0"/>
              <a:buChar char="•"/>
            </a:pPr>
            <a:endParaRPr lang="en-US" sz="1350" dirty="0"/>
          </a:p>
        </p:txBody>
      </p:sp>
      <p:sp>
        <p:nvSpPr>
          <p:cNvPr id="2" name="Rectangle 1">
            <a:extLst>
              <a:ext uri="{FF2B5EF4-FFF2-40B4-BE49-F238E27FC236}">
                <a16:creationId xmlns:a16="http://schemas.microsoft.com/office/drawing/2014/main" id="{732EA4A0-6C21-5E74-E53C-ED7CFF47BE13}"/>
              </a:ext>
            </a:extLst>
          </p:cNvPr>
          <p:cNvSpPr/>
          <p:nvPr/>
        </p:nvSpPr>
        <p:spPr>
          <a:xfrm>
            <a:off x="180942" y="2176096"/>
            <a:ext cx="1052435" cy="30129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Slide Number Placeholder 2">
            <a:extLst>
              <a:ext uri="{FF2B5EF4-FFF2-40B4-BE49-F238E27FC236}">
                <a16:creationId xmlns:a16="http://schemas.microsoft.com/office/drawing/2014/main" id="{A3E1DBB1-9B77-3056-F28F-7D49205FEE7C}"/>
              </a:ext>
            </a:extLst>
          </p:cNvPr>
          <p:cNvSpPr>
            <a:spLocks noGrp="1"/>
          </p:cNvSpPr>
          <p:nvPr>
            <p:ph type="sldNum" sz="quarter" idx="2"/>
          </p:nvPr>
        </p:nvSpPr>
        <p:spPr/>
        <p:txBody>
          <a:bodyPr/>
          <a:lstStyle/>
          <a:p>
            <a:fld id="{86CB4B4D-7CA3-9044-876B-883B54F8677D}" type="slidenum">
              <a:rPr lang="en-US" smtClean="0"/>
              <a:t>42</a:t>
            </a:fld>
            <a:endParaRPr lang="en-US"/>
          </a:p>
        </p:txBody>
      </p:sp>
    </p:spTree>
    <p:extLst>
      <p:ext uri="{BB962C8B-B14F-4D97-AF65-F5344CB8AC3E}">
        <p14:creationId xmlns:p14="http://schemas.microsoft.com/office/powerpoint/2010/main" val="283055844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pic>
        <p:nvPicPr>
          <p:cNvPr id="32" name="Picture 31">
            <a:extLst>
              <a:ext uri="{FF2B5EF4-FFF2-40B4-BE49-F238E27FC236}">
                <a16:creationId xmlns:a16="http://schemas.microsoft.com/office/drawing/2014/main" id="{03F7701C-12F9-4270-9314-54DED8528314}"/>
              </a:ext>
            </a:extLst>
          </p:cNvPr>
          <p:cNvPicPr>
            <a:picLocks noChangeAspect="1"/>
          </p:cNvPicPr>
          <p:nvPr/>
        </p:nvPicPr>
        <p:blipFill>
          <a:blip r:embed="rId3"/>
          <a:stretch>
            <a:fillRect/>
          </a:stretch>
        </p:blipFill>
        <p:spPr>
          <a:xfrm>
            <a:off x="150218" y="1828882"/>
            <a:ext cx="4329475" cy="1949359"/>
          </a:xfrm>
          <a:prstGeom prst="rect">
            <a:avLst/>
          </a:prstGeom>
        </p:spPr>
      </p:pic>
      <p:sp>
        <p:nvSpPr>
          <p:cNvPr id="33" name="TextBox 32">
            <a:extLst>
              <a:ext uri="{FF2B5EF4-FFF2-40B4-BE49-F238E27FC236}">
                <a16:creationId xmlns:a16="http://schemas.microsoft.com/office/drawing/2014/main" id="{F2C73D21-F349-428A-B62A-4AB4C03FF1BD}"/>
              </a:ext>
            </a:extLst>
          </p:cNvPr>
          <p:cNvSpPr txBox="1"/>
          <p:nvPr/>
        </p:nvSpPr>
        <p:spPr>
          <a:xfrm>
            <a:off x="1042704" y="1377801"/>
            <a:ext cx="2544502" cy="369332"/>
          </a:xfrm>
          <a:prstGeom prst="rect">
            <a:avLst/>
          </a:prstGeom>
          <a:noFill/>
        </p:spPr>
        <p:txBody>
          <a:bodyPr wrap="square" rtlCol="0">
            <a:spAutoFit/>
          </a:bodyPr>
          <a:lstStyle/>
          <a:p>
            <a:pPr algn="ctr"/>
            <a:r>
              <a:rPr lang="en-US" dirty="0"/>
              <a:t>Peptide: KEVINWELLE</a:t>
            </a:r>
          </a:p>
        </p:txBody>
      </p:sp>
      <p:sp>
        <p:nvSpPr>
          <p:cNvPr id="34" name="TextBox 33">
            <a:extLst>
              <a:ext uri="{FF2B5EF4-FFF2-40B4-BE49-F238E27FC236}">
                <a16:creationId xmlns:a16="http://schemas.microsoft.com/office/drawing/2014/main" id="{B8139B04-50C6-43C2-B365-6E6241146121}"/>
              </a:ext>
            </a:extLst>
          </p:cNvPr>
          <p:cNvSpPr txBox="1"/>
          <p:nvPr/>
        </p:nvSpPr>
        <p:spPr>
          <a:xfrm>
            <a:off x="596379" y="3941739"/>
            <a:ext cx="3437152" cy="369332"/>
          </a:xfrm>
          <a:prstGeom prst="rect">
            <a:avLst/>
          </a:prstGeom>
          <a:noFill/>
        </p:spPr>
        <p:txBody>
          <a:bodyPr wrap="square" rtlCol="0">
            <a:spAutoFit/>
          </a:bodyPr>
          <a:lstStyle/>
          <a:p>
            <a:pPr algn="ctr"/>
            <a:r>
              <a:rPr lang="en-US" dirty="0"/>
              <a:t>What is the mass of this peptide?</a:t>
            </a:r>
          </a:p>
        </p:txBody>
      </p:sp>
      <p:sp>
        <p:nvSpPr>
          <p:cNvPr id="35" name="TextBox 34">
            <a:extLst>
              <a:ext uri="{FF2B5EF4-FFF2-40B4-BE49-F238E27FC236}">
                <a16:creationId xmlns:a16="http://schemas.microsoft.com/office/drawing/2014/main" id="{864442A2-7FE2-4A77-AEF7-2CE10B263786}"/>
              </a:ext>
            </a:extLst>
          </p:cNvPr>
          <p:cNvSpPr txBox="1"/>
          <p:nvPr/>
        </p:nvSpPr>
        <p:spPr>
          <a:xfrm>
            <a:off x="4712493" y="1603404"/>
            <a:ext cx="4139407" cy="1338828"/>
          </a:xfrm>
          <a:prstGeom prst="rect">
            <a:avLst/>
          </a:prstGeom>
          <a:noFill/>
        </p:spPr>
        <p:txBody>
          <a:bodyPr wrap="square" rtlCol="0">
            <a:spAutoFit/>
          </a:bodyPr>
          <a:lstStyle/>
          <a:p>
            <a:pPr marL="160735" indent="-160735">
              <a:buFont typeface="Arial" panose="020B0604020202020204" pitchFamily="34" charset="0"/>
              <a:buChar char="•"/>
            </a:pPr>
            <a:r>
              <a:rPr lang="en-US" sz="1350" dirty="0"/>
              <a:t>Monoisotopic mass = 424.9 m/z</a:t>
            </a:r>
          </a:p>
          <a:p>
            <a:pPr marL="160735" indent="-160735">
              <a:buFont typeface="Arial" panose="020B0604020202020204" pitchFamily="34" charset="0"/>
              <a:buChar char="•"/>
            </a:pPr>
            <a:r>
              <a:rPr lang="en-US" sz="1350" dirty="0"/>
              <a:t>Mass difference between isotopes = 0.33</a:t>
            </a:r>
          </a:p>
          <a:p>
            <a:pPr marL="160735" indent="-160735">
              <a:buFont typeface="Arial" panose="020B0604020202020204" pitchFamily="34" charset="0"/>
              <a:buChar char="•"/>
            </a:pPr>
            <a:r>
              <a:rPr lang="en-US" sz="1350" dirty="0"/>
              <a:t>1/0.33 = Charge State of 3</a:t>
            </a:r>
          </a:p>
          <a:p>
            <a:pPr marL="160735" indent="-160735">
              <a:buFont typeface="Arial" panose="020B0604020202020204" pitchFamily="34" charset="0"/>
              <a:buChar char="•"/>
            </a:pPr>
            <a:endParaRPr lang="en-US" sz="1350" dirty="0"/>
          </a:p>
          <a:p>
            <a:endParaRPr lang="en-US" sz="1350" dirty="0"/>
          </a:p>
          <a:p>
            <a:pPr marL="160735" indent="-160735">
              <a:buFont typeface="Arial" panose="020B0604020202020204" pitchFamily="34" charset="0"/>
              <a:buChar char="•"/>
            </a:pPr>
            <a:endParaRPr lang="en-US" sz="1350" dirty="0"/>
          </a:p>
        </p:txBody>
      </p:sp>
      <p:sp>
        <p:nvSpPr>
          <p:cNvPr id="2" name="Slide Number Placeholder 1">
            <a:extLst>
              <a:ext uri="{FF2B5EF4-FFF2-40B4-BE49-F238E27FC236}">
                <a16:creationId xmlns:a16="http://schemas.microsoft.com/office/drawing/2014/main" id="{5F79B121-5FFE-FDB9-56C6-7E8336D2BD8D}"/>
              </a:ext>
            </a:extLst>
          </p:cNvPr>
          <p:cNvSpPr>
            <a:spLocks noGrp="1"/>
          </p:cNvSpPr>
          <p:nvPr>
            <p:ph type="sldNum" sz="quarter" idx="2"/>
          </p:nvPr>
        </p:nvSpPr>
        <p:spPr/>
        <p:txBody>
          <a:bodyPr/>
          <a:lstStyle/>
          <a:p>
            <a:fld id="{86CB4B4D-7CA3-9044-876B-883B54F8677D}" type="slidenum">
              <a:rPr lang="en-US" smtClean="0"/>
              <a:t>43</a:t>
            </a:fld>
            <a:endParaRPr lang="en-US"/>
          </a:p>
        </p:txBody>
      </p:sp>
    </p:spTree>
    <p:extLst>
      <p:ext uri="{BB962C8B-B14F-4D97-AF65-F5344CB8AC3E}">
        <p14:creationId xmlns:p14="http://schemas.microsoft.com/office/powerpoint/2010/main" val="41733443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pic>
        <p:nvPicPr>
          <p:cNvPr id="32" name="Picture 31">
            <a:extLst>
              <a:ext uri="{FF2B5EF4-FFF2-40B4-BE49-F238E27FC236}">
                <a16:creationId xmlns:a16="http://schemas.microsoft.com/office/drawing/2014/main" id="{03F7701C-12F9-4270-9314-54DED8528314}"/>
              </a:ext>
            </a:extLst>
          </p:cNvPr>
          <p:cNvPicPr>
            <a:picLocks noChangeAspect="1"/>
          </p:cNvPicPr>
          <p:nvPr/>
        </p:nvPicPr>
        <p:blipFill>
          <a:blip r:embed="rId3"/>
          <a:stretch>
            <a:fillRect/>
          </a:stretch>
        </p:blipFill>
        <p:spPr>
          <a:xfrm>
            <a:off x="150218" y="1828882"/>
            <a:ext cx="4329475" cy="1949359"/>
          </a:xfrm>
          <a:prstGeom prst="rect">
            <a:avLst/>
          </a:prstGeom>
        </p:spPr>
      </p:pic>
      <p:sp>
        <p:nvSpPr>
          <p:cNvPr id="33" name="TextBox 32">
            <a:extLst>
              <a:ext uri="{FF2B5EF4-FFF2-40B4-BE49-F238E27FC236}">
                <a16:creationId xmlns:a16="http://schemas.microsoft.com/office/drawing/2014/main" id="{F2C73D21-F349-428A-B62A-4AB4C03FF1BD}"/>
              </a:ext>
            </a:extLst>
          </p:cNvPr>
          <p:cNvSpPr txBox="1"/>
          <p:nvPr/>
        </p:nvSpPr>
        <p:spPr>
          <a:xfrm>
            <a:off x="1042704" y="1377801"/>
            <a:ext cx="2544502" cy="369332"/>
          </a:xfrm>
          <a:prstGeom prst="rect">
            <a:avLst/>
          </a:prstGeom>
          <a:noFill/>
        </p:spPr>
        <p:txBody>
          <a:bodyPr wrap="square" rtlCol="0">
            <a:spAutoFit/>
          </a:bodyPr>
          <a:lstStyle/>
          <a:p>
            <a:pPr algn="ctr"/>
            <a:r>
              <a:rPr lang="en-US" dirty="0"/>
              <a:t>Peptide: KEVINWELLE</a:t>
            </a:r>
          </a:p>
        </p:txBody>
      </p:sp>
      <p:sp>
        <p:nvSpPr>
          <p:cNvPr id="34" name="TextBox 33">
            <a:extLst>
              <a:ext uri="{FF2B5EF4-FFF2-40B4-BE49-F238E27FC236}">
                <a16:creationId xmlns:a16="http://schemas.microsoft.com/office/drawing/2014/main" id="{B8139B04-50C6-43C2-B365-6E6241146121}"/>
              </a:ext>
            </a:extLst>
          </p:cNvPr>
          <p:cNvSpPr txBox="1"/>
          <p:nvPr/>
        </p:nvSpPr>
        <p:spPr>
          <a:xfrm>
            <a:off x="596379" y="3941739"/>
            <a:ext cx="3437152" cy="369332"/>
          </a:xfrm>
          <a:prstGeom prst="rect">
            <a:avLst/>
          </a:prstGeom>
          <a:noFill/>
        </p:spPr>
        <p:txBody>
          <a:bodyPr wrap="square" rtlCol="0">
            <a:spAutoFit/>
          </a:bodyPr>
          <a:lstStyle/>
          <a:p>
            <a:pPr algn="ctr"/>
            <a:r>
              <a:rPr lang="en-US" dirty="0"/>
              <a:t>What is the mass of this peptide?</a:t>
            </a:r>
          </a:p>
        </p:txBody>
      </p:sp>
      <p:sp>
        <p:nvSpPr>
          <p:cNvPr id="35" name="TextBox 34">
            <a:extLst>
              <a:ext uri="{FF2B5EF4-FFF2-40B4-BE49-F238E27FC236}">
                <a16:creationId xmlns:a16="http://schemas.microsoft.com/office/drawing/2014/main" id="{864442A2-7FE2-4A77-AEF7-2CE10B263786}"/>
              </a:ext>
            </a:extLst>
          </p:cNvPr>
          <p:cNvSpPr txBox="1"/>
          <p:nvPr/>
        </p:nvSpPr>
        <p:spPr>
          <a:xfrm>
            <a:off x="4712493" y="1603404"/>
            <a:ext cx="4139407" cy="1754326"/>
          </a:xfrm>
          <a:prstGeom prst="rect">
            <a:avLst/>
          </a:prstGeom>
          <a:noFill/>
        </p:spPr>
        <p:txBody>
          <a:bodyPr wrap="square" rtlCol="0">
            <a:spAutoFit/>
          </a:bodyPr>
          <a:lstStyle/>
          <a:p>
            <a:pPr marL="160735" indent="-160735">
              <a:buFont typeface="Arial" panose="020B0604020202020204" pitchFamily="34" charset="0"/>
              <a:buChar char="•"/>
            </a:pPr>
            <a:r>
              <a:rPr lang="en-US" sz="1350" dirty="0"/>
              <a:t>Monoisotopic mass = 424.9 m/z</a:t>
            </a:r>
          </a:p>
          <a:p>
            <a:pPr marL="160735" indent="-160735">
              <a:buFont typeface="Arial" panose="020B0604020202020204" pitchFamily="34" charset="0"/>
              <a:buChar char="•"/>
            </a:pPr>
            <a:r>
              <a:rPr lang="en-US" sz="1350" dirty="0"/>
              <a:t>Mass difference between isotopes = 0.33</a:t>
            </a:r>
          </a:p>
          <a:p>
            <a:pPr marL="160735" indent="-160735">
              <a:buFont typeface="Arial" panose="020B0604020202020204" pitchFamily="34" charset="0"/>
              <a:buChar char="•"/>
            </a:pPr>
            <a:r>
              <a:rPr lang="en-US" sz="1350" dirty="0"/>
              <a:t>1/0.33 = Charge State of 3</a:t>
            </a:r>
          </a:p>
          <a:p>
            <a:pPr marL="160735" indent="-160735">
              <a:buFont typeface="Arial" panose="020B0604020202020204" pitchFamily="34" charset="0"/>
              <a:buChar char="•"/>
            </a:pPr>
            <a:r>
              <a:rPr lang="en-US" sz="1350" dirty="0"/>
              <a:t>424.9 * 3 = 1274.7 </a:t>
            </a:r>
          </a:p>
          <a:p>
            <a:pPr marL="160735" indent="-160735">
              <a:buFont typeface="Arial" panose="020B0604020202020204" pitchFamily="34" charset="0"/>
              <a:buChar char="•"/>
            </a:pPr>
            <a:endParaRPr lang="en-US" sz="1350" dirty="0"/>
          </a:p>
          <a:p>
            <a:pPr marL="160735" indent="-160735">
              <a:buFont typeface="Arial" panose="020B0604020202020204" pitchFamily="34" charset="0"/>
              <a:buChar char="•"/>
            </a:pPr>
            <a:endParaRPr lang="en-US" sz="1350" dirty="0"/>
          </a:p>
          <a:p>
            <a:endParaRPr lang="en-US" sz="1350" dirty="0"/>
          </a:p>
          <a:p>
            <a:pPr marL="160735" indent="-160735">
              <a:buFont typeface="Arial" panose="020B0604020202020204" pitchFamily="34" charset="0"/>
              <a:buChar char="•"/>
            </a:pPr>
            <a:endParaRPr lang="en-US" sz="1350" dirty="0"/>
          </a:p>
        </p:txBody>
      </p:sp>
      <p:sp>
        <p:nvSpPr>
          <p:cNvPr id="2" name="Slide Number Placeholder 1">
            <a:extLst>
              <a:ext uri="{FF2B5EF4-FFF2-40B4-BE49-F238E27FC236}">
                <a16:creationId xmlns:a16="http://schemas.microsoft.com/office/drawing/2014/main" id="{396489DB-8539-9971-2229-A18CD18FC66F}"/>
              </a:ext>
            </a:extLst>
          </p:cNvPr>
          <p:cNvSpPr>
            <a:spLocks noGrp="1"/>
          </p:cNvSpPr>
          <p:nvPr>
            <p:ph type="sldNum" sz="quarter" idx="2"/>
          </p:nvPr>
        </p:nvSpPr>
        <p:spPr/>
        <p:txBody>
          <a:bodyPr/>
          <a:lstStyle/>
          <a:p>
            <a:fld id="{86CB4B4D-7CA3-9044-876B-883B54F8677D}" type="slidenum">
              <a:rPr lang="en-US" smtClean="0"/>
              <a:t>44</a:t>
            </a:fld>
            <a:endParaRPr lang="en-US"/>
          </a:p>
        </p:txBody>
      </p:sp>
    </p:spTree>
    <p:extLst>
      <p:ext uri="{BB962C8B-B14F-4D97-AF65-F5344CB8AC3E}">
        <p14:creationId xmlns:p14="http://schemas.microsoft.com/office/powerpoint/2010/main" val="347905505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pic>
        <p:nvPicPr>
          <p:cNvPr id="32" name="Picture 31">
            <a:extLst>
              <a:ext uri="{FF2B5EF4-FFF2-40B4-BE49-F238E27FC236}">
                <a16:creationId xmlns:a16="http://schemas.microsoft.com/office/drawing/2014/main" id="{03F7701C-12F9-4270-9314-54DED8528314}"/>
              </a:ext>
            </a:extLst>
          </p:cNvPr>
          <p:cNvPicPr>
            <a:picLocks noChangeAspect="1"/>
          </p:cNvPicPr>
          <p:nvPr/>
        </p:nvPicPr>
        <p:blipFill>
          <a:blip r:embed="rId3"/>
          <a:stretch>
            <a:fillRect/>
          </a:stretch>
        </p:blipFill>
        <p:spPr>
          <a:xfrm>
            <a:off x="150218" y="1828882"/>
            <a:ext cx="4329475" cy="1949359"/>
          </a:xfrm>
          <a:prstGeom prst="rect">
            <a:avLst/>
          </a:prstGeom>
        </p:spPr>
      </p:pic>
      <p:sp>
        <p:nvSpPr>
          <p:cNvPr id="33" name="TextBox 32">
            <a:extLst>
              <a:ext uri="{FF2B5EF4-FFF2-40B4-BE49-F238E27FC236}">
                <a16:creationId xmlns:a16="http://schemas.microsoft.com/office/drawing/2014/main" id="{F2C73D21-F349-428A-B62A-4AB4C03FF1BD}"/>
              </a:ext>
            </a:extLst>
          </p:cNvPr>
          <p:cNvSpPr txBox="1"/>
          <p:nvPr/>
        </p:nvSpPr>
        <p:spPr>
          <a:xfrm>
            <a:off x="292100" y="1377801"/>
            <a:ext cx="2544502" cy="369332"/>
          </a:xfrm>
          <a:prstGeom prst="rect">
            <a:avLst/>
          </a:prstGeom>
          <a:noFill/>
        </p:spPr>
        <p:txBody>
          <a:bodyPr wrap="square" rtlCol="0">
            <a:spAutoFit/>
          </a:bodyPr>
          <a:lstStyle/>
          <a:p>
            <a:pPr algn="ctr"/>
            <a:r>
              <a:rPr lang="en-US" dirty="0"/>
              <a:t>Peptide: KEVINWELLE</a:t>
            </a:r>
          </a:p>
        </p:txBody>
      </p:sp>
      <p:sp>
        <p:nvSpPr>
          <p:cNvPr id="34" name="TextBox 33">
            <a:extLst>
              <a:ext uri="{FF2B5EF4-FFF2-40B4-BE49-F238E27FC236}">
                <a16:creationId xmlns:a16="http://schemas.microsoft.com/office/drawing/2014/main" id="{B8139B04-50C6-43C2-B365-6E6241146121}"/>
              </a:ext>
            </a:extLst>
          </p:cNvPr>
          <p:cNvSpPr txBox="1"/>
          <p:nvPr/>
        </p:nvSpPr>
        <p:spPr>
          <a:xfrm>
            <a:off x="596379" y="3941739"/>
            <a:ext cx="3437152" cy="369332"/>
          </a:xfrm>
          <a:prstGeom prst="rect">
            <a:avLst/>
          </a:prstGeom>
          <a:noFill/>
        </p:spPr>
        <p:txBody>
          <a:bodyPr wrap="square" rtlCol="0">
            <a:spAutoFit/>
          </a:bodyPr>
          <a:lstStyle/>
          <a:p>
            <a:pPr algn="ctr"/>
            <a:r>
              <a:rPr lang="en-US" dirty="0"/>
              <a:t>What is the mass of this peptide?</a:t>
            </a:r>
          </a:p>
        </p:txBody>
      </p:sp>
      <p:sp>
        <p:nvSpPr>
          <p:cNvPr id="35" name="TextBox 34">
            <a:extLst>
              <a:ext uri="{FF2B5EF4-FFF2-40B4-BE49-F238E27FC236}">
                <a16:creationId xmlns:a16="http://schemas.microsoft.com/office/drawing/2014/main" id="{864442A2-7FE2-4A77-AEF7-2CE10B263786}"/>
              </a:ext>
            </a:extLst>
          </p:cNvPr>
          <p:cNvSpPr txBox="1"/>
          <p:nvPr/>
        </p:nvSpPr>
        <p:spPr>
          <a:xfrm>
            <a:off x="4712493" y="1603404"/>
            <a:ext cx="4139407" cy="1962076"/>
          </a:xfrm>
          <a:prstGeom prst="rect">
            <a:avLst/>
          </a:prstGeom>
          <a:noFill/>
        </p:spPr>
        <p:txBody>
          <a:bodyPr wrap="square" rtlCol="0">
            <a:spAutoFit/>
          </a:bodyPr>
          <a:lstStyle/>
          <a:p>
            <a:pPr marL="160735" indent="-160735">
              <a:buFont typeface="Arial" panose="020B0604020202020204" pitchFamily="34" charset="0"/>
              <a:buChar char="•"/>
            </a:pPr>
            <a:r>
              <a:rPr lang="en-US" sz="1350" dirty="0"/>
              <a:t>Monoisotopic mass = 424.9 m/z</a:t>
            </a:r>
          </a:p>
          <a:p>
            <a:pPr marL="160735" indent="-160735">
              <a:buFont typeface="Arial" panose="020B0604020202020204" pitchFamily="34" charset="0"/>
              <a:buChar char="•"/>
            </a:pPr>
            <a:r>
              <a:rPr lang="en-US" sz="1350" dirty="0"/>
              <a:t>Mass difference between isotopes = 0.33</a:t>
            </a:r>
          </a:p>
          <a:p>
            <a:pPr marL="160735" indent="-160735">
              <a:buFont typeface="Arial" panose="020B0604020202020204" pitchFamily="34" charset="0"/>
              <a:buChar char="•"/>
            </a:pPr>
            <a:r>
              <a:rPr lang="en-US" sz="1350" dirty="0"/>
              <a:t>1/0.33 = Charge State of 3</a:t>
            </a:r>
          </a:p>
          <a:p>
            <a:pPr marL="160735" indent="-160735">
              <a:buFont typeface="Arial" panose="020B0604020202020204" pitchFamily="34" charset="0"/>
              <a:buChar char="•"/>
            </a:pPr>
            <a:r>
              <a:rPr lang="en-US" sz="1350" dirty="0"/>
              <a:t>424.9 * 3 = 1274.7 </a:t>
            </a:r>
          </a:p>
          <a:p>
            <a:pPr marL="160735" indent="-160735">
              <a:buFont typeface="Arial" panose="020B0604020202020204" pitchFamily="34" charset="0"/>
              <a:buChar char="•"/>
            </a:pPr>
            <a:endParaRPr lang="en-US" sz="1350" dirty="0"/>
          </a:p>
          <a:p>
            <a:pPr marL="160735" indent="-160735">
              <a:buFont typeface="Arial" panose="020B0604020202020204" pitchFamily="34" charset="0"/>
              <a:buChar char="•"/>
            </a:pPr>
            <a:endParaRPr lang="en-US" sz="1350" dirty="0"/>
          </a:p>
          <a:p>
            <a:endParaRPr lang="en-US" sz="1350" dirty="0"/>
          </a:p>
          <a:p>
            <a:endParaRPr lang="en-US" sz="1350" dirty="0"/>
          </a:p>
          <a:p>
            <a:pPr marL="160735" indent="-160735">
              <a:buFont typeface="Arial" panose="020B0604020202020204" pitchFamily="34" charset="0"/>
              <a:buChar char="•"/>
            </a:pPr>
            <a:endParaRPr lang="en-US" sz="1350" dirty="0"/>
          </a:p>
        </p:txBody>
      </p:sp>
      <p:sp>
        <p:nvSpPr>
          <p:cNvPr id="2" name="TextBox 1">
            <a:extLst>
              <a:ext uri="{FF2B5EF4-FFF2-40B4-BE49-F238E27FC236}">
                <a16:creationId xmlns:a16="http://schemas.microsoft.com/office/drawing/2014/main" id="{F74314D3-0C3C-F9EB-B475-EC4F01987EF5}"/>
              </a:ext>
            </a:extLst>
          </p:cNvPr>
          <p:cNvSpPr txBox="1"/>
          <p:nvPr/>
        </p:nvSpPr>
        <p:spPr>
          <a:xfrm>
            <a:off x="2385950" y="1374554"/>
            <a:ext cx="2544502" cy="369332"/>
          </a:xfrm>
          <a:prstGeom prst="rect">
            <a:avLst/>
          </a:prstGeom>
          <a:noFill/>
        </p:spPr>
        <p:txBody>
          <a:bodyPr wrap="square" rtlCol="0">
            <a:spAutoFit/>
          </a:bodyPr>
          <a:lstStyle/>
          <a:p>
            <a:pPr algn="ctr"/>
            <a:r>
              <a:rPr lang="en-US" dirty="0"/>
              <a:t>Mass: 1271.7 Da</a:t>
            </a:r>
          </a:p>
        </p:txBody>
      </p:sp>
      <p:sp>
        <p:nvSpPr>
          <p:cNvPr id="3" name="Slide Number Placeholder 2">
            <a:extLst>
              <a:ext uri="{FF2B5EF4-FFF2-40B4-BE49-F238E27FC236}">
                <a16:creationId xmlns:a16="http://schemas.microsoft.com/office/drawing/2014/main" id="{682F576D-5956-7129-D427-FC673025698F}"/>
              </a:ext>
            </a:extLst>
          </p:cNvPr>
          <p:cNvSpPr>
            <a:spLocks noGrp="1"/>
          </p:cNvSpPr>
          <p:nvPr>
            <p:ph type="sldNum" sz="quarter" idx="2"/>
          </p:nvPr>
        </p:nvSpPr>
        <p:spPr/>
        <p:txBody>
          <a:bodyPr/>
          <a:lstStyle/>
          <a:p>
            <a:fld id="{86CB4B4D-7CA3-9044-876B-883B54F8677D}" type="slidenum">
              <a:rPr lang="en-US" smtClean="0"/>
              <a:t>45</a:t>
            </a:fld>
            <a:endParaRPr lang="en-US"/>
          </a:p>
        </p:txBody>
      </p:sp>
    </p:spTree>
    <p:extLst>
      <p:ext uri="{BB962C8B-B14F-4D97-AF65-F5344CB8AC3E}">
        <p14:creationId xmlns:p14="http://schemas.microsoft.com/office/powerpoint/2010/main" val="48598148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pic>
        <p:nvPicPr>
          <p:cNvPr id="32" name="Picture 31">
            <a:extLst>
              <a:ext uri="{FF2B5EF4-FFF2-40B4-BE49-F238E27FC236}">
                <a16:creationId xmlns:a16="http://schemas.microsoft.com/office/drawing/2014/main" id="{03F7701C-12F9-4270-9314-54DED8528314}"/>
              </a:ext>
            </a:extLst>
          </p:cNvPr>
          <p:cNvPicPr>
            <a:picLocks noChangeAspect="1"/>
          </p:cNvPicPr>
          <p:nvPr/>
        </p:nvPicPr>
        <p:blipFill>
          <a:blip r:embed="rId3"/>
          <a:stretch>
            <a:fillRect/>
          </a:stretch>
        </p:blipFill>
        <p:spPr>
          <a:xfrm>
            <a:off x="150218" y="1828882"/>
            <a:ext cx="4329475" cy="1949359"/>
          </a:xfrm>
          <a:prstGeom prst="rect">
            <a:avLst/>
          </a:prstGeom>
        </p:spPr>
      </p:pic>
      <p:sp>
        <p:nvSpPr>
          <p:cNvPr id="33" name="TextBox 32">
            <a:extLst>
              <a:ext uri="{FF2B5EF4-FFF2-40B4-BE49-F238E27FC236}">
                <a16:creationId xmlns:a16="http://schemas.microsoft.com/office/drawing/2014/main" id="{F2C73D21-F349-428A-B62A-4AB4C03FF1BD}"/>
              </a:ext>
            </a:extLst>
          </p:cNvPr>
          <p:cNvSpPr txBox="1"/>
          <p:nvPr/>
        </p:nvSpPr>
        <p:spPr>
          <a:xfrm>
            <a:off x="292100" y="1377801"/>
            <a:ext cx="2544502" cy="369332"/>
          </a:xfrm>
          <a:prstGeom prst="rect">
            <a:avLst/>
          </a:prstGeom>
          <a:noFill/>
        </p:spPr>
        <p:txBody>
          <a:bodyPr wrap="square" rtlCol="0">
            <a:spAutoFit/>
          </a:bodyPr>
          <a:lstStyle/>
          <a:p>
            <a:pPr algn="ctr"/>
            <a:r>
              <a:rPr lang="en-US" dirty="0"/>
              <a:t>Peptide: KEVINWELLE</a:t>
            </a:r>
          </a:p>
        </p:txBody>
      </p:sp>
      <p:sp>
        <p:nvSpPr>
          <p:cNvPr id="34" name="TextBox 33">
            <a:extLst>
              <a:ext uri="{FF2B5EF4-FFF2-40B4-BE49-F238E27FC236}">
                <a16:creationId xmlns:a16="http://schemas.microsoft.com/office/drawing/2014/main" id="{B8139B04-50C6-43C2-B365-6E6241146121}"/>
              </a:ext>
            </a:extLst>
          </p:cNvPr>
          <p:cNvSpPr txBox="1"/>
          <p:nvPr/>
        </p:nvSpPr>
        <p:spPr>
          <a:xfrm>
            <a:off x="596379" y="3941739"/>
            <a:ext cx="3437152" cy="369332"/>
          </a:xfrm>
          <a:prstGeom prst="rect">
            <a:avLst/>
          </a:prstGeom>
          <a:noFill/>
        </p:spPr>
        <p:txBody>
          <a:bodyPr wrap="square" rtlCol="0">
            <a:spAutoFit/>
          </a:bodyPr>
          <a:lstStyle/>
          <a:p>
            <a:pPr algn="ctr"/>
            <a:r>
              <a:rPr lang="en-US" dirty="0"/>
              <a:t>What is the mass of this peptide?</a:t>
            </a:r>
          </a:p>
        </p:txBody>
      </p:sp>
      <p:sp>
        <p:nvSpPr>
          <p:cNvPr id="35" name="TextBox 34">
            <a:extLst>
              <a:ext uri="{FF2B5EF4-FFF2-40B4-BE49-F238E27FC236}">
                <a16:creationId xmlns:a16="http://schemas.microsoft.com/office/drawing/2014/main" id="{864442A2-7FE2-4A77-AEF7-2CE10B263786}"/>
              </a:ext>
            </a:extLst>
          </p:cNvPr>
          <p:cNvSpPr txBox="1"/>
          <p:nvPr/>
        </p:nvSpPr>
        <p:spPr>
          <a:xfrm>
            <a:off x="4712493" y="1603404"/>
            <a:ext cx="4139407" cy="2377574"/>
          </a:xfrm>
          <a:prstGeom prst="rect">
            <a:avLst/>
          </a:prstGeom>
          <a:noFill/>
        </p:spPr>
        <p:txBody>
          <a:bodyPr wrap="square" rtlCol="0">
            <a:spAutoFit/>
          </a:bodyPr>
          <a:lstStyle/>
          <a:p>
            <a:pPr marL="160735" indent="-160735">
              <a:buFont typeface="Arial" panose="020B0604020202020204" pitchFamily="34" charset="0"/>
              <a:buChar char="•"/>
            </a:pPr>
            <a:r>
              <a:rPr lang="en-US" sz="1350" dirty="0"/>
              <a:t>Monoisotopic mass = 424.9 m/z</a:t>
            </a:r>
          </a:p>
          <a:p>
            <a:pPr marL="160735" indent="-160735">
              <a:buFont typeface="Arial" panose="020B0604020202020204" pitchFamily="34" charset="0"/>
              <a:buChar char="•"/>
            </a:pPr>
            <a:r>
              <a:rPr lang="en-US" sz="1350" dirty="0"/>
              <a:t>Mass difference between isotopes = 0.33</a:t>
            </a:r>
          </a:p>
          <a:p>
            <a:pPr marL="160735" indent="-160735">
              <a:buFont typeface="Arial" panose="020B0604020202020204" pitchFamily="34" charset="0"/>
              <a:buChar char="•"/>
            </a:pPr>
            <a:r>
              <a:rPr lang="en-US" sz="1350" dirty="0"/>
              <a:t>1/0.33 = Charge State of 3</a:t>
            </a:r>
          </a:p>
          <a:p>
            <a:pPr marL="160735" indent="-160735">
              <a:buFont typeface="Arial" panose="020B0604020202020204" pitchFamily="34" charset="0"/>
              <a:buChar char="•"/>
            </a:pPr>
            <a:r>
              <a:rPr lang="en-US" sz="1350" dirty="0"/>
              <a:t>424.9 * 3 = 1274.7 </a:t>
            </a:r>
          </a:p>
          <a:p>
            <a:pPr marL="160735" indent="-160735">
              <a:buFont typeface="Arial" panose="020B0604020202020204" pitchFamily="34" charset="0"/>
              <a:buChar char="•"/>
            </a:pPr>
            <a:endParaRPr lang="en-US" sz="1350" dirty="0"/>
          </a:p>
          <a:p>
            <a:pPr marL="160735" indent="-160735">
              <a:buFont typeface="Arial" panose="020B0604020202020204" pitchFamily="34" charset="0"/>
              <a:buChar char="•"/>
            </a:pPr>
            <a:r>
              <a:rPr lang="en-US" sz="1350" dirty="0"/>
              <a:t>Note: To get the neutral mass, we need to subtract the three protons (charge state was 3)</a:t>
            </a:r>
          </a:p>
          <a:p>
            <a:pPr marL="160735" indent="-160735">
              <a:buFont typeface="Arial" panose="020B0604020202020204" pitchFamily="34" charset="0"/>
              <a:buChar char="•"/>
            </a:pPr>
            <a:endParaRPr lang="en-US" sz="1350" dirty="0"/>
          </a:p>
          <a:p>
            <a:endParaRPr lang="en-US" sz="1350" dirty="0"/>
          </a:p>
          <a:p>
            <a:endParaRPr lang="en-US" sz="1350" dirty="0"/>
          </a:p>
          <a:p>
            <a:pPr marL="160735" indent="-160735">
              <a:buFont typeface="Arial" panose="020B0604020202020204" pitchFamily="34" charset="0"/>
              <a:buChar char="•"/>
            </a:pPr>
            <a:endParaRPr lang="en-US" sz="1350" dirty="0"/>
          </a:p>
        </p:txBody>
      </p:sp>
      <p:sp>
        <p:nvSpPr>
          <p:cNvPr id="2" name="TextBox 1">
            <a:extLst>
              <a:ext uri="{FF2B5EF4-FFF2-40B4-BE49-F238E27FC236}">
                <a16:creationId xmlns:a16="http://schemas.microsoft.com/office/drawing/2014/main" id="{F74314D3-0C3C-F9EB-B475-EC4F01987EF5}"/>
              </a:ext>
            </a:extLst>
          </p:cNvPr>
          <p:cNvSpPr txBox="1"/>
          <p:nvPr/>
        </p:nvSpPr>
        <p:spPr>
          <a:xfrm>
            <a:off x="2385950" y="1374554"/>
            <a:ext cx="2544502" cy="369332"/>
          </a:xfrm>
          <a:prstGeom prst="rect">
            <a:avLst/>
          </a:prstGeom>
          <a:noFill/>
        </p:spPr>
        <p:txBody>
          <a:bodyPr wrap="square" rtlCol="0">
            <a:spAutoFit/>
          </a:bodyPr>
          <a:lstStyle/>
          <a:p>
            <a:pPr algn="ctr"/>
            <a:r>
              <a:rPr lang="en-US" dirty="0"/>
              <a:t>Mass: 1271.7 Da</a:t>
            </a:r>
          </a:p>
        </p:txBody>
      </p:sp>
      <p:sp>
        <p:nvSpPr>
          <p:cNvPr id="3" name="Slide Number Placeholder 2">
            <a:extLst>
              <a:ext uri="{FF2B5EF4-FFF2-40B4-BE49-F238E27FC236}">
                <a16:creationId xmlns:a16="http://schemas.microsoft.com/office/drawing/2014/main" id="{14F7BE1E-B481-70E3-39CA-22409FA11512}"/>
              </a:ext>
            </a:extLst>
          </p:cNvPr>
          <p:cNvSpPr>
            <a:spLocks noGrp="1"/>
          </p:cNvSpPr>
          <p:nvPr>
            <p:ph type="sldNum" sz="quarter" idx="2"/>
          </p:nvPr>
        </p:nvSpPr>
        <p:spPr/>
        <p:txBody>
          <a:bodyPr/>
          <a:lstStyle/>
          <a:p>
            <a:fld id="{86CB4B4D-7CA3-9044-876B-883B54F8677D}" type="slidenum">
              <a:rPr lang="en-US" smtClean="0"/>
              <a:t>46</a:t>
            </a:fld>
            <a:endParaRPr lang="en-US"/>
          </a:p>
        </p:txBody>
      </p:sp>
    </p:spTree>
    <p:extLst>
      <p:ext uri="{BB962C8B-B14F-4D97-AF65-F5344CB8AC3E}">
        <p14:creationId xmlns:p14="http://schemas.microsoft.com/office/powerpoint/2010/main" val="37137469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Calculating Peptide m/z Values</a:t>
            </a:r>
          </a:p>
        </p:txBody>
      </p:sp>
      <p:pic>
        <p:nvPicPr>
          <p:cNvPr id="32" name="Picture 31">
            <a:extLst>
              <a:ext uri="{FF2B5EF4-FFF2-40B4-BE49-F238E27FC236}">
                <a16:creationId xmlns:a16="http://schemas.microsoft.com/office/drawing/2014/main" id="{03F7701C-12F9-4270-9314-54DED8528314}"/>
              </a:ext>
            </a:extLst>
          </p:cNvPr>
          <p:cNvPicPr>
            <a:picLocks noChangeAspect="1"/>
          </p:cNvPicPr>
          <p:nvPr/>
        </p:nvPicPr>
        <p:blipFill>
          <a:blip r:embed="rId3"/>
          <a:stretch>
            <a:fillRect/>
          </a:stretch>
        </p:blipFill>
        <p:spPr>
          <a:xfrm>
            <a:off x="150218" y="1828882"/>
            <a:ext cx="4329475" cy="1949359"/>
          </a:xfrm>
          <a:prstGeom prst="rect">
            <a:avLst/>
          </a:prstGeom>
        </p:spPr>
      </p:pic>
      <p:sp>
        <p:nvSpPr>
          <p:cNvPr id="34" name="TextBox 33">
            <a:extLst>
              <a:ext uri="{FF2B5EF4-FFF2-40B4-BE49-F238E27FC236}">
                <a16:creationId xmlns:a16="http://schemas.microsoft.com/office/drawing/2014/main" id="{B8139B04-50C6-43C2-B365-6E6241146121}"/>
              </a:ext>
            </a:extLst>
          </p:cNvPr>
          <p:cNvSpPr txBox="1"/>
          <p:nvPr/>
        </p:nvSpPr>
        <p:spPr>
          <a:xfrm>
            <a:off x="596379" y="3941739"/>
            <a:ext cx="3437152" cy="369332"/>
          </a:xfrm>
          <a:prstGeom prst="rect">
            <a:avLst/>
          </a:prstGeom>
          <a:noFill/>
        </p:spPr>
        <p:txBody>
          <a:bodyPr wrap="square" rtlCol="0">
            <a:spAutoFit/>
          </a:bodyPr>
          <a:lstStyle/>
          <a:p>
            <a:pPr algn="ctr"/>
            <a:r>
              <a:rPr lang="en-US" dirty="0"/>
              <a:t>What is the mass of this peptide?</a:t>
            </a:r>
          </a:p>
        </p:txBody>
      </p:sp>
      <p:sp>
        <p:nvSpPr>
          <p:cNvPr id="35" name="TextBox 34">
            <a:extLst>
              <a:ext uri="{FF2B5EF4-FFF2-40B4-BE49-F238E27FC236}">
                <a16:creationId xmlns:a16="http://schemas.microsoft.com/office/drawing/2014/main" id="{864442A2-7FE2-4A77-AEF7-2CE10B263786}"/>
              </a:ext>
            </a:extLst>
          </p:cNvPr>
          <p:cNvSpPr txBox="1"/>
          <p:nvPr/>
        </p:nvSpPr>
        <p:spPr>
          <a:xfrm>
            <a:off x="4712493" y="1603404"/>
            <a:ext cx="4139407" cy="2585323"/>
          </a:xfrm>
          <a:prstGeom prst="rect">
            <a:avLst/>
          </a:prstGeom>
          <a:noFill/>
        </p:spPr>
        <p:txBody>
          <a:bodyPr wrap="square" rtlCol="0">
            <a:spAutoFit/>
          </a:bodyPr>
          <a:lstStyle/>
          <a:p>
            <a:pPr marL="160735" indent="-160735">
              <a:buFont typeface="Arial" panose="020B0604020202020204" pitchFamily="34" charset="0"/>
              <a:buChar char="•"/>
            </a:pPr>
            <a:r>
              <a:rPr lang="en-US" sz="1350" dirty="0"/>
              <a:t>Monoisotopic mass = 424.9 m/z</a:t>
            </a:r>
          </a:p>
          <a:p>
            <a:pPr marL="160735" indent="-160735">
              <a:buFont typeface="Arial" panose="020B0604020202020204" pitchFamily="34" charset="0"/>
              <a:buChar char="•"/>
            </a:pPr>
            <a:r>
              <a:rPr lang="en-US" sz="1350" dirty="0"/>
              <a:t>Mass difference between isotopes = 0.33</a:t>
            </a:r>
          </a:p>
          <a:p>
            <a:pPr marL="160735" indent="-160735">
              <a:buFont typeface="Arial" panose="020B0604020202020204" pitchFamily="34" charset="0"/>
              <a:buChar char="•"/>
            </a:pPr>
            <a:r>
              <a:rPr lang="en-US" sz="1350" dirty="0"/>
              <a:t>1/0.33 = Charge State of 3</a:t>
            </a:r>
          </a:p>
          <a:p>
            <a:pPr marL="160735" indent="-160735">
              <a:buFont typeface="Arial" panose="020B0604020202020204" pitchFamily="34" charset="0"/>
              <a:buChar char="•"/>
            </a:pPr>
            <a:r>
              <a:rPr lang="en-US" sz="1350" dirty="0"/>
              <a:t>424.9 * 3 = 1274.7 </a:t>
            </a:r>
          </a:p>
          <a:p>
            <a:pPr marL="160735" indent="-160735">
              <a:buFont typeface="Arial" panose="020B0604020202020204" pitchFamily="34" charset="0"/>
              <a:buChar char="•"/>
            </a:pPr>
            <a:endParaRPr lang="en-US" sz="1350" dirty="0"/>
          </a:p>
          <a:p>
            <a:pPr marL="160735" indent="-160735">
              <a:buFont typeface="Arial" panose="020B0604020202020204" pitchFamily="34" charset="0"/>
              <a:buChar char="•"/>
            </a:pPr>
            <a:r>
              <a:rPr lang="en-US" sz="1350" dirty="0"/>
              <a:t>Note: To get the neutral mass, we need to subtract the three protons (charge state was 3)</a:t>
            </a:r>
          </a:p>
          <a:p>
            <a:pPr marL="160735" indent="-160735">
              <a:buFont typeface="Arial" panose="020B0604020202020204" pitchFamily="34" charset="0"/>
              <a:buChar char="•"/>
            </a:pPr>
            <a:endParaRPr lang="en-US" sz="1350" dirty="0"/>
          </a:p>
          <a:p>
            <a:pPr marL="160735" indent="-160735">
              <a:buFont typeface="Arial" panose="020B0604020202020204" pitchFamily="34" charset="0"/>
              <a:buChar char="•"/>
            </a:pPr>
            <a:r>
              <a:rPr lang="en-US" sz="1350" dirty="0"/>
              <a:t>1274.7 – 3 = 1271.7</a:t>
            </a:r>
          </a:p>
          <a:p>
            <a:pPr marL="160735" indent="-160735">
              <a:buFont typeface="Arial" panose="020B0604020202020204" pitchFamily="34" charset="0"/>
              <a:buChar char="•"/>
            </a:pPr>
            <a:endParaRPr lang="en-US" sz="1350" dirty="0"/>
          </a:p>
          <a:p>
            <a:endParaRPr lang="en-US" sz="1350" dirty="0"/>
          </a:p>
          <a:p>
            <a:pPr marL="160735" indent="-160735">
              <a:buFont typeface="Arial" panose="020B0604020202020204" pitchFamily="34" charset="0"/>
              <a:buChar char="•"/>
            </a:pPr>
            <a:endParaRPr lang="en-US" sz="1350" dirty="0"/>
          </a:p>
        </p:txBody>
      </p:sp>
      <p:sp>
        <p:nvSpPr>
          <p:cNvPr id="2" name="TextBox 1">
            <a:extLst>
              <a:ext uri="{FF2B5EF4-FFF2-40B4-BE49-F238E27FC236}">
                <a16:creationId xmlns:a16="http://schemas.microsoft.com/office/drawing/2014/main" id="{A4D20CC6-DD00-DAA1-7A02-8714DD466BF0}"/>
              </a:ext>
            </a:extLst>
          </p:cNvPr>
          <p:cNvSpPr txBox="1"/>
          <p:nvPr/>
        </p:nvSpPr>
        <p:spPr>
          <a:xfrm>
            <a:off x="292100" y="1377801"/>
            <a:ext cx="2544502" cy="369332"/>
          </a:xfrm>
          <a:prstGeom prst="rect">
            <a:avLst/>
          </a:prstGeom>
          <a:noFill/>
        </p:spPr>
        <p:txBody>
          <a:bodyPr wrap="square" rtlCol="0">
            <a:spAutoFit/>
          </a:bodyPr>
          <a:lstStyle/>
          <a:p>
            <a:pPr algn="ctr"/>
            <a:r>
              <a:rPr lang="en-US" dirty="0"/>
              <a:t>Peptide: KEVINWELLE</a:t>
            </a:r>
          </a:p>
        </p:txBody>
      </p:sp>
      <p:sp>
        <p:nvSpPr>
          <p:cNvPr id="3" name="TextBox 2">
            <a:extLst>
              <a:ext uri="{FF2B5EF4-FFF2-40B4-BE49-F238E27FC236}">
                <a16:creationId xmlns:a16="http://schemas.microsoft.com/office/drawing/2014/main" id="{102E9FF9-CB33-FB3F-36EC-BCDAE9B4CC5A}"/>
              </a:ext>
            </a:extLst>
          </p:cNvPr>
          <p:cNvSpPr txBox="1"/>
          <p:nvPr/>
        </p:nvSpPr>
        <p:spPr>
          <a:xfrm>
            <a:off x="2385950" y="1374554"/>
            <a:ext cx="2544502" cy="369332"/>
          </a:xfrm>
          <a:prstGeom prst="rect">
            <a:avLst/>
          </a:prstGeom>
          <a:noFill/>
        </p:spPr>
        <p:txBody>
          <a:bodyPr wrap="square" rtlCol="0">
            <a:spAutoFit/>
          </a:bodyPr>
          <a:lstStyle/>
          <a:p>
            <a:pPr algn="ctr"/>
            <a:r>
              <a:rPr lang="en-US" dirty="0"/>
              <a:t>Mass: 1271.7 Da</a:t>
            </a:r>
          </a:p>
        </p:txBody>
      </p:sp>
      <p:sp>
        <p:nvSpPr>
          <p:cNvPr id="4" name="Slide Number Placeholder 3">
            <a:extLst>
              <a:ext uri="{FF2B5EF4-FFF2-40B4-BE49-F238E27FC236}">
                <a16:creationId xmlns:a16="http://schemas.microsoft.com/office/drawing/2014/main" id="{F585D0C1-0B8F-E378-CFE8-54377C26532F}"/>
              </a:ext>
            </a:extLst>
          </p:cNvPr>
          <p:cNvSpPr>
            <a:spLocks noGrp="1"/>
          </p:cNvSpPr>
          <p:nvPr>
            <p:ph type="sldNum" sz="quarter" idx="2"/>
          </p:nvPr>
        </p:nvSpPr>
        <p:spPr/>
        <p:txBody>
          <a:bodyPr/>
          <a:lstStyle/>
          <a:p>
            <a:fld id="{86CB4B4D-7CA3-9044-876B-883B54F8677D}" type="slidenum">
              <a:rPr lang="en-US" smtClean="0"/>
              <a:t>47</a:t>
            </a:fld>
            <a:endParaRPr lang="en-US"/>
          </a:p>
        </p:txBody>
      </p:sp>
    </p:spTree>
    <p:extLst>
      <p:ext uri="{BB962C8B-B14F-4D97-AF65-F5344CB8AC3E}">
        <p14:creationId xmlns:p14="http://schemas.microsoft.com/office/powerpoint/2010/main" val="206576097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object 3"/>
          <p:cNvSpPr txBox="1"/>
          <p:nvPr/>
        </p:nvSpPr>
        <p:spPr>
          <a:xfrm>
            <a:off x="207335" y="1201701"/>
            <a:ext cx="8761227" cy="387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311442" indent="-306917" defTabSz="308074">
              <a:spcBef>
                <a:spcPts val="2213"/>
              </a:spcBef>
              <a:buSzPct val="100000"/>
              <a:buChar char="•"/>
              <a:defRPr sz="5400" spc="0"/>
            </a:pPr>
            <a:r>
              <a:rPr lang="en-US" sz="2025" dirty="0"/>
              <a:t>Determining peptide mass from a family of different mass-to-charge peaks</a:t>
            </a:r>
            <a:endParaRPr sz="2025" dirty="0"/>
          </a:p>
          <a:p>
            <a:pPr marL="311442" indent="-306917" defTabSz="308074">
              <a:spcBef>
                <a:spcPts val="2213"/>
              </a:spcBef>
              <a:buSzPct val="100000"/>
              <a:buChar char="•"/>
              <a:defRPr sz="5400" spc="0"/>
            </a:pPr>
            <a:r>
              <a:rPr lang="en-US" sz="2025" dirty="0"/>
              <a:t>Isotopes</a:t>
            </a:r>
          </a:p>
          <a:p>
            <a:pPr marL="311442" indent="-306917" defTabSz="308074">
              <a:spcBef>
                <a:spcPts val="2213"/>
              </a:spcBef>
              <a:buSzPct val="100000"/>
              <a:buFontTx/>
              <a:buChar char="•"/>
              <a:defRPr sz="5400" spc="0"/>
            </a:pPr>
            <a:r>
              <a:rPr lang="en-US" sz="2025" dirty="0">
                <a:solidFill>
                  <a:schemeClr val="accent2"/>
                </a:solidFill>
              </a:rPr>
              <a:t>Mass spectrometry labeling techniques</a:t>
            </a:r>
          </a:p>
          <a:p>
            <a:pPr marL="311442" indent="-306917" defTabSz="308074">
              <a:spcBef>
                <a:spcPts val="2213"/>
              </a:spcBef>
              <a:buSzPct val="100000"/>
              <a:buFontTx/>
              <a:buChar char="•"/>
              <a:defRPr sz="5400" spc="0"/>
            </a:pPr>
            <a:r>
              <a:rPr lang="en-US" sz="2025" dirty="0"/>
              <a:t>Data acquisition techniques</a:t>
            </a:r>
          </a:p>
          <a:p>
            <a:pPr marL="311442" indent="-306917" defTabSz="308074">
              <a:spcBef>
                <a:spcPts val="2213"/>
              </a:spcBef>
              <a:buSzPct val="100000"/>
              <a:buChar char="•"/>
              <a:defRPr sz="5400" spc="0"/>
            </a:pPr>
            <a:r>
              <a:rPr lang="en-US" sz="2025" dirty="0"/>
              <a:t>Mass spectrometry database searching</a:t>
            </a:r>
          </a:p>
          <a:p>
            <a:pPr marL="311442" indent="-306917" defTabSz="308074">
              <a:spcBef>
                <a:spcPts val="2213"/>
              </a:spcBef>
              <a:buSzPct val="100000"/>
              <a:buChar char="•"/>
              <a:defRPr sz="5400" spc="0"/>
            </a:pPr>
            <a:r>
              <a:rPr lang="en-US" sz="2025" spc="-2" dirty="0"/>
              <a:t>Introduction to popular database search programs</a:t>
            </a:r>
            <a:endParaRPr sz="1725" spc="-2" dirty="0"/>
          </a:p>
          <a:p>
            <a:pPr marL="311442" indent="-306917" defTabSz="308074">
              <a:spcBef>
                <a:spcPts val="2213"/>
              </a:spcBef>
              <a:buSzPct val="100000"/>
              <a:buChar char="•"/>
              <a:defRPr sz="5400" spc="0"/>
            </a:pPr>
            <a:r>
              <a:rPr lang="en-US" sz="2025" dirty="0"/>
              <a:t>Mapping ions to protein/peptide sequences using Protein Prospector</a:t>
            </a:r>
            <a:endParaRPr sz="1725" spc="-5" dirty="0"/>
          </a:p>
        </p:txBody>
      </p:sp>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634982" y="398326"/>
            <a:ext cx="787403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925" dirty="0"/>
              <a:t>Outline</a:t>
            </a:r>
            <a:endParaRPr sz="2925" dirty="0"/>
          </a:p>
        </p:txBody>
      </p:sp>
      <p:sp>
        <p:nvSpPr>
          <p:cNvPr id="2" name="Slide Number Placeholder 1">
            <a:extLst>
              <a:ext uri="{FF2B5EF4-FFF2-40B4-BE49-F238E27FC236}">
                <a16:creationId xmlns:a16="http://schemas.microsoft.com/office/drawing/2014/main" id="{9CAD2E9B-B3F8-46FE-AF2F-469F974AAC6C}"/>
              </a:ext>
            </a:extLst>
          </p:cNvPr>
          <p:cNvSpPr>
            <a:spLocks noGrp="1"/>
          </p:cNvSpPr>
          <p:nvPr>
            <p:ph type="sldNum" sz="quarter" idx="2"/>
          </p:nvPr>
        </p:nvSpPr>
        <p:spPr/>
        <p:txBody>
          <a:bodyPr/>
          <a:lstStyle/>
          <a:p>
            <a:fld id="{86CB4B4D-7CA3-9044-876B-883B54F8677D}" type="slidenum">
              <a:rPr lang="en-US" smtClean="0"/>
              <a:t>48</a:t>
            </a:fld>
            <a:endParaRPr lang="en-US"/>
          </a:p>
        </p:txBody>
      </p:sp>
    </p:spTree>
    <p:extLst>
      <p:ext uri="{BB962C8B-B14F-4D97-AF65-F5344CB8AC3E}">
        <p14:creationId xmlns:p14="http://schemas.microsoft.com/office/powerpoint/2010/main" val="269377634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object 3"/>
          <p:cNvSpPr txBox="1"/>
          <p:nvPr/>
        </p:nvSpPr>
        <p:spPr>
          <a:xfrm>
            <a:off x="634982" y="1201701"/>
            <a:ext cx="7874036" cy="3415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311442" indent="-306917" defTabSz="308074">
              <a:spcBef>
                <a:spcPts val="2213"/>
              </a:spcBef>
              <a:buSzPct val="100000"/>
              <a:buChar char="•"/>
              <a:defRPr sz="5400" spc="0"/>
            </a:pPr>
            <a:r>
              <a:rPr lang="en-US" sz="1725" spc="-5" dirty="0"/>
              <a:t>Metabolic labeling</a:t>
            </a:r>
          </a:p>
          <a:p>
            <a:pPr marL="768642" lvl="1" indent="-306917" defTabSz="308074">
              <a:spcBef>
                <a:spcPts val="600"/>
              </a:spcBef>
              <a:buSzPct val="100000"/>
              <a:buChar char="•"/>
              <a:defRPr sz="5400" spc="0"/>
            </a:pPr>
            <a:r>
              <a:rPr lang="en-US" sz="1725" b="1" spc="-5" dirty="0"/>
              <a:t>S</a:t>
            </a:r>
            <a:r>
              <a:rPr lang="en-US" sz="1725" spc="-5" dirty="0"/>
              <a:t>table </a:t>
            </a:r>
            <a:r>
              <a:rPr lang="en-US" sz="1725" b="1" spc="-5" dirty="0"/>
              <a:t>I</a:t>
            </a:r>
            <a:r>
              <a:rPr lang="en-US" sz="1725" spc="-5" dirty="0"/>
              <a:t>sotopic </a:t>
            </a:r>
            <a:r>
              <a:rPr lang="en-US" sz="1725" b="1" spc="-5" dirty="0"/>
              <a:t>L</a:t>
            </a:r>
            <a:r>
              <a:rPr lang="en-US" sz="1725" spc="-5" dirty="0"/>
              <a:t>abeling by </a:t>
            </a:r>
            <a:r>
              <a:rPr lang="en-US" sz="1725" b="1" spc="-5" dirty="0"/>
              <a:t>A</a:t>
            </a:r>
            <a:r>
              <a:rPr lang="en-US" sz="1725" spc="-5" dirty="0"/>
              <a:t>mino acids in </a:t>
            </a:r>
            <a:r>
              <a:rPr lang="en-US" sz="1725" b="1" spc="-5" dirty="0"/>
              <a:t>C</a:t>
            </a:r>
            <a:r>
              <a:rPr lang="en-US" sz="1725" spc="-5" dirty="0"/>
              <a:t>ell culture (SILAC)</a:t>
            </a:r>
          </a:p>
          <a:p>
            <a:pPr marL="768642" lvl="1" indent="-306917" defTabSz="308074">
              <a:spcBef>
                <a:spcPts val="600"/>
              </a:spcBef>
              <a:buSzPct val="100000"/>
              <a:buFontTx/>
              <a:buChar char="•"/>
              <a:defRPr sz="5400" spc="0"/>
            </a:pPr>
            <a:r>
              <a:rPr lang="en-US" sz="1725" b="1" spc="-5" dirty="0"/>
              <a:t>S</a:t>
            </a:r>
            <a:r>
              <a:rPr lang="en-US" sz="1725" spc="-5" dirty="0"/>
              <a:t>table </a:t>
            </a:r>
            <a:r>
              <a:rPr lang="en-US" sz="1725" b="1" spc="-5" dirty="0"/>
              <a:t>I</a:t>
            </a:r>
            <a:r>
              <a:rPr lang="en-US" sz="1725" spc="-5" dirty="0"/>
              <a:t>sotopic </a:t>
            </a:r>
            <a:r>
              <a:rPr lang="en-US" sz="1725" b="1" spc="-5" dirty="0"/>
              <a:t>L</a:t>
            </a:r>
            <a:r>
              <a:rPr lang="en-US" sz="1725" spc="-5" dirty="0"/>
              <a:t>abeling by </a:t>
            </a:r>
            <a:r>
              <a:rPr lang="en-US" sz="1725" b="1" spc="-5" dirty="0"/>
              <a:t>A</a:t>
            </a:r>
            <a:r>
              <a:rPr lang="en-US" sz="1725" spc="-5" dirty="0"/>
              <a:t>mino acids in </a:t>
            </a:r>
            <a:r>
              <a:rPr lang="en-US" sz="1725" b="1" spc="-5" dirty="0"/>
              <a:t>M</a:t>
            </a:r>
            <a:r>
              <a:rPr lang="en-US" sz="1725" spc="-5" dirty="0"/>
              <a:t>ammals (SILAM)</a:t>
            </a:r>
          </a:p>
          <a:p>
            <a:pPr marL="768642" lvl="1" indent="-306917" defTabSz="308074">
              <a:spcBef>
                <a:spcPts val="600"/>
              </a:spcBef>
              <a:buSzPct val="100000"/>
              <a:buFontTx/>
              <a:buChar char="•"/>
              <a:defRPr sz="5400" spc="0"/>
            </a:pPr>
            <a:r>
              <a:rPr lang="en-US" sz="1725" spc="-5" dirty="0"/>
              <a:t>Neutron Encoding (</a:t>
            </a:r>
            <a:r>
              <a:rPr lang="en-US" sz="1725" spc="-5" dirty="0" err="1"/>
              <a:t>NeuCode</a:t>
            </a:r>
            <a:r>
              <a:rPr lang="en-US" sz="1725" spc="-5" dirty="0"/>
              <a:t>)</a:t>
            </a:r>
          </a:p>
          <a:p>
            <a:pPr marL="311442" indent="-306917" defTabSz="308074">
              <a:spcBef>
                <a:spcPts val="2213"/>
              </a:spcBef>
              <a:buSzPct val="100000"/>
              <a:buChar char="•"/>
              <a:defRPr sz="5400" spc="0"/>
            </a:pPr>
            <a:r>
              <a:rPr lang="en-US" sz="1725" spc="-5" dirty="0"/>
              <a:t>Isobaric labeling</a:t>
            </a:r>
          </a:p>
          <a:p>
            <a:pPr marL="768642" lvl="1" indent="-306917" defTabSz="308074">
              <a:spcBef>
                <a:spcPts val="600"/>
              </a:spcBef>
              <a:buSzPct val="100000"/>
              <a:buChar char="•"/>
              <a:defRPr sz="5400" spc="0"/>
            </a:pPr>
            <a:r>
              <a:rPr lang="en-US" sz="1725" b="1" spc="-5" dirty="0"/>
              <a:t>T</a:t>
            </a:r>
            <a:r>
              <a:rPr lang="en-US" sz="1725" spc="-5" dirty="0"/>
              <a:t>andem </a:t>
            </a:r>
            <a:r>
              <a:rPr lang="en-US" sz="1725" b="1" spc="-5" dirty="0"/>
              <a:t>M</a:t>
            </a:r>
            <a:r>
              <a:rPr lang="en-US" sz="1725" spc="-5" dirty="0"/>
              <a:t>ass </a:t>
            </a:r>
            <a:r>
              <a:rPr lang="en-US" sz="1725" b="1" spc="-5" dirty="0"/>
              <a:t>T</a:t>
            </a:r>
            <a:r>
              <a:rPr lang="en-US" sz="1725" spc="-5" dirty="0"/>
              <a:t>ags (TMT)</a:t>
            </a:r>
          </a:p>
          <a:p>
            <a:pPr marL="768642" lvl="1" indent="-306917" defTabSz="308074">
              <a:spcBef>
                <a:spcPts val="600"/>
              </a:spcBef>
              <a:buSzPct val="100000"/>
              <a:buChar char="•"/>
              <a:defRPr sz="5400" spc="0"/>
            </a:pPr>
            <a:r>
              <a:rPr lang="en-US" sz="1725" spc="-5" dirty="0"/>
              <a:t>Dimethyl Labeling</a:t>
            </a:r>
          </a:p>
          <a:p>
            <a:pPr marL="768642" lvl="1" indent="-306917" defTabSz="308074">
              <a:spcBef>
                <a:spcPts val="600"/>
              </a:spcBef>
              <a:buSzPct val="100000"/>
              <a:buChar char="•"/>
              <a:defRPr sz="5400" spc="0"/>
            </a:pPr>
            <a:r>
              <a:rPr lang="en-US" sz="1725" b="1" spc="-5" dirty="0"/>
              <a:t>I</a:t>
            </a:r>
            <a:r>
              <a:rPr lang="en-US" sz="1725" spc="-5" dirty="0"/>
              <a:t>sobaric </a:t>
            </a:r>
            <a:r>
              <a:rPr lang="en-US" sz="1725" b="1" spc="-5" dirty="0"/>
              <a:t>T</a:t>
            </a:r>
            <a:r>
              <a:rPr lang="en-US" sz="1725" spc="-5" dirty="0"/>
              <a:t>ags for </a:t>
            </a:r>
            <a:r>
              <a:rPr lang="en-US" sz="1725" b="1" spc="-5" dirty="0"/>
              <a:t>R</a:t>
            </a:r>
            <a:r>
              <a:rPr lang="en-US" sz="1725" spc="-5" dirty="0"/>
              <a:t>elative and </a:t>
            </a:r>
            <a:r>
              <a:rPr lang="en-US" sz="1725" b="1" spc="-5" dirty="0"/>
              <a:t>A</a:t>
            </a:r>
            <a:r>
              <a:rPr lang="en-US" sz="1725" spc="-5" dirty="0"/>
              <a:t>bsolute </a:t>
            </a:r>
            <a:r>
              <a:rPr lang="en-US" sz="1725" b="1" spc="-5" dirty="0"/>
              <a:t>Q</a:t>
            </a:r>
            <a:r>
              <a:rPr lang="en-US" sz="1725" spc="-5" dirty="0"/>
              <a:t>uantitation (</a:t>
            </a:r>
            <a:r>
              <a:rPr lang="en-US" sz="1725" spc="-5" dirty="0" err="1"/>
              <a:t>iTRAQ</a:t>
            </a:r>
            <a:r>
              <a:rPr lang="en-US" sz="1725" spc="-5" dirty="0"/>
              <a:t>)</a:t>
            </a:r>
          </a:p>
          <a:p>
            <a:pPr marL="768642" lvl="1" indent="-306917" defTabSz="308074">
              <a:spcBef>
                <a:spcPts val="2213"/>
              </a:spcBef>
              <a:buSzPct val="100000"/>
              <a:buChar char="•"/>
              <a:defRPr sz="5400" spc="0"/>
            </a:pPr>
            <a:endParaRPr sz="1725" spc="-5" dirty="0"/>
          </a:p>
        </p:txBody>
      </p:sp>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634982" y="398326"/>
            <a:ext cx="787403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925" dirty="0"/>
              <a:t>Mass Spectrometry Labeling Techniques</a:t>
            </a:r>
            <a:endParaRPr sz="2925" dirty="0"/>
          </a:p>
        </p:txBody>
      </p:sp>
      <p:sp>
        <p:nvSpPr>
          <p:cNvPr id="2" name="Slide Number Placeholder 1">
            <a:extLst>
              <a:ext uri="{FF2B5EF4-FFF2-40B4-BE49-F238E27FC236}">
                <a16:creationId xmlns:a16="http://schemas.microsoft.com/office/drawing/2014/main" id="{9CAD2E9B-B3F8-46FE-AF2F-469F974AAC6C}"/>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3" name="Rectangle 2">
            <a:extLst>
              <a:ext uri="{FF2B5EF4-FFF2-40B4-BE49-F238E27FC236}">
                <a16:creationId xmlns:a16="http://schemas.microsoft.com/office/drawing/2014/main" id="{708F79AE-2EA3-81DA-8B88-4AD14A7B3761}"/>
              </a:ext>
            </a:extLst>
          </p:cNvPr>
          <p:cNvSpPr/>
          <p:nvPr/>
        </p:nvSpPr>
        <p:spPr>
          <a:xfrm>
            <a:off x="1061884" y="1494503"/>
            <a:ext cx="5879690" cy="10772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39D180C-6CB6-6A57-DDB6-2EFF624AE947}"/>
              </a:ext>
            </a:extLst>
          </p:cNvPr>
          <p:cNvSpPr/>
          <p:nvPr/>
        </p:nvSpPr>
        <p:spPr>
          <a:xfrm>
            <a:off x="1061884" y="3016952"/>
            <a:ext cx="5879690" cy="10772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0718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Protonation of polypeptides in ESI (</a:t>
            </a:r>
            <a:r>
              <a:rPr lang="en-US" sz="2800" dirty="0" err="1"/>
              <a:t>ElectroSpray</a:t>
            </a:r>
            <a:r>
              <a:rPr lang="en-US" sz="2800" dirty="0"/>
              <a:t> Ionization)</a:t>
            </a:r>
          </a:p>
        </p:txBody>
      </p:sp>
      <p:pic>
        <p:nvPicPr>
          <p:cNvPr id="5" name="Image" descr="Image">
            <a:extLst>
              <a:ext uri="{FF2B5EF4-FFF2-40B4-BE49-F238E27FC236}">
                <a16:creationId xmlns:a16="http://schemas.microsoft.com/office/drawing/2014/main" id="{1A4F00E1-D6B4-476C-81BD-FB38A7F3596D}"/>
              </a:ext>
            </a:extLst>
          </p:cNvPr>
          <p:cNvPicPr>
            <a:picLocks noChangeAspect="1"/>
          </p:cNvPicPr>
          <p:nvPr/>
        </p:nvPicPr>
        <p:blipFill>
          <a:blip r:embed="rId3"/>
          <a:srcRect t="11687"/>
          <a:stretch>
            <a:fillRect/>
          </a:stretch>
        </p:blipFill>
        <p:spPr>
          <a:xfrm>
            <a:off x="381000" y="1119306"/>
            <a:ext cx="8339560" cy="3655380"/>
          </a:xfrm>
          <a:prstGeom prst="rect">
            <a:avLst/>
          </a:prstGeom>
          <a:ln w="12700">
            <a:miter lim="400000"/>
          </a:ln>
        </p:spPr>
      </p:pic>
      <p:sp>
        <p:nvSpPr>
          <p:cNvPr id="2" name="TextBox 1">
            <a:extLst>
              <a:ext uri="{FF2B5EF4-FFF2-40B4-BE49-F238E27FC236}">
                <a16:creationId xmlns:a16="http://schemas.microsoft.com/office/drawing/2014/main" id="{21450604-6822-4727-A97B-8215DF128FAD}"/>
              </a:ext>
            </a:extLst>
          </p:cNvPr>
          <p:cNvSpPr txBox="1"/>
          <p:nvPr/>
        </p:nvSpPr>
        <p:spPr>
          <a:xfrm>
            <a:off x="2244436" y="2160856"/>
            <a:ext cx="450273" cy="338554"/>
          </a:xfrm>
          <a:prstGeom prst="rect">
            <a:avLst/>
          </a:prstGeom>
          <a:noFill/>
        </p:spPr>
        <p:txBody>
          <a:bodyPr wrap="square" rtlCol="0">
            <a:spAutoFit/>
          </a:bodyPr>
          <a:lstStyle/>
          <a:p>
            <a:r>
              <a:rPr lang="en-US" sz="1600" dirty="0">
                <a:solidFill>
                  <a:srgbClr val="FF0000"/>
                </a:solidFill>
              </a:rPr>
              <a:t>H</a:t>
            </a:r>
            <a:r>
              <a:rPr lang="en-US" sz="1600" baseline="30000" dirty="0">
                <a:solidFill>
                  <a:srgbClr val="FF0000"/>
                </a:solidFill>
              </a:rPr>
              <a:t>+</a:t>
            </a:r>
            <a:endParaRPr lang="en-US" sz="1600" dirty="0">
              <a:solidFill>
                <a:srgbClr val="FF0000"/>
              </a:solidFill>
            </a:endParaRPr>
          </a:p>
        </p:txBody>
      </p:sp>
      <p:sp>
        <p:nvSpPr>
          <p:cNvPr id="6" name="TextBox 5">
            <a:extLst>
              <a:ext uri="{FF2B5EF4-FFF2-40B4-BE49-F238E27FC236}">
                <a16:creationId xmlns:a16="http://schemas.microsoft.com/office/drawing/2014/main" id="{32CF6307-687B-4F54-B6B7-58779D2AB5C9}"/>
              </a:ext>
            </a:extLst>
          </p:cNvPr>
          <p:cNvSpPr txBox="1"/>
          <p:nvPr/>
        </p:nvSpPr>
        <p:spPr>
          <a:xfrm>
            <a:off x="6040581" y="4028089"/>
            <a:ext cx="450273" cy="338554"/>
          </a:xfrm>
          <a:prstGeom prst="rect">
            <a:avLst/>
          </a:prstGeom>
          <a:noFill/>
        </p:spPr>
        <p:txBody>
          <a:bodyPr wrap="square" rtlCol="0">
            <a:spAutoFit/>
          </a:bodyPr>
          <a:lstStyle/>
          <a:p>
            <a:r>
              <a:rPr lang="en-US" sz="1600" dirty="0">
                <a:solidFill>
                  <a:srgbClr val="FF0000"/>
                </a:solidFill>
              </a:rPr>
              <a:t>H</a:t>
            </a:r>
            <a:r>
              <a:rPr lang="en-US" sz="1600" baseline="30000" dirty="0">
                <a:solidFill>
                  <a:srgbClr val="FF0000"/>
                </a:solidFill>
              </a:rPr>
              <a:t>+</a:t>
            </a:r>
            <a:endParaRPr lang="en-US" sz="1600" dirty="0">
              <a:solidFill>
                <a:srgbClr val="FF0000"/>
              </a:solidFill>
            </a:endParaRPr>
          </a:p>
        </p:txBody>
      </p:sp>
      <p:sp>
        <p:nvSpPr>
          <p:cNvPr id="3" name="Slide Number Placeholder 2">
            <a:extLst>
              <a:ext uri="{FF2B5EF4-FFF2-40B4-BE49-F238E27FC236}">
                <a16:creationId xmlns:a16="http://schemas.microsoft.com/office/drawing/2014/main" id="{2635D6FA-3BEE-43B1-A6A5-61EC7D27D318}"/>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4" name="Picture 3">
            <a:extLst>
              <a:ext uri="{FF2B5EF4-FFF2-40B4-BE49-F238E27FC236}">
                <a16:creationId xmlns:a16="http://schemas.microsoft.com/office/drawing/2014/main" id="{91B041E8-6B97-44FA-13A0-7AC3FF3EC376}"/>
              </a:ext>
            </a:extLst>
          </p:cNvPr>
          <p:cNvPicPr>
            <a:picLocks noChangeAspect="1"/>
          </p:cNvPicPr>
          <p:nvPr/>
        </p:nvPicPr>
        <p:blipFill>
          <a:blip r:embed="rId4"/>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183333159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object 3"/>
          <p:cNvSpPr txBox="1"/>
          <p:nvPr/>
        </p:nvSpPr>
        <p:spPr>
          <a:xfrm>
            <a:off x="634982" y="1201701"/>
            <a:ext cx="7874036" cy="3415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311442" indent="-306917" defTabSz="308074">
              <a:spcBef>
                <a:spcPts val="2213"/>
              </a:spcBef>
              <a:buSzPct val="100000"/>
              <a:buChar char="•"/>
              <a:defRPr sz="5400" spc="0"/>
            </a:pPr>
            <a:r>
              <a:rPr lang="en-US" sz="1725" spc="-5" dirty="0"/>
              <a:t>Metabolic labeling</a:t>
            </a:r>
          </a:p>
          <a:p>
            <a:pPr marL="768642" lvl="1" indent="-306917" defTabSz="308074">
              <a:spcBef>
                <a:spcPts val="600"/>
              </a:spcBef>
              <a:buSzPct val="100000"/>
              <a:buChar char="•"/>
              <a:defRPr sz="5400" spc="0"/>
            </a:pPr>
            <a:r>
              <a:rPr lang="en-US" sz="1725" b="1" spc="-5" dirty="0"/>
              <a:t>S</a:t>
            </a:r>
            <a:r>
              <a:rPr lang="en-US" sz="1725" spc="-5" dirty="0"/>
              <a:t>table </a:t>
            </a:r>
            <a:r>
              <a:rPr lang="en-US" sz="1725" b="1" spc="-5" dirty="0"/>
              <a:t>I</a:t>
            </a:r>
            <a:r>
              <a:rPr lang="en-US" sz="1725" spc="-5" dirty="0"/>
              <a:t>sotopic </a:t>
            </a:r>
            <a:r>
              <a:rPr lang="en-US" sz="1725" b="1" spc="-5" dirty="0"/>
              <a:t>L</a:t>
            </a:r>
            <a:r>
              <a:rPr lang="en-US" sz="1725" spc="-5" dirty="0"/>
              <a:t>abeling by </a:t>
            </a:r>
            <a:r>
              <a:rPr lang="en-US" sz="1725" b="1" spc="-5" dirty="0"/>
              <a:t>A</a:t>
            </a:r>
            <a:r>
              <a:rPr lang="en-US" sz="1725" spc="-5" dirty="0"/>
              <a:t>mino acids in </a:t>
            </a:r>
            <a:r>
              <a:rPr lang="en-US" sz="1725" b="1" spc="-5" dirty="0"/>
              <a:t>C</a:t>
            </a:r>
            <a:r>
              <a:rPr lang="en-US" sz="1725" spc="-5" dirty="0"/>
              <a:t>ell culture (SILAC)</a:t>
            </a:r>
          </a:p>
          <a:p>
            <a:pPr marL="768642" lvl="1" indent="-306917" defTabSz="308074">
              <a:spcBef>
                <a:spcPts val="600"/>
              </a:spcBef>
              <a:buSzPct val="100000"/>
              <a:buFontTx/>
              <a:buChar char="•"/>
              <a:defRPr sz="5400" spc="0"/>
            </a:pPr>
            <a:r>
              <a:rPr lang="en-US" sz="1725" b="1" spc="-5" dirty="0"/>
              <a:t>S</a:t>
            </a:r>
            <a:r>
              <a:rPr lang="en-US" sz="1725" spc="-5" dirty="0"/>
              <a:t>table </a:t>
            </a:r>
            <a:r>
              <a:rPr lang="en-US" sz="1725" b="1" spc="-5" dirty="0"/>
              <a:t>I</a:t>
            </a:r>
            <a:r>
              <a:rPr lang="en-US" sz="1725" spc="-5" dirty="0"/>
              <a:t>sotopic </a:t>
            </a:r>
            <a:r>
              <a:rPr lang="en-US" sz="1725" b="1" spc="-5" dirty="0"/>
              <a:t>L</a:t>
            </a:r>
            <a:r>
              <a:rPr lang="en-US" sz="1725" spc="-5" dirty="0"/>
              <a:t>abeling by </a:t>
            </a:r>
            <a:r>
              <a:rPr lang="en-US" sz="1725" b="1" spc="-5" dirty="0"/>
              <a:t>A</a:t>
            </a:r>
            <a:r>
              <a:rPr lang="en-US" sz="1725" spc="-5" dirty="0"/>
              <a:t>mino acids in </a:t>
            </a:r>
            <a:r>
              <a:rPr lang="en-US" sz="1725" b="1" spc="-5" dirty="0"/>
              <a:t>M</a:t>
            </a:r>
            <a:r>
              <a:rPr lang="en-US" sz="1725" spc="-5" dirty="0"/>
              <a:t>ammals (SILAM)</a:t>
            </a:r>
          </a:p>
          <a:p>
            <a:pPr marL="768642" lvl="1" indent="-306917" defTabSz="308074">
              <a:spcBef>
                <a:spcPts val="600"/>
              </a:spcBef>
              <a:buSzPct val="100000"/>
              <a:buFontTx/>
              <a:buChar char="•"/>
              <a:defRPr sz="5400" spc="0"/>
            </a:pPr>
            <a:r>
              <a:rPr lang="en-US" sz="1725" spc="-5" dirty="0"/>
              <a:t>Neutron Encoding (</a:t>
            </a:r>
            <a:r>
              <a:rPr lang="en-US" sz="1725" spc="-5" dirty="0" err="1"/>
              <a:t>NeuCode</a:t>
            </a:r>
            <a:r>
              <a:rPr lang="en-US" sz="1725" spc="-5" dirty="0"/>
              <a:t>)</a:t>
            </a:r>
          </a:p>
          <a:p>
            <a:pPr marL="311442" indent="-306917" defTabSz="308074">
              <a:spcBef>
                <a:spcPts val="2213"/>
              </a:spcBef>
              <a:buSzPct val="100000"/>
              <a:buChar char="•"/>
              <a:defRPr sz="5400" spc="0"/>
            </a:pPr>
            <a:r>
              <a:rPr lang="en-US" sz="1725" spc="-5" dirty="0"/>
              <a:t>Isobaric labeling</a:t>
            </a:r>
          </a:p>
          <a:p>
            <a:pPr marL="768642" lvl="1" indent="-306917" defTabSz="308074">
              <a:spcBef>
                <a:spcPts val="600"/>
              </a:spcBef>
              <a:buSzPct val="100000"/>
              <a:buChar char="•"/>
              <a:defRPr sz="5400" spc="0"/>
            </a:pPr>
            <a:r>
              <a:rPr lang="en-US" sz="1725" b="1" spc="-5" dirty="0"/>
              <a:t>T</a:t>
            </a:r>
            <a:r>
              <a:rPr lang="en-US" sz="1725" spc="-5" dirty="0"/>
              <a:t>andem </a:t>
            </a:r>
            <a:r>
              <a:rPr lang="en-US" sz="1725" b="1" spc="-5" dirty="0"/>
              <a:t>M</a:t>
            </a:r>
            <a:r>
              <a:rPr lang="en-US" sz="1725" spc="-5" dirty="0"/>
              <a:t>ass </a:t>
            </a:r>
            <a:r>
              <a:rPr lang="en-US" sz="1725" b="1" spc="-5" dirty="0"/>
              <a:t>T</a:t>
            </a:r>
            <a:r>
              <a:rPr lang="en-US" sz="1725" spc="-5" dirty="0"/>
              <a:t>ags (TMT)</a:t>
            </a:r>
          </a:p>
          <a:p>
            <a:pPr marL="768642" lvl="1" indent="-306917" defTabSz="308074">
              <a:spcBef>
                <a:spcPts val="600"/>
              </a:spcBef>
              <a:buSzPct val="100000"/>
              <a:buChar char="•"/>
              <a:defRPr sz="5400" spc="0"/>
            </a:pPr>
            <a:r>
              <a:rPr lang="en-US" sz="1725" spc="-5" dirty="0"/>
              <a:t>Dimethyl Labeling</a:t>
            </a:r>
          </a:p>
          <a:p>
            <a:pPr marL="768642" lvl="1" indent="-306917" defTabSz="308074">
              <a:spcBef>
                <a:spcPts val="600"/>
              </a:spcBef>
              <a:buSzPct val="100000"/>
              <a:buChar char="•"/>
              <a:defRPr sz="5400" spc="0"/>
            </a:pPr>
            <a:r>
              <a:rPr lang="en-US" sz="1725" b="1" spc="-5" dirty="0"/>
              <a:t>I</a:t>
            </a:r>
            <a:r>
              <a:rPr lang="en-US" sz="1725" spc="-5" dirty="0"/>
              <a:t>sobaric </a:t>
            </a:r>
            <a:r>
              <a:rPr lang="en-US" sz="1725" b="1" spc="-5" dirty="0"/>
              <a:t>T</a:t>
            </a:r>
            <a:r>
              <a:rPr lang="en-US" sz="1725" spc="-5" dirty="0"/>
              <a:t>ags for </a:t>
            </a:r>
            <a:r>
              <a:rPr lang="en-US" sz="1725" b="1" spc="-5" dirty="0"/>
              <a:t>R</a:t>
            </a:r>
            <a:r>
              <a:rPr lang="en-US" sz="1725" spc="-5" dirty="0"/>
              <a:t>elative and </a:t>
            </a:r>
            <a:r>
              <a:rPr lang="en-US" sz="1725" b="1" spc="-5" dirty="0"/>
              <a:t>A</a:t>
            </a:r>
            <a:r>
              <a:rPr lang="en-US" sz="1725" spc="-5" dirty="0"/>
              <a:t>bsolute </a:t>
            </a:r>
            <a:r>
              <a:rPr lang="en-US" sz="1725" b="1" spc="-5" dirty="0"/>
              <a:t>Q</a:t>
            </a:r>
            <a:r>
              <a:rPr lang="en-US" sz="1725" spc="-5" dirty="0"/>
              <a:t>uantitation (</a:t>
            </a:r>
            <a:r>
              <a:rPr lang="en-US" sz="1725" spc="-5" dirty="0" err="1"/>
              <a:t>iTRAQ</a:t>
            </a:r>
            <a:r>
              <a:rPr lang="en-US" sz="1725" spc="-5" dirty="0"/>
              <a:t>)</a:t>
            </a:r>
          </a:p>
          <a:p>
            <a:pPr marL="768642" lvl="1" indent="-306917" defTabSz="308074">
              <a:spcBef>
                <a:spcPts val="2213"/>
              </a:spcBef>
              <a:buSzPct val="100000"/>
              <a:buChar char="•"/>
              <a:defRPr sz="5400" spc="0"/>
            </a:pPr>
            <a:endParaRPr sz="1725" spc="-5" dirty="0"/>
          </a:p>
        </p:txBody>
      </p:sp>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634982" y="398326"/>
            <a:ext cx="787403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925" dirty="0"/>
              <a:t>Mass Spectrometry Labeling Techniques</a:t>
            </a:r>
            <a:endParaRPr sz="2925" dirty="0"/>
          </a:p>
        </p:txBody>
      </p:sp>
      <p:sp>
        <p:nvSpPr>
          <p:cNvPr id="2" name="Slide Number Placeholder 1">
            <a:extLst>
              <a:ext uri="{FF2B5EF4-FFF2-40B4-BE49-F238E27FC236}">
                <a16:creationId xmlns:a16="http://schemas.microsoft.com/office/drawing/2014/main" id="{9CAD2E9B-B3F8-46FE-AF2F-469F974AAC6C}"/>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4" name="Rectangle 3">
            <a:extLst>
              <a:ext uri="{FF2B5EF4-FFF2-40B4-BE49-F238E27FC236}">
                <a16:creationId xmlns:a16="http://schemas.microsoft.com/office/drawing/2014/main" id="{F39D180C-6CB6-6A57-DDB6-2EFF624AE947}"/>
              </a:ext>
            </a:extLst>
          </p:cNvPr>
          <p:cNvSpPr/>
          <p:nvPr/>
        </p:nvSpPr>
        <p:spPr>
          <a:xfrm>
            <a:off x="1035302" y="3006319"/>
            <a:ext cx="5879690" cy="10772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50718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object 3"/>
          <p:cNvSpPr txBox="1"/>
          <p:nvPr/>
        </p:nvSpPr>
        <p:spPr>
          <a:xfrm>
            <a:off x="634982" y="1201701"/>
            <a:ext cx="7874036" cy="3415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311442" indent="-306917" defTabSz="308074">
              <a:spcBef>
                <a:spcPts val="2213"/>
              </a:spcBef>
              <a:buSzPct val="100000"/>
              <a:buChar char="•"/>
              <a:defRPr sz="5400" spc="0"/>
            </a:pPr>
            <a:r>
              <a:rPr lang="en-US" sz="1725" spc="-5" dirty="0"/>
              <a:t>Metabolic labeling</a:t>
            </a:r>
          </a:p>
          <a:p>
            <a:pPr marL="768642" lvl="1" indent="-306917" defTabSz="308074">
              <a:spcBef>
                <a:spcPts val="600"/>
              </a:spcBef>
              <a:buSzPct val="100000"/>
              <a:buChar char="•"/>
              <a:defRPr sz="5400" spc="0"/>
            </a:pPr>
            <a:r>
              <a:rPr lang="en-US" sz="1725" b="1" spc="-5" dirty="0"/>
              <a:t>S</a:t>
            </a:r>
            <a:r>
              <a:rPr lang="en-US" sz="1725" spc="-5" dirty="0"/>
              <a:t>table </a:t>
            </a:r>
            <a:r>
              <a:rPr lang="en-US" sz="1725" b="1" spc="-5" dirty="0"/>
              <a:t>I</a:t>
            </a:r>
            <a:r>
              <a:rPr lang="en-US" sz="1725" spc="-5" dirty="0"/>
              <a:t>sotopic </a:t>
            </a:r>
            <a:r>
              <a:rPr lang="en-US" sz="1725" b="1" spc="-5" dirty="0"/>
              <a:t>L</a:t>
            </a:r>
            <a:r>
              <a:rPr lang="en-US" sz="1725" spc="-5" dirty="0"/>
              <a:t>abeling by </a:t>
            </a:r>
            <a:r>
              <a:rPr lang="en-US" sz="1725" b="1" spc="-5" dirty="0"/>
              <a:t>A</a:t>
            </a:r>
            <a:r>
              <a:rPr lang="en-US" sz="1725" spc="-5" dirty="0"/>
              <a:t>mino acids in </a:t>
            </a:r>
            <a:r>
              <a:rPr lang="en-US" sz="1725" b="1" spc="-5" dirty="0"/>
              <a:t>C</a:t>
            </a:r>
            <a:r>
              <a:rPr lang="en-US" sz="1725" spc="-5" dirty="0"/>
              <a:t>ell culture (SILAC)</a:t>
            </a:r>
          </a:p>
          <a:p>
            <a:pPr marL="768642" lvl="1" indent="-306917" defTabSz="308074">
              <a:spcBef>
                <a:spcPts val="600"/>
              </a:spcBef>
              <a:buSzPct val="100000"/>
              <a:buFontTx/>
              <a:buChar char="•"/>
              <a:defRPr sz="5400" spc="0"/>
            </a:pPr>
            <a:r>
              <a:rPr lang="en-US" sz="1725" b="1" spc="-5" dirty="0"/>
              <a:t>S</a:t>
            </a:r>
            <a:r>
              <a:rPr lang="en-US" sz="1725" spc="-5" dirty="0"/>
              <a:t>table </a:t>
            </a:r>
            <a:r>
              <a:rPr lang="en-US" sz="1725" b="1" spc="-5" dirty="0"/>
              <a:t>I</a:t>
            </a:r>
            <a:r>
              <a:rPr lang="en-US" sz="1725" spc="-5" dirty="0"/>
              <a:t>sotopic </a:t>
            </a:r>
            <a:r>
              <a:rPr lang="en-US" sz="1725" b="1" spc="-5" dirty="0"/>
              <a:t>L</a:t>
            </a:r>
            <a:r>
              <a:rPr lang="en-US" sz="1725" spc="-5" dirty="0"/>
              <a:t>abeling by </a:t>
            </a:r>
            <a:r>
              <a:rPr lang="en-US" sz="1725" b="1" spc="-5" dirty="0"/>
              <a:t>A</a:t>
            </a:r>
            <a:r>
              <a:rPr lang="en-US" sz="1725" spc="-5" dirty="0"/>
              <a:t>mino acids in </a:t>
            </a:r>
            <a:r>
              <a:rPr lang="en-US" sz="1725" b="1" spc="-5" dirty="0"/>
              <a:t>M</a:t>
            </a:r>
            <a:r>
              <a:rPr lang="en-US" sz="1725" spc="-5" dirty="0"/>
              <a:t>ammals (SILAM)</a:t>
            </a:r>
          </a:p>
          <a:p>
            <a:pPr marL="768642" lvl="1" indent="-306917" defTabSz="308074">
              <a:spcBef>
                <a:spcPts val="600"/>
              </a:spcBef>
              <a:buSzPct val="100000"/>
              <a:buFontTx/>
              <a:buChar char="•"/>
              <a:defRPr sz="5400" spc="0"/>
            </a:pPr>
            <a:r>
              <a:rPr lang="en-US" sz="1725" spc="-5" dirty="0"/>
              <a:t>Neutron Encoding (</a:t>
            </a:r>
            <a:r>
              <a:rPr lang="en-US" sz="1725" spc="-5" dirty="0" err="1"/>
              <a:t>NeuCode</a:t>
            </a:r>
            <a:r>
              <a:rPr lang="en-US" sz="1725" spc="-5" dirty="0"/>
              <a:t>)</a:t>
            </a:r>
          </a:p>
          <a:p>
            <a:pPr marL="311442" indent="-306917" defTabSz="308074">
              <a:spcBef>
                <a:spcPts val="2213"/>
              </a:spcBef>
              <a:buSzPct val="100000"/>
              <a:buChar char="•"/>
              <a:defRPr sz="5400" spc="0"/>
            </a:pPr>
            <a:r>
              <a:rPr lang="en-US" sz="1725" spc="-5" dirty="0"/>
              <a:t>Isobaric labeling</a:t>
            </a:r>
          </a:p>
          <a:p>
            <a:pPr marL="768642" lvl="1" indent="-306917" defTabSz="308074">
              <a:spcBef>
                <a:spcPts val="600"/>
              </a:spcBef>
              <a:buSzPct val="100000"/>
              <a:buChar char="•"/>
              <a:defRPr sz="5400" spc="0"/>
            </a:pPr>
            <a:r>
              <a:rPr lang="en-US" sz="1725" b="1" spc="-5" dirty="0"/>
              <a:t>T</a:t>
            </a:r>
            <a:r>
              <a:rPr lang="en-US" sz="1725" spc="-5" dirty="0"/>
              <a:t>andem </a:t>
            </a:r>
            <a:r>
              <a:rPr lang="en-US" sz="1725" b="1" spc="-5" dirty="0"/>
              <a:t>M</a:t>
            </a:r>
            <a:r>
              <a:rPr lang="en-US" sz="1725" spc="-5" dirty="0"/>
              <a:t>ass </a:t>
            </a:r>
            <a:r>
              <a:rPr lang="en-US" sz="1725" b="1" spc="-5" dirty="0"/>
              <a:t>T</a:t>
            </a:r>
            <a:r>
              <a:rPr lang="en-US" sz="1725" spc="-5" dirty="0"/>
              <a:t>ags (TMT)</a:t>
            </a:r>
          </a:p>
          <a:p>
            <a:pPr marL="768642" lvl="1" indent="-306917" defTabSz="308074">
              <a:spcBef>
                <a:spcPts val="600"/>
              </a:spcBef>
              <a:buSzPct val="100000"/>
              <a:buChar char="•"/>
              <a:defRPr sz="5400" spc="0"/>
            </a:pPr>
            <a:r>
              <a:rPr lang="en-US" sz="1725" spc="-5" dirty="0"/>
              <a:t>Dimethyl Labeling</a:t>
            </a:r>
          </a:p>
          <a:p>
            <a:pPr marL="768642" lvl="1" indent="-306917" defTabSz="308074">
              <a:spcBef>
                <a:spcPts val="600"/>
              </a:spcBef>
              <a:buSzPct val="100000"/>
              <a:buChar char="•"/>
              <a:defRPr sz="5400" spc="0"/>
            </a:pPr>
            <a:r>
              <a:rPr lang="en-US" sz="1725" b="1" spc="-5" dirty="0"/>
              <a:t>I</a:t>
            </a:r>
            <a:r>
              <a:rPr lang="en-US" sz="1725" spc="-5" dirty="0"/>
              <a:t>sobaric </a:t>
            </a:r>
            <a:r>
              <a:rPr lang="en-US" sz="1725" b="1" spc="-5" dirty="0"/>
              <a:t>T</a:t>
            </a:r>
            <a:r>
              <a:rPr lang="en-US" sz="1725" spc="-5" dirty="0"/>
              <a:t>ags for </a:t>
            </a:r>
            <a:r>
              <a:rPr lang="en-US" sz="1725" b="1" spc="-5" dirty="0"/>
              <a:t>R</a:t>
            </a:r>
            <a:r>
              <a:rPr lang="en-US" sz="1725" spc="-5" dirty="0"/>
              <a:t>elative and </a:t>
            </a:r>
            <a:r>
              <a:rPr lang="en-US" sz="1725" b="1" spc="-5" dirty="0"/>
              <a:t>A</a:t>
            </a:r>
            <a:r>
              <a:rPr lang="en-US" sz="1725" spc="-5" dirty="0"/>
              <a:t>bsolute </a:t>
            </a:r>
            <a:r>
              <a:rPr lang="en-US" sz="1725" b="1" spc="-5" dirty="0"/>
              <a:t>Q</a:t>
            </a:r>
            <a:r>
              <a:rPr lang="en-US" sz="1725" spc="-5" dirty="0"/>
              <a:t>uantitation (</a:t>
            </a:r>
            <a:r>
              <a:rPr lang="en-US" sz="1725" spc="-5" dirty="0" err="1"/>
              <a:t>iTRAQ</a:t>
            </a:r>
            <a:r>
              <a:rPr lang="en-US" sz="1725" spc="-5" dirty="0"/>
              <a:t>)</a:t>
            </a:r>
          </a:p>
          <a:p>
            <a:pPr marL="768642" lvl="1" indent="-306917" defTabSz="308074">
              <a:spcBef>
                <a:spcPts val="2213"/>
              </a:spcBef>
              <a:buSzPct val="100000"/>
              <a:buChar char="•"/>
              <a:defRPr sz="5400" spc="0"/>
            </a:pPr>
            <a:endParaRPr sz="1725" spc="-5" dirty="0"/>
          </a:p>
        </p:txBody>
      </p:sp>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634982" y="398326"/>
            <a:ext cx="787403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925" dirty="0"/>
              <a:t>Mass Spectrometry Labeling Techniques</a:t>
            </a:r>
            <a:endParaRPr sz="2925" dirty="0"/>
          </a:p>
        </p:txBody>
      </p:sp>
      <p:sp>
        <p:nvSpPr>
          <p:cNvPr id="2" name="Slide Number Placeholder 1">
            <a:extLst>
              <a:ext uri="{FF2B5EF4-FFF2-40B4-BE49-F238E27FC236}">
                <a16:creationId xmlns:a16="http://schemas.microsoft.com/office/drawing/2014/main" id="{9CAD2E9B-B3F8-46FE-AF2F-469F974AAC6C}"/>
              </a:ext>
            </a:extLst>
          </p:cNvPr>
          <p:cNvSpPr>
            <a:spLocks noGrp="1"/>
          </p:cNvSpPr>
          <p:nvPr>
            <p:ph type="sldNum" sz="quarter" idx="2"/>
          </p:nvPr>
        </p:nvSpPr>
        <p:spPr/>
        <p:txBody>
          <a:bodyPr/>
          <a:lstStyle/>
          <a:p>
            <a:fld id="{86CB4B4D-7CA3-9044-876B-883B54F8677D}" type="slidenum">
              <a:rPr lang="en-US" smtClean="0"/>
              <a:t>51</a:t>
            </a:fld>
            <a:endParaRPr lang="en-US"/>
          </a:p>
        </p:txBody>
      </p:sp>
    </p:spTree>
    <p:extLst>
      <p:ext uri="{BB962C8B-B14F-4D97-AF65-F5344CB8AC3E}">
        <p14:creationId xmlns:p14="http://schemas.microsoft.com/office/powerpoint/2010/main" val="360996703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Metabolic Labeling: Stable Isotopes</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52</a:t>
            </a:fld>
            <a:endParaRPr lang="en-US"/>
          </a:p>
        </p:txBody>
      </p:sp>
      <p:sp>
        <p:nvSpPr>
          <p:cNvPr id="10" name="TextBox 9">
            <a:extLst>
              <a:ext uri="{FF2B5EF4-FFF2-40B4-BE49-F238E27FC236}">
                <a16:creationId xmlns:a16="http://schemas.microsoft.com/office/drawing/2014/main" id="{1BED81DE-9C8A-4F0F-A5C7-572C16B90995}"/>
              </a:ext>
            </a:extLst>
          </p:cNvPr>
          <p:cNvSpPr txBox="1"/>
          <p:nvPr/>
        </p:nvSpPr>
        <p:spPr>
          <a:xfrm>
            <a:off x="629266" y="1092224"/>
            <a:ext cx="7946826" cy="1015663"/>
          </a:xfrm>
          <a:prstGeom prst="rect">
            <a:avLst/>
          </a:prstGeom>
          <a:noFill/>
        </p:spPr>
        <p:txBody>
          <a:bodyPr wrap="square" rtlCol="0">
            <a:spAutoFit/>
          </a:bodyPr>
          <a:lstStyle/>
          <a:p>
            <a:pPr marL="160735" indent="-160735">
              <a:buFont typeface="Arial" panose="020B0604020202020204" pitchFamily="34" charset="0"/>
              <a:buChar char="•"/>
            </a:pPr>
            <a:r>
              <a:rPr lang="en-US" sz="1500" dirty="0"/>
              <a:t>Most elements have more than one stable isotope </a:t>
            </a:r>
          </a:p>
          <a:p>
            <a:pPr marL="617935" lvl="1" indent="-160735">
              <a:buFont typeface="Arial" panose="020B0604020202020204" pitchFamily="34" charset="0"/>
              <a:buChar char="•"/>
            </a:pPr>
            <a:r>
              <a:rPr lang="en-US" sz="1500" dirty="0"/>
              <a:t>Carbon:</a:t>
            </a:r>
          </a:p>
          <a:p>
            <a:pPr marL="1075135" lvl="2" indent="-160735">
              <a:buFont typeface="Arial" panose="020B0604020202020204" pitchFamily="34" charset="0"/>
              <a:buChar char="•"/>
            </a:pPr>
            <a:r>
              <a:rPr lang="en-US" sz="1500" dirty="0"/>
              <a:t>&gt;99% of atom have a mass of 12 Da (C12)</a:t>
            </a:r>
          </a:p>
          <a:p>
            <a:pPr marL="1075135" lvl="2" indent="-160735">
              <a:buFont typeface="Arial" panose="020B0604020202020204" pitchFamily="34" charset="0"/>
              <a:buChar char="•"/>
            </a:pPr>
            <a:r>
              <a:rPr lang="en-US" sz="1500" dirty="0"/>
              <a:t>1.1% of atoms have an extra neutron (C13)</a:t>
            </a:r>
          </a:p>
        </p:txBody>
      </p:sp>
      <p:graphicFrame>
        <p:nvGraphicFramePr>
          <p:cNvPr id="11" name="Table 10">
            <a:extLst>
              <a:ext uri="{FF2B5EF4-FFF2-40B4-BE49-F238E27FC236}">
                <a16:creationId xmlns:a16="http://schemas.microsoft.com/office/drawing/2014/main" id="{D6BC8064-9462-40EC-B04C-9877A8EE3C4B}"/>
              </a:ext>
            </a:extLst>
          </p:cNvPr>
          <p:cNvGraphicFramePr>
            <a:graphicFrameLocks noGrp="1"/>
          </p:cNvGraphicFramePr>
          <p:nvPr/>
        </p:nvGraphicFramePr>
        <p:xfrm>
          <a:off x="1416628" y="2573522"/>
          <a:ext cx="6096000" cy="24765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109929175"/>
                    </a:ext>
                  </a:extLst>
                </a:gridCol>
                <a:gridCol w="2032000">
                  <a:extLst>
                    <a:ext uri="{9D8B030D-6E8A-4147-A177-3AD203B41FA5}">
                      <a16:colId xmlns:a16="http://schemas.microsoft.com/office/drawing/2014/main" val="810412066"/>
                    </a:ext>
                  </a:extLst>
                </a:gridCol>
                <a:gridCol w="2032000">
                  <a:extLst>
                    <a:ext uri="{9D8B030D-6E8A-4147-A177-3AD203B41FA5}">
                      <a16:colId xmlns:a16="http://schemas.microsoft.com/office/drawing/2014/main" val="2288770630"/>
                    </a:ext>
                  </a:extLst>
                </a:gridCol>
              </a:tblGrid>
              <a:tr h="278130">
                <a:tc>
                  <a:txBody>
                    <a:bodyPr/>
                    <a:lstStyle/>
                    <a:p>
                      <a:pPr algn="ctr"/>
                      <a:r>
                        <a:rPr lang="en-US" sz="1400" dirty="0"/>
                        <a:t>Element</a:t>
                      </a:r>
                    </a:p>
                  </a:txBody>
                  <a:tcPr marL="68580" marR="68580" marT="34290" marB="34290"/>
                </a:tc>
                <a:tc>
                  <a:txBody>
                    <a:bodyPr/>
                    <a:lstStyle/>
                    <a:p>
                      <a:pPr algn="ctr"/>
                      <a:r>
                        <a:rPr lang="en-US" sz="1400" dirty="0"/>
                        <a:t>Mass</a:t>
                      </a:r>
                    </a:p>
                  </a:txBody>
                  <a:tcPr marL="68580" marR="68580" marT="34290" marB="34290"/>
                </a:tc>
                <a:tc>
                  <a:txBody>
                    <a:bodyPr/>
                    <a:lstStyle/>
                    <a:p>
                      <a:pPr algn="ctr"/>
                      <a:r>
                        <a:rPr lang="en-US" sz="1400" dirty="0"/>
                        <a:t>Abundance</a:t>
                      </a:r>
                    </a:p>
                  </a:txBody>
                  <a:tcPr marL="68580" marR="68580" marT="34290" marB="34290"/>
                </a:tc>
                <a:extLst>
                  <a:ext uri="{0D108BD9-81ED-4DB2-BD59-A6C34878D82A}">
                    <a16:rowId xmlns:a16="http://schemas.microsoft.com/office/drawing/2014/main" val="3698880238"/>
                  </a:ext>
                </a:extLst>
              </a:tr>
              <a:tr h="480060">
                <a:tc>
                  <a:txBody>
                    <a:bodyPr/>
                    <a:lstStyle/>
                    <a:p>
                      <a:pPr algn="ctr"/>
                      <a:r>
                        <a:rPr lang="en-US" sz="1400" dirty="0"/>
                        <a:t>H</a:t>
                      </a:r>
                    </a:p>
                  </a:txBody>
                  <a:tcPr marL="68580" marR="68580" marT="34290" marB="34290"/>
                </a:tc>
                <a:tc>
                  <a:txBody>
                    <a:bodyPr/>
                    <a:lstStyle/>
                    <a:p>
                      <a:pPr algn="ctr"/>
                      <a:r>
                        <a:rPr lang="en-US" sz="1400" dirty="0"/>
                        <a:t>1.0078</a:t>
                      </a:r>
                    </a:p>
                    <a:p>
                      <a:pPr algn="ctr"/>
                      <a:r>
                        <a:rPr lang="en-US" sz="1400" dirty="0"/>
                        <a:t>2.0141</a:t>
                      </a:r>
                    </a:p>
                  </a:txBody>
                  <a:tcPr marL="68580" marR="68580" marT="34290" marB="34290"/>
                </a:tc>
                <a:tc>
                  <a:txBody>
                    <a:bodyPr/>
                    <a:lstStyle/>
                    <a:p>
                      <a:pPr algn="ctr"/>
                      <a:r>
                        <a:rPr lang="en-US" sz="1400" dirty="0"/>
                        <a:t>99.985%</a:t>
                      </a:r>
                    </a:p>
                    <a:p>
                      <a:pPr algn="ctr"/>
                      <a:r>
                        <a:rPr lang="en-US" sz="1400" dirty="0"/>
                        <a:t>0.015%</a:t>
                      </a:r>
                    </a:p>
                  </a:txBody>
                  <a:tcPr marL="68580" marR="68580" marT="34290" marB="34290"/>
                </a:tc>
                <a:extLst>
                  <a:ext uri="{0D108BD9-81ED-4DB2-BD59-A6C34878D82A}">
                    <a16:rowId xmlns:a16="http://schemas.microsoft.com/office/drawing/2014/main" val="1627983411"/>
                  </a:ext>
                </a:extLst>
              </a:tr>
              <a:tr h="480060">
                <a:tc>
                  <a:txBody>
                    <a:bodyPr/>
                    <a:lstStyle/>
                    <a:p>
                      <a:pPr algn="ctr"/>
                      <a:r>
                        <a:rPr lang="en-US" sz="1400" dirty="0"/>
                        <a:t>C</a:t>
                      </a:r>
                    </a:p>
                  </a:txBody>
                  <a:tcPr marL="68580" marR="68580" marT="34290" marB="34290"/>
                </a:tc>
                <a:tc>
                  <a:txBody>
                    <a:bodyPr/>
                    <a:lstStyle/>
                    <a:p>
                      <a:pPr algn="ctr"/>
                      <a:r>
                        <a:rPr lang="en-US" sz="1400" dirty="0"/>
                        <a:t>12.0000</a:t>
                      </a:r>
                    </a:p>
                    <a:p>
                      <a:pPr algn="ctr"/>
                      <a:r>
                        <a:rPr lang="en-US" sz="1400" dirty="0"/>
                        <a:t>13.0034</a:t>
                      </a:r>
                    </a:p>
                  </a:txBody>
                  <a:tcPr marL="68580" marR="68580" marT="34290" marB="34290"/>
                </a:tc>
                <a:tc>
                  <a:txBody>
                    <a:bodyPr/>
                    <a:lstStyle/>
                    <a:p>
                      <a:pPr algn="ctr"/>
                      <a:r>
                        <a:rPr lang="en-US" sz="1400" dirty="0"/>
                        <a:t>98.89%</a:t>
                      </a:r>
                    </a:p>
                    <a:p>
                      <a:pPr algn="ctr"/>
                      <a:r>
                        <a:rPr lang="en-US" sz="1400" dirty="0"/>
                        <a:t>1.11%</a:t>
                      </a:r>
                    </a:p>
                  </a:txBody>
                  <a:tcPr marL="68580" marR="68580" marT="34290" marB="34290"/>
                </a:tc>
                <a:extLst>
                  <a:ext uri="{0D108BD9-81ED-4DB2-BD59-A6C34878D82A}">
                    <a16:rowId xmlns:a16="http://schemas.microsoft.com/office/drawing/2014/main" val="3501245615"/>
                  </a:ext>
                </a:extLst>
              </a:tr>
              <a:tr h="480060">
                <a:tc>
                  <a:txBody>
                    <a:bodyPr/>
                    <a:lstStyle/>
                    <a:p>
                      <a:pPr algn="ctr"/>
                      <a:r>
                        <a:rPr lang="en-US" sz="1400" dirty="0"/>
                        <a:t>N</a:t>
                      </a:r>
                    </a:p>
                  </a:txBody>
                  <a:tcPr marL="68580" marR="68580" marT="34290" marB="34290"/>
                </a:tc>
                <a:tc>
                  <a:txBody>
                    <a:bodyPr/>
                    <a:lstStyle/>
                    <a:p>
                      <a:pPr algn="ctr"/>
                      <a:r>
                        <a:rPr lang="en-US" sz="1400" dirty="0"/>
                        <a:t>14.0031</a:t>
                      </a:r>
                    </a:p>
                    <a:p>
                      <a:pPr algn="ctr"/>
                      <a:r>
                        <a:rPr lang="en-US" sz="1400" dirty="0"/>
                        <a:t>15.0001</a:t>
                      </a:r>
                    </a:p>
                  </a:txBody>
                  <a:tcPr marL="68580" marR="68580" marT="34290" marB="34290"/>
                </a:tc>
                <a:tc>
                  <a:txBody>
                    <a:bodyPr/>
                    <a:lstStyle/>
                    <a:p>
                      <a:pPr algn="ctr"/>
                      <a:r>
                        <a:rPr lang="en-US" sz="1400" dirty="0"/>
                        <a:t>99.64%</a:t>
                      </a:r>
                    </a:p>
                    <a:p>
                      <a:pPr algn="ctr"/>
                      <a:r>
                        <a:rPr lang="en-US" sz="1400" dirty="0"/>
                        <a:t>0.36%</a:t>
                      </a:r>
                    </a:p>
                  </a:txBody>
                  <a:tcPr marL="68580" marR="68580" marT="34290" marB="34290"/>
                </a:tc>
                <a:extLst>
                  <a:ext uri="{0D108BD9-81ED-4DB2-BD59-A6C34878D82A}">
                    <a16:rowId xmlns:a16="http://schemas.microsoft.com/office/drawing/2014/main" val="3381962190"/>
                  </a:ext>
                </a:extLst>
              </a:tr>
              <a:tr h="685800">
                <a:tc>
                  <a:txBody>
                    <a:bodyPr/>
                    <a:lstStyle/>
                    <a:p>
                      <a:pPr algn="ctr"/>
                      <a:r>
                        <a:rPr lang="en-US" sz="1400" dirty="0"/>
                        <a:t>O</a:t>
                      </a:r>
                    </a:p>
                  </a:txBody>
                  <a:tcPr marL="68580" marR="68580" marT="34290" marB="34290"/>
                </a:tc>
                <a:tc>
                  <a:txBody>
                    <a:bodyPr/>
                    <a:lstStyle/>
                    <a:p>
                      <a:pPr algn="ctr"/>
                      <a:r>
                        <a:rPr lang="en-US" sz="1400" dirty="0"/>
                        <a:t>15.9949</a:t>
                      </a:r>
                    </a:p>
                    <a:p>
                      <a:pPr algn="ctr"/>
                      <a:r>
                        <a:rPr lang="en-US" sz="1400" dirty="0"/>
                        <a:t>16.9991</a:t>
                      </a:r>
                    </a:p>
                    <a:p>
                      <a:pPr algn="ctr"/>
                      <a:r>
                        <a:rPr lang="en-US" sz="1400" dirty="0"/>
                        <a:t>17.9992</a:t>
                      </a:r>
                    </a:p>
                  </a:txBody>
                  <a:tcPr marL="68580" marR="68580" marT="34290" marB="34290"/>
                </a:tc>
                <a:tc>
                  <a:txBody>
                    <a:bodyPr/>
                    <a:lstStyle/>
                    <a:p>
                      <a:pPr algn="ctr"/>
                      <a:r>
                        <a:rPr lang="en-US" sz="1400" dirty="0"/>
                        <a:t>99.76%</a:t>
                      </a:r>
                    </a:p>
                    <a:p>
                      <a:pPr algn="ctr"/>
                      <a:r>
                        <a:rPr lang="en-US" sz="1400" dirty="0"/>
                        <a:t>0.04%</a:t>
                      </a:r>
                    </a:p>
                    <a:p>
                      <a:pPr algn="ctr"/>
                      <a:r>
                        <a:rPr lang="en-US" sz="1400" dirty="0"/>
                        <a:t>0.20%</a:t>
                      </a:r>
                    </a:p>
                  </a:txBody>
                  <a:tcPr marL="68580" marR="68580" marT="34290" marB="34290"/>
                </a:tc>
                <a:extLst>
                  <a:ext uri="{0D108BD9-81ED-4DB2-BD59-A6C34878D82A}">
                    <a16:rowId xmlns:a16="http://schemas.microsoft.com/office/drawing/2014/main" val="1038014482"/>
                  </a:ext>
                </a:extLst>
              </a:tr>
            </a:tbl>
          </a:graphicData>
        </a:graphic>
      </p:graphicFrame>
    </p:spTree>
    <p:extLst>
      <p:ext uri="{BB962C8B-B14F-4D97-AF65-F5344CB8AC3E}">
        <p14:creationId xmlns:p14="http://schemas.microsoft.com/office/powerpoint/2010/main" val="342984096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2500"/>
          </a:bodyPr>
          <a:lstStyle>
            <a:lvl1pPr marR="0" indent="15411" algn="ctr">
              <a:lnSpc>
                <a:spcPct val="100000"/>
              </a:lnSpc>
              <a:defRPr sz="7800" spc="0"/>
            </a:lvl1pPr>
          </a:lstStyle>
          <a:p>
            <a:r>
              <a:rPr lang="en-US" sz="2800" dirty="0"/>
              <a:t>Metabolic Labeling: Relative Quantitation by Isotopic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53</a:t>
            </a:fld>
            <a:endParaRPr lang="en-US"/>
          </a:p>
        </p:txBody>
      </p:sp>
      <p:pic>
        <p:nvPicPr>
          <p:cNvPr id="6" name="Image" descr="Image">
            <a:extLst>
              <a:ext uri="{FF2B5EF4-FFF2-40B4-BE49-F238E27FC236}">
                <a16:creationId xmlns:a16="http://schemas.microsoft.com/office/drawing/2014/main" id="{968FD78B-1612-0D12-E59D-3CB603BAEC6B}"/>
              </a:ext>
            </a:extLst>
          </p:cNvPr>
          <p:cNvPicPr>
            <a:picLocks noChangeAspect="1"/>
          </p:cNvPicPr>
          <p:nvPr/>
        </p:nvPicPr>
        <p:blipFill rotWithShape="1">
          <a:blip r:embed="rId3"/>
          <a:srcRect r="34260" b="91253"/>
          <a:stretch/>
        </p:blipFill>
        <p:spPr>
          <a:xfrm>
            <a:off x="5853581" y="1691909"/>
            <a:ext cx="2881710" cy="270931"/>
          </a:xfrm>
          <a:prstGeom prst="rect">
            <a:avLst/>
          </a:prstGeom>
          <a:ln w="12700">
            <a:miter lim="400000"/>
          </a:ln>
        </p:spPr>
      </p:pic>
      <p:grpSp>
        <p:nvGrpSpPr>
          <p:cNvPr id="14" name="Group 13">
            <a:extLst>
              <a:ext uri="{FF2B5EF4-FFF2-40B4-BE49-F238E27FC236}">
                <a16:creationId xmlns:a16="http://schemas.microsoft.com/office/drawing/2014/main" id="{1322605B-A204-2278-5017-E57513C6620E}"/>
              </a:ext>
            </a:extLst>
          </p:cNvPr>
          <p:cNvGrpSpPr/>
          <p:nvPr/>
        </p:nvGrpSpPr>
        <p:grpSpPr>
          <a:xfrm>
            <a:off x="5841392" y="2013325"/>
            <a:ext cx="3103670" cy="875354"/>
            <a:chOff x="5138386" y="1462535"/>
            <a:chExt cx="3103670" cy="875354"/>
          </a:xfrm>
        </p:grpSpPr>
        <p:pic>
          <p:nvPicPr>
            <p:cNvPr id="8" name="Image" descr="Image">
              <a:extLst>
                <a:ext uri="{FF2B5EF4-FFF2-40B4-BE49-F238E27FC236}">
                  <a16:creationId xmlns:a16="http://schemas.microsoft.com/office/drawing/2014/main" id="{B0789925-9A50-74A2-E1FD-419D2074C4AE}"/>
                </a:ext>
              </a:extLst>
            </p:cNvPr>
            <p:cNvPicPr>
              <a:picLocks noChangeAspect="1"/>
            </p:cNvPicPr>
            <p:nvPr/>
          </p:nvPicPr>
          <p:blipFill rotWithShape="1">
            <a:blip r:embed="rId3"/>
            <a:srcRect l="82787" r="8465" b="86205"/>
            <a:stretch/>
          </p:blipFill>
          <p:spPr>
            <a:xfrm>
              <a:off x="7858598" y="1693734"/>
              <a:ext cx="383458" cy="427294"/>
            </a:xfrm>
            <a:prstGeom prst="rect">
              <a:avLst/>
            </a:prstGeom>
            <a:ln w="12700">
              <a:miter lim="400000"/>
            </a:ln>
          </p:spPr>
        </p:pic>
        <p:grpSp>
          <p:nvGrpSpPr>
            <p:cNvPr id="12" name="Group 11">
              <a:extLst>
                <a:ext uri="{FF2B5EF4-FFF2-40B4-BE49-F238E27FC236}">
                  <a16:creationId xmlns:a16="http://schemas.microsoft.com/office/drawing/2014/main" id="{CB7120E8-6BBD-0B60-271E-49DA4F98756C}"/>
                </a:ext>
              </a:extLst>
            </p:cNvPr>
            <p:cNvGrpSpPr/>
            <p:nvPr/>
          </p:nvGrpSpPr>
          <p:grpSpPr>
            <a:xfrm>
              <a:off x="5138386" y="1462535"/>
              <a:ext cx="2608287" cy="875354"/>
              <a:chOff x="4848451" y="2022685"/>
              <a:chExt cx="2608287" cy="875354"/>
            </a:xfrm>
          </p:grpSpPr>
          <p:pic>
            <p:nvPicPr>
              <p:cNvPr id="7" name="Image" descr="Image">
                <a:extLst>
                  <a:ext uri="{FF2B5EF4-FFF2-40B4-BE49-F238E27FC236}">
                    <a16:creationId xmlns:a16="http://schemas.microsoft.com/office/drawing/2014/main" id="{D4DF2EAC-2778-3AAD-93D1-E9A4AE1E3266}"/>
                  </a:ext>
                </a:extLst>
              </p:cNvPr>
              <p:cNvPicPr>
                <a:picLocks noChangeAspect="1"/>
              </p:cNvPicPr>
              <p:nvPr/>
            </p:nvPicPr>
            <p:blipFill rotWithShape="1">
              <a:blip r:embed="rId3"/>
              <a:srcRect l="69217" t="16477" r="1600" b="55725"/>
              <a:stretch/>
            </p:blipFill>
            <p:spPr>
              <a:xfrm>
                <a:off x="6177499" y="2022685"/>
                <a:ext cx="1279239" cy="861016"/>
              </a:xfrm>
              <a:prstGeom prst="rect">
                <a:avLst/>
              </a:prstGeom>
              <a:ln w="12700">
                <a:miter lim="400000"/>
              </a:ln>
            </p:spPr>
          </p:pic>
          <p:pic>
            <p:nvPicPr>
              <p:cNvPr id="9" name="Image" descr="Image">
                <a:extLst>
                  <a:ext uri="{FF2B5EF4-FFF2-40B4-BE49-F238E27FC236}">
                    <a16:creationId xmlns:a16="http://schemas.microsoft.com/office/drawing/2014/main" id="{8CD37C9B-8A43-C88E-90E3-CFE9F53338F1}"/>
                  </a:ext>
                </a:extLst>
              </p:cNvPr>
              <p:cNvPicPr>
                <a:picLocks noChangeAspect="1"/>
              </p:cNvPicPr>
              <p:nvPr/>
            </p:nvPicPr>
            <p:blipFill rotWithShape="1">
              <a:blip r:embed="rId3"/>
              <a:srcRect t="16477" r="70817" b="55725"/>
              <a:stretch/>
            </p:blipFill>
            <p:spPr>
              <a:xfrm>
                <a:off x="4848451" y="2037023"/>
                <a:ext cx="1279239" cy="861016"/>
              </a:xfrm>
              <a:prstGeom prst="rect">
                <a:avLst/>
              </a:prstGeom>
              <a:ln w="12700">
                <a:miter lim="400000"/>
              </a:ln>
            </p:spPr>
          </p:pic>
        </p:grpSp>
      </p:grpSp>
      <p:sp>
        <p:nvSpPr>
          <p:cNvPr id="15" name="Rectangle 14">
            <a:extLst>
              <a:ext uri="{FF2B5EF4-FFF2-40B4-BE49-F238E27FC236}">
                <a16:creationId xmlns:a16="http://schemas.microsoft.com/office/drawing/2014/main" id="{3B71C021-2239-5717-8494-0DBB54ACC798}"/>
              </a:ext>
            </a:extLst>
          </p:cNvPr>
          <p:cNvSpPr/>
          <p:nvPr/>
        </p:nvSpPr>
        <p:spPr>
          <a:xfrm>
            <a:off x="7170440" y="1907458"/>
            <a:ext cx="1880154" cy="13126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E74CB3E-75BD-40AF-98F1-69F3034B5433}"/>
              </a:ext>
            </a:extLst>
          </p:cNvPr>
          <p:cNvSpPr/>
          <p:nvPr/>
        </p:nvSpPr>
        <p:spPr>
          <a:xfrm>
            <a:off x="6481011" y="2698321"/>
            <a:ext cx="536944" cy="25518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9741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2500"/>
          </a:bodyPr>
          <a:lstStyle>
            <a:lvl1pPr marR="0" indent="15411" algn="ctr">
              <a:lnSpc>
                <a:spcPct val="100000"/>
              </a:lnSpc>
              <a:defRPr sz="7800" spc="0"/>
            </a:lvl1pPr>
          </a:lstStyle>
          <a:p>
            <a:r>
              <a:rPr lang="en-US" sz="2800" dirty="0"/>
              <a:t>Metabolic Labeling: Relative Quantitation by Isotopic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54</a:t>
            </a:fld>
            <a:endParaRPr lang="en-US"/>
          </a:p>
        </p:txBody>
      </p:sp>
      <p:pic>
        <p:nvPicPr>
          <p:cNvPr id="6" name="Image" descr="Image">
            <a:extLst>
              <a:ext uri="{FF2B5EF4-FFF2-40B4-BE49-F238E27FC236}">
                <a16:creationId xmlns:a16="http://schemas.microsoft.com/office/drawing/2014/main" id="{968FD78B-1612-0D12-E59D-3CB603BAEC6B}"/>
              </a:ext>
            </a:extLst>
          </p:cNvPr>
          <p:cNvPicPr>
            <a:picLocks noChangeAspect="1"/>
          </p:cNvPicPr>
          <p:nvPr/>
        </p:nvPicPr>
        <p:blipFill rotWithShape="1">
          <a:blip r:embed="rId3"/>
          <a:srcRect r="34260" b="91253"/>
          <a:stretch/>
        </p:blipFill>
        <p:spPr>
          <a:xfrm>
            <a:off x="5853581" y="1691909"/>
            <a:ext cx="2881710" cy="270931"/>
          </a:xfrm>
          <a:prstGeom prst="rect">
            <a:avLst/>
          </a:prstGeom>
          <a:ln w="12700">
            <a:miter lim="400000"/>
          </a:ln>
        </p:spPr>
      </p:pic>
      <p:grpSp>
        <p:nvGrpSpPr>
          <p:cNvPr id="14" name="Group 13">
            <a:extLst>
              <a:ext uri="{FF2B5EF4-FFF2-40B4-BE49-F238E27FC236}">
                <a16:creationId xmlns:a16="http://schemas.microsoft.com/office/drawing/2014/main" id="{1322605B-A204-2278-5017-E57513C6620E}"/>
              </a:ext>
            </a:extLst>
          </p:cNvPr>
          <p:cNvGrpSpPr/>
          <p:nvPr/>
        </p:nvGrpSpPr>
        <p:grpSpPr>
          <a:xfrm>
            <a:off x="5841392" y="2013325"/>
            <a:ext cx="3103670" cy="875354"/>
            <a:chOff x="5138386" y="1462535"/>
            <a:chExt cx="3103670" cy="875354"/>
          </a:xfrm>
        </p:grpSpPr>
        <p:pic>
          <p:nvPicPr>
            <p:cNvPr id="8" name="Image" descr="Image">
              <a:extLst>
                <a:ext uri="{FF2B5EF4-FFF2-40B4-BE49-F238E27FC236}">
                  <a16:creationId xmlns:a16="http://schemas.microsoft.com/office/drawing/2014/main" id="{B0789925-9A50-74A2-E1FD-419D2074C4AE}"/>
                </a:ext>
              </a:extLst>
            </p:cNvPr>
            <p:cNvPicPr>
              <a:picLocks noChangeAspect="1"/>
            </p:cNvPicPr>
            <p:nvPr/>
          </p:nvPicPr>
          <p:blipFill rotWithShape="1">
            <a:blip r:embed="rId3"/>
            <a:srcRect l="82787" r="8465" b="86205"/>
            <a:stretch/>
          </p:blipFill>
          <p:spPr>
            <a:xfrm>
              <a:off x="7858598" y="1693734"/>
              <a:ext cx="383458" cy="427294"/>
            </a:xfrm>
            <a:prstGeom prst="rect">
              <a:avLst/>
            </a:prstGeom>
            <a:ln w="12700">
              <a:miter lim="400000"/>
            </a:ln>
          </p:spPr>
        </p:pic>
        <p:grpSp>
          <p:nvGrpSpPr>
            <p:cNvPr id="12" name="Group 11">
              <a:extLst>
                <a:ext uri="{FF2B5EF4-FFF2-40B4-BE49-F238E27FC236}">
                  <a16:creationId xmlns:a16="http://schemas.microsoft.com/office/drawing/2014/main" id="{CB7120E8-6BBD-0B60-271E-49DA4F98756C}"/>
                </a:ext>
              </a:extLst>
            </p:cNvPr>
            <p:cNvGrpSpPr/>
            <p:nvPr/>
          </p:nvGrpSpPr>
          <p:grpSpPr>
            <a:xfrm>
              <a:off x="5138386" y="1462535"/>
              <a:ext cx="2608287" cy="875354"/>
              <a:chOff x="4848451" y="2022685"/>
              <a:chExt cx="2608287" cy="875354"/>
            </a:xfrm>
          </p:grpSpPr>
          <p:pic>
            <p:nvPicPr>
              <p:cNvPr id="7" name="Image" descr="Image">
                <a:extLst>
                  <a:ext uri="{FF2B5EF4-FFF2-40B4-BE49-F238E27FC236}">
                    <a16:creationId xmlns:a16="http://schemas.microsoft.com/office/drawing/2014/main" id="{D4DF2EAC-2778-3AAD-93D1-E9A4AE1E3266}"/>
                  </a:ext>
                </a:extLst>
              </p:cNvPr>
              <p:cNvPicPr>
                <a:picLocks noChangeAspect="1"/>
              </p:cNvPicPr>
              <p:nvPr/>
            </p:nvPicPr>
            <p:blipFill rotWithShape="1">
              <a:blip r:embed="rId3"/>
              <a:srcRect l="69217" t="16477" r="1600" b="55725"/>
              <a:stretch/>
            </p:blipFill>
            <p:spPr>
              <a:xfrm>
                <a:off x="6177499" y="2022685"/>
                <a:ext cx="1279239" cy="861016"/>
              </a:xfrm>
              <a:prstGeom prst="rect">
                <a:avLst/>
              </a:prstGeom>
              <a:ln w="12700">
                <a:miter lim="400000"/>
              </a:ln>
            </p:spPr>
          </p:pic>
          <p:pic>
            <p:nvPicPr>
              <p:cNvPr id="9" name="Image" descr="Image">
                <a:extLst>
                  <a:ext uri="{FF2B5EF4-FFF2-40B4-BE49-F238E27FC236}">
                    <a16:creationId xmlns:a16="http://schemas.microsoft.com/office/drawing/2014/main" id="{8CD37C9B-8A43-C88E-90E3-CFE9F53338F1}"/>
                  </a:ext>
                </a:extLst>
              </p:cNvPr>
              <p:cNvPicPr>
                <a:picLocks noChangeAspect="1"/>
              </p:cNvPicPr>
              <p:nvPr/>
            </p:nvPicPr>
            <p:blipFill rotWithShape="1">
              <a:blip r:embed="rId3"/>
              <a:srcRect t="16477" r="70817" b="55725"/>
              <a:stretch/>
            </p:blipFill>
            <p:spPr>
              <a:xfrm>
                <a:off x="4848451" y="2037023"/>
                <a:ext cx="1279239" cy="861016"/>
              </a:xfrm>
              <a:prstGeom prst="rect">
                <a:avLst/>
              </a:prstGeom>
              <a:ln w="12700">
                <a:miter lim="400000"/>
              </a:ln>
            </p:spPr>
          </p:pic>
        </p:grpSp>
      </p:grpSp>
      <p:sp>
        <p:nvSpPr>
          <p:cNvPr id="4" name="Rectangle 3">
            <a:extLst>
              <a:ext uri="{FF2B5EF4-FFF2-40B4-BE49-F238E27FC236}">
                <a16:creationId xmlns:a16="http://schemas.microsoft.com/office/drawing/2014/main" id="{39833DF9-79A0-48A0-B395-82D676BF4905}"/>
              </a:ext>
            </a:extLst>
          </p:cNvPr>
          <p:cNvSpPr/>
          <p:nvPr/>
        </p:nvSpPr>
        <p:spPr>
          <a:xfrm>
            <a:off x="7728354" y="2698321"/>
            <a:ext cx="536944" cy="25518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0E21AE5-02E2-84D0-0ABE-30CC853603F7}"/>
              </a:ext>
            </a:extLst>
          </p:cNvPr>
          <p:cNvSpPr/>
          <p:nvPr/>
        </p:nvSpPr>
        <p:spPr>
          <a:xfrm>
            <a:off x="6481011" y="2698321"/>
            <a:ext cx="536944" cy="25518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65510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2500"/>
          </a:bodyPr>
          <a:lstStyle>
            <a:lvl1pPr marR="0" indent="15411" algn="ctr">
              <a:lnSpc>
                <a:spcPct val="100000"/>
              </a:lnSpc>
              <a:defRPr sz="7800" spc="0"/>
            </a:lvl1pPr>
          </a:lstStyle>
          <a:p>
            <a:r>
              <a:rPr lang="en-US" sz="2800" dirty="0"/>
              <a:t>Metabolic Labeling: Relative Quantitation by Isotopic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55</a:t>
            </a:fld>
            <a:endParaRPr lang="en-US"/>
          </a:p>
        </p:txBody>
      </p:sp>
      <p:pic>
        <p:nvPicPr>
          <p:cNvPr id="6" name="Image" descr="Image">
            <a:extLst>
              <a:ext uri="{FF2B5EF4-FFF2-40B4-BE49-F238E27FC236}">
                <a16:creationId xmlns:a16="http://schemas.microsoft.com/office/drawing/2014/main" id="{968FD78B-1612-0D12-E59D-3CB603BAEC6B}"/>
              </a:ext>
            </a:extLst>
          </p:cNvPr>
          <p:cNvPicPr>
            <a:picLocks noChangeAspect="1"/>
          </p:cNvPicPr>
          <p:nvPr/>
        </p:nvPicPr>
        <p:blipFill rotWithShape="1">
          <a:blip r:embed="rId3"/>
          <a:srcRect r="34260" b="91253"/>
          <a:stretch/>
        </p:blipFill>
        <p:spPr>
          <a:xfrm>
            <a:off x="5853581" y="1691909"/>
            <a:ext cx="2881710" cy="270931"/>
          </a:xfrm>
          <a:prstGeom prst="rect">
            <a:avLst/>
          </a:prstGeom>
          <a:ln w="12700">
            <a:miter lim="400000"/>
          </a:ln>
        </p:spPr>
      </p:pic>
      <p:grpSp>
        <p:nvGrpSpPr>
          <p:cNvPr id="14" name="Group 13">
            <a:extLst>
              <a:ext uri="{FF2B5EF4-FFF2-40B4-BE49-F238E27FC236}">
                <a16:creationId xmlns:a16="http://schemas.microsoft.com/office/drawing/2014/main" id="{1322605B-A204-2278-5017-E57513C6620E}"/>
              </a:ext>
            </a:extLst>
          </p:cNvPr>
          <p:cNvGrpSpPr/>
          <p:nvPr/>
        </p:nvGrpSpPr>
        <p:grpSpPr>
          <a:xfrm>
            <a:off x="5841392" y="2013325"/>
            <a:ext cx="3103670" cy="875354"/>
            <a:chOff x="5138386" y="1462535"/>
            <a:chExt cx="3103670" cy="875354"/>
          </a:xfrm>
        </p:grpSpPr>
        <p:pic>
          <p:nvPicPr>
            <p:cNvPr id="8" name="Image" descr="Image">
              <a:extLst>
                <a:ext uri="{FF2B5EF4-FFF2-40B4-BE49-F238E27FC236}">
                  <a16:creationId xmlns:a16="http://schemas.microsoft.com/office/drawing/2014/main" id="{B0789925-9A50-74A2-E1FD-419D2074C4AE}"/>
                </a:ext>
              </a:extLst>
            </p:cNvPr>
            <p:cNvPicPr>
              <a:picLocks noChangeAspect="1"/>
            </p:cNvPicPr>
            <p:nvPr/>
          </p:nvPicPr>
          <p:blipFill rotWithShape="1">
            <a:blip r:embed="rId3"/>
            <a:srcRect l="82787" r="8465" b="86205"/>
            <a:stretch/>
          </p:blipFill>
          <p:spPr>
            <a:xfrm>
              <a:off x="7858598" y="1693734"/>
              <a:ext cx="383458" cy="427294"/>
            </a:xfrm>
            <a:prstGeom prst="rect">
              <a:avLst/>
            </a:prstGeom>
            <a:ln w="12700">
              <a:miter lim="400000"/>
            </a:ln>
          </p:spPr>
        </p:pic>
        <p:grpSp>
          <p:nvGrpSpPr>
            <p:cNvPr id="12" name="Group 11">
              <a:extLst>
                <a:ext uri="{FF2B5EF4-FFF2-40B4-BE49-F238E27FC236}">
                  <a16:creationId xmlns:a16="http://schemas.microsoft.com/office/drawing/2014/main" id="{CB7120E8-6BBD-0B60-271E-49DA4F98756C}"/>
                </a:ext>
              </a:extLst>
            </p:cNvPr>
            <p:cNvGrpSpPr/>
            <p:nvPr/>
          </p:nvGrpSpPr>
          <p:grpSpPr>
            <a:xfrm>
              <a:off x="5138386" y="1462535"/>
              <a:ext cx="2608287" cy="875354"/>
              <a:chOff x="4848451" y="2022685"/>
              <a:chExt cx="2608287" cy="875354"/>
            </a:xfrm>
          </p:grpSpPr>
          <p:pic>
            <p:nvPicPr>
              <p:cNvPr id="7" name="Image" descr="Image">
                <a:extLst>
                  <a:ext uri="{FF2B5EF4-FFF2-40B4-BE49-F238E27FC236}">
                    <a16:creationId xmlns:a16="http://schemas.microsoft.com/office/drawing/2014/main" id="{D4DF2EAC-2778-3AAD-93D1-E9A4AE1E3266}"/>
                  </a:ext>
                </a:extLst>
              </p:cNvPr>
              <p:cNvPicPr>
                <a:picLocks noChangeAspect="1"/>
              </p:cNvPicPr>
              <p:nvPr/>
            </p:nvPicPr>
            <p:blipFill rotWithShape="1">
              <a:blip r:embed="rId3"/>
              <a:srcRect l="69217" t="16477" r="1600" b="55725"/>
              <a:stretch/>
            </p:blipFill>
            <p:spPr>
              <a:xfrm>
                <a:off x="6177499" y="2022685"/>
                <a:ext cx="1279239" cy="861016"/>
              </a:xfrm>
              <a:prstGeom prst="rect">
                <a:avLst/>
              </a:prstGeom>
              <a:ln w="12700">
                <a:miter lim="400000"/>
              </a:ln>
            </p:spPr>
          </p:pic>
          <p:pic>
            <p:nvPicPr>
              <p:cNvPr id="9" name="Image" descr="Image">
                <a:extLst>
                  <a:ext uri="{FF2B5EF4-FFF2-40B4-BE49-F238E27FC236}">
                    <a16:creationId xmlns:a16="http://schemas.microsoft.com/office/drawing/2014/main" id="{8CD37C9B-8A43-C88E-90E3-CFE9F53338F1}"/>
                  </a:ext>
                </a:extLst>
              </p:cNvPr>
              <p:cNvPicPr>
                <a:picLocks noChangeAspect="1"/>
              </p:cNvPicPr>
              <p:nvPr/>
            </p:nvPicPr>
            <p:blipFill rotWithShape="1">
              <a:blip r:embed="rId3"/>
              <a:srcRect t="16477" r="70817" b="55725"/>
              <a:stretch/>
            </p:blipFill>
            <p:spPr>
              <a:xfrm>
                <a:off x="4848451" y="2037023"/>
                <a:ext cx="1279239" cy="861016"/>
              </a:xfrm>
              <a:prstGeom prst="rect">
                <a:avLst/>
              </a:prstGeom>
              <a:ln w="12700">
                <a:miter lim="400000"/>
              </a:ln>
            </p:spPr>
          </p:pic>
        </p:grpSp>
      </p:grpSp>
    </p:spTree>
    <p:extLst>
      <p:ext uri="{BB962C8B-B14F-4D97-AF65-F5344CB8AC3E}">
        <p14:creationId xmlns:p14="http://schemas.microsoft.com/office/powerpoint/2010/main" val="121927129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2500"/>
          </a:bodyPr>
          <a:lstStyle>
            <a:lvl1pPr marR="0" indent="15411" algn="ctr">
              <a:lnSpc>
                <a:spcPct val="100000"/>
              </a:lnSpc>
              <a:defRPr sz="7800" spc="0"/>
            </a:lvl1pPr>
          </a:lstStyle>
          <a:p>
            <a:r>
              <a:rPr lang="en-US" sz="2800" dirty="0"/>
              <a:t>Metabolic Labeling: Relative Quantitation by Isotopic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56</a:t>
            </a:fld>
            <a:endParaRPr lang="en-US"/>
          </a:p>
        </p:txBody>
      </p:sp>
      <p:sp>
        <p:nvSpPr>
          <p:cNvPr id="5" name="Rectangle">
            <a:extLst>
              <a:ext uri="{FF2B5EF4-FFF2-40B4-BE49-F238E27FC236}">
                <a16:creationId xmlns:a16="http://schemas.microsoft.com/office/drawing/2014/main" id="{A7165DF2-8165-3F18-F208-EB8FD348D34C}"/>
              </a:ext>
            </a:extLst>
          </p:cNvPr>
          <p:cNvSpPr/>
          <p:nvPr/>
        </p:nvSpPr>
        <p:spPr>
          <a:xfrm>
            <a:off x="5595286" y="3152697"/>
            <a:ext cx="3349776" cy="228967"/>
          </a:xfrm>
          <a:prstGeom prst="rect">
            <a:avLst/>
          </a:prstGeom>
          <a:solidFill>
            <a:srgbClr val="FFFFFF"/>
          </a:solidFill>
          <a:ln w="12700">
            <a:miter lim="400000"/>
          </a:ln>
        </p:spPr>
        <p:txBody>
          <a:bodyPr lIns="26789" tIns="26789" rIns="26789" bIns="26789" anchor="ctr"/>
          <a:lstStyle/>
          <a:p>
            <a:pPr>
              <a:lnSpc>
                <a:spcPts val="2100"/>
              </a:lnSpc>
              <a:defRPr sz="2400">
                <a:solidFill>
                  <a:srgbClr val="FFFFFF"/>
                </a:solidFill>
                <a:latin typeface="+mn-lt"/>
                <a:ea typeface="+mn-ea"/>
                <a:cs typeface="+mn-cs"/>
                <a:sym typeface="Helvetica Light"/>
              </a:defRPr>
            </a:pPr>
            <a:r>
              <a:rPr lang="en-US" sz="1600" b="1" dirty="0">
                <a:solidFill>
                  <a:srgbClr val="FF0000"/>
                </a:solidFill>
              </a:rPr>
              <a:t>(Identical chemistry, different masses) </a:t>
            </a:r>
            <a:endParaRPr sz="1600" b="1" dirty="0">
              <a:solidFill>
                <a:srgbClr val="FF0000"/>
              </a:solidFill>
            </a:endParaRPr>
          </a:p>
        </p:txBody>
      </p:sp>
      <p:pic>
        <p:nvPicPr>
          <p:cNvPr id="6" name="Image" descr="Image">
            <a:extLst>
              <a:ext uri="{FF2B5EF4-FFF2-40B4-BE49-F238E27FC236}">
                <a16:creationId xmlns:a16="http://schemas.microsoft.com/office/drawing/2014/main" id="{968FD78B-1612-0D12-E59D-3CB603BAEC6B}"/>
              </a:ext>
            </a:extLst>
          </p:cNvPr>
          <p:cNvPicPr>
            <a:picLocks noChangeAspect="1"/>
          </p:cNvPicPr>
          <p:nvPr/>
        </p:nvPicPr>
        <p:blipFill rotWithShape="1">
          <a:blip r:embed="rId3"/>
          <a:srcRect r="34260" b="91253"/>
          <a:stretch/>
        </p:blipFill>
        <p:spPr>
          <a:xfrm>
            <a:off x="5853581" y="1691909"/>
            <a:ext cx="2881710" cy="270931"/>
          </a:xfrm>
          <a:prstGeom prst="rect">
            <a:avLst/>
          </a:prstGeom>
          <a:ln w="12700">
            <a:miter lim="400000"/>
          </a:ln>
        </p:spPr>
      </p:pic>
      <p:grpSp>
        <p:nvGrpSpPr>
          <p:cNvPr id="14" name="Group 13">
            <a:extLst>
              <a:ext uri="{FF2B5EF4-FFF2-40B4-BE49-F238E27FC236}">
                <a16:creationId xmlns:a16="http://schemas.microsoft.com/office/drawing/2014/main" id="{1322605B-A204-2278-5017-E57513C6620E}"/>
              </a:ext>
            </a:extLst>
          </p:cNvPr>
          <p:cNvGrpSpPr/>
          <p:nvPr/>
        </p:nvGrpSpPr>
        <p:grpSpPr>
          <a:xfrm>
            <a:off x="5841392" y="2013325"/>
            <a:ext cx="3103670" cy="875354"/>
            <a:chOff x="5138386" y="1462535"/>
            <a:chExt cx="3103670" cy="875354"/>
          </a:xfrm>
        </p:grpSpPr>
        <p:pic>
          <p:nvPicPr>
            <p:cNvPr id="8" name="Image" descr="Image">
              <a:extLst>
                <a:ext uri="{FF2B5EF4-FFF2-40B4-BE49-F238E27FC236}">
                  <a16:creationId xmlns:a16="http://schemas.microsoft.com/office/drawing/2014/main" id="{B0789925-9A50-74A2-E1FD-419D2074C4AE}"/>
                </a:ext>
              </a:extLst>
            </p:cNvPr>
            <p:cNvPicPr>
              <a:picLocks noChangeAspect="1"/>
            </p:cNvPicPr>
            <p:nvPr/>
          </p:nvPicPr>
          <p:blipFill rotWithShape="1">
            <a:blip r:embed="rId3"/>
            <a:srcRect l="82787" r="8465" b="86205"/>
            <a:stretch/>
          </p:blipFill>
          <p:spPr>
            <a:xfrm>
              <a:off x="7858598" y="1693734"/>
              <a:ext cx="383458" cy="427294"/>
            </a:xfrm>
            <a:prstGeom prst="rect">
              <a:avLst/>
            </a:prstGeom>
            <a:ln w="12700">
              <a:miter lim="400000"/>
            </a:ln>
          </p:spPr>
        </p:pic>
        <p:grpSp>
          <p:nvGrpSpPr>
            <p:cNvPr id="12" name="Group 11">
              <a:extLst>
                <a:ext uri="{FF2B5EF4-FFF2-40B4-BE49-F238E27FC236}">
                  <a16:creationId xmlns:a16="http://schemas.microsoft.com/office/drawing/2014/main" id="{CB7120E8-6BBD-0B60-271E-49DA4F98756C}"/>
                </a:ext>
              </a:extLst>
            </p:cNvPr>
            <p:cNvGrpSpPr/>
            <p:nvPr/>
          </p:nvGrpSpPr>
          <p:grpSpPr>
            <a:xfrm>
              <a:off x="5138386" y="1462535"/>
              <a:ext cx="2608287" cy="875354"/>
              <a:chOff x="4848451" y="2022685"/>
              <a:chExt cx="2608287" cy="875354"/>
            </a:xfrm>
          </p:grpSpPr>
          <p:pic>
            <p:nvPicPr>
              <p:cNvPr id="7" name="Image" descr="Image">
                <a:extLst>
                  <a:ext uri="{FF2B5EF4-FFF2-40B4-BE49-F238E27FC236}">
                    <a16:creationId xmlns:a16="http://schemas.microsoft.com/office/drawing/2014/main" id="{D4DF2EAC-2778-3AAD-93D1-E9A4AE1E3266}"/>
                  </a:ext>
                </a:extLst>
              </p:cNvPr>
              <p:cNvPicPr>
                <a:picLocks noChangeAspect="1"/>
              </p:cNvPicPr>
              <p:nvPr/>
            </p:nvPicPr>
            <p:blipFill rotWithShape="1">
              <a:blip r:embed="rId3"/>
              <a:srcRect l="69217" t="16477" r="1600" b="55725"/>
              <a:stretch/>
            </p:blipFill>
            <p:spPr>
              <a:xfrm>
                <a:off x="6177499" y="2022685"/>
                <a:ext cx="1279239" cy="861016"/>
              </a:xfrm>
              <a:prstGeom prst="rect">
                <a:avLst/>
              </a:prstGeom>
              <a:ln w="12700">
                <a:miter lim="400000"/>
              </a:ln>
            </p:spPr>
          </p:pic>
          <p:pic>
            <p:nvPicPr>
              <p:cNvPr id="9" name="Image" descr="Image">
                <a:extLst>
                  <a:ext uri="{FF2B5EF4-FFF2-40B4-BE49-F238E27FC236}">
                    <a16:creationId xmlns:a16="http://schemas.microsoft.com/office/drawing/2014/main" id="{8CD37C9B-8A43-C88E-90E3-CFE9F53338F1}"/>
                  </a:ext>
                </a:extLst>
              </p:cNvPr>
              <p:cNvPicPr>
                <a:picLocks noChangeAspect="1"/>
              </p:cNvPicPr>
              <p:nvPr/>
            </p:nvPicPr>
            <p:blipFill rotWithShape="1">
              <a:blip r:embed="rId3"/>
              <a:srcRect t="16477" r="70817" b="55725"/>
              <a:stretch/>
            </p:blipFill>
            <p:spPr>
              <a:xfrm>
                <a:off x="4848451" y="2037023"/>
                <a:ext cx="1279239" cy="861016"/>
              </a:xfrm>
              <a:prstGeom prst="rect">
                <a:avLst/>
              </a:prstGeom>
              <a:ln w="12700">
                <a:miter lim="400000"/>
              </a:ln>
            </p:spPr>
          </p:pic>
        </p:grpSp>
      </p:grpSp>
    </p:spTree>
    <p:extLst>
      <p:ext uri="{BB962C8B-B14F-4D97-AF65-F5344CB8AC3E}">
        <p14:creationId xmlns:p14="http://schemas.microsoft.com/office/powerpoint/2010/main" val="245234910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2500"/>
          </a:bodyPr>
          <a:lstStyle>
            <a:lvl1pPr marR="0" indent="15411" algn="ctr">
              <a:lnSpc>
                <a:spcPct val="100000"/>
              </a:lnSpc>
              <a:defRPr sz="7800" spc="0"/>
            </a:lvl1pPr>
          </a:lstStyle>
          <a:p>
            <a:r>
              <a:rPr lang="en-US" sz="2800" dirty="0"/>
              <a:t>Metabolic Labeling: Relative Quantitation by Isotopic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57</a:t>
            </a:fld>
            <a:endParaRPr lang="en-US"/>
          </a:p>
        </p:txBody>
      </p:sp>
      <p:pic>
        <p:nvPicPr>
          <p:cNvPr id="3" name="Image" descr="Image">
            <a:extLst>
              <a:ext uri="{FF2B5EF4-FFF2-40B4-BE49-F238E27FC236}">
                <a16:creationId xmlns:a16="http://schemas.microsoft.com/office/drawing/2014/main" id="{535B759E-B67B-9924-810C-0FA25CB97B9D}"/>
              </a:ext>
            </a:extLst>
          </p:cNvPr>
          <p:cNvPicPr>
            <a:picLocks noChangeAspect="1"/>
          </p:cNvPicPr>
          <p:nvPr/>
        </p:nvPicPr>
        <p:blipFill rotWithShape="1">
          <a:blip r:embed="rId3"/>
          <a:srcRect t="44755" r="3663"/>
          <a:stretch/>
        </p:blipFill>
        <p:spPr>
          <a:xfrm>
            <a:off x="126146" y="1926693"/>
            <a:ext cx="6191080" cy="2508637"/>
          </a:xfrm>
          <a:prstGeom prst="rect">
            <a:avLst/>
          </a:prstGeom>
          <a:ln w="12700">
            <a:miter lim="400000"/>
          </a:ln>
        </p:spPr>
      </p:pic>
      <p:sp>
        <p:nvSpPr>
          <p:cNvPr id="5" name="Rectangle">
            <a:extLst>
              <a:ext uri="{FF2B5EF4-FFF2-40B4-BE49-F238E27FC236}">
                <a16:creationId xmlns:a16="http://schemas.microsoft.com/office/drawing/2014/main" id="{A7165DF2-8165-3F18-F208-EB8FD348D34C}"/>
              </a:ext>
            </a:extLst>
          </p:cNvPr>
          <p:cNvSpPr/>
          <p:nvPr/>
        </p:nvSpPr>
        <p:spPr>
          <a:xfrm>
            <a:off x="5595286" y="3152697"/>
            <a:ext cx="3349776" cy="228967"/>
          </a:xfrm>
          <a:prstGeom prst="rect">
            <a:avLst/>
          </a:prstGeom>
          <a:solidFill>
            <a:srgbClr val="FFFFFF"/>
          </a:solidFill>
          <a:ln w="12700">
            <a:miter lim="400000"/>
          </a:ln>
        </p:spPr>
        <p:txBody>
          <a:bodyPr lIns="26789" tIns="26789" rIns="26789" bIns="26789" anchor="ctr"/>
          <a:lstStyle/>
          <a:p>
            <a:pPr>
              <a:lnSpc>
                <a:spcPts val="2100"/>
              </a:lnSpc>
              <a:defRPr sz="2400">
                <a:solidFill>
                  <a:srgbClr val="FFFFFF"/>
                </a:solidFill>
                <a:latin typeface="+mn-lt"/>
                <a:ea typeface="+mn-ea"/>
                <a:cs typeface="+mn-cs"/>
                <a:sym typeface="Helvetica Light"/>
              </a:defRPr>
            </a:pPr>
            <a:r>
              <a:rPr lang="en-US" sz="1600" b="1" dirty="0">
                <a:solidFill>
                  <a:srgbClr val="FF0000"/>
                </a:solidFill>
              </a:rPr>
              <a:t>(Identical chemistry, different masses) </a:t>
            </a:r>
            <a:endParaRPr sz="1600" b="1" dirty="0">
              <a:solidFill>
                <a:srgbClr val="FF0000"/>
              </a:solidFill>
            </a:endParaRPr>
          </a:p>
        </p:txBody>
      </p:sp>
      <p:pic>
        <p:nvPicPr>
          <p:cNvPr id="6" name="Image" descr="Image">
            <a:extLst>
              <a:ext uri="{FF2B5EF4-FFF2-40B4-BE49-F238E27FC236}">
                <a16:creationId xmlns:a16="http://schemas.microsoft.com/office/drawing/2014/main" id="{968FD78B-1612-0D12-E59D-3CB603BAEC6B}"/>
              </a:ext>
            </a:extLst>
          </p:cNvPr>
          <p:cNvPicPr>
            <a:picLocks noChangeAspect="1"/>
          </p:cNvPicPr>
          <p:nvPr/>
        </p:nvPicPr>
        <p:blipFill rotWithShape="1">
          <a:blip r:embed="rId3"/>
          <a:srcRect r="34260" b="91253"/>
          <a:stretch/>
        </p:blipFill>
        <p:spPr>
          <a:xfrm>
            <a:off x="5853581" y="1691909"/>
            <a:ext cx="2881710" cy="270931"/>
          </a:xfrm>
          <a:prstGeom prst="rect">
            <a:avLst/>
          </a:prstGeom>
          <a:ln w="12700">
            <a:miter lim="400000"/>
          </a:ln>
        </p:spPr>
      </p:pic>
      <p:grpSp>
        <p:nvGrpSpPr>
          <p:cNvPr id="14" name="Group 13">
            <a:extLst>
              <a:ext uri="{FF2B5EF4-FFF2-40B4-BE49-F238E27FC236}">
                <a16:creationId xmlns:a16="http://schemas.microsoft.com/office/drawing/2014/main" id="{1322605B-A204-2278-5017-E57513C6620E}"/>
              </a:ext>
            </a:extLst>
          </p:cNvPr>
          <p:cNvGrpSpPr/>
          <p:nvPr/>
        </p:nvGrpSpPr>
        <p:grpSpPr>
          <a:xfrm>
            <a:off x="5841392" y="2013325"/>
            <a:ext cx="3103670" cy="875354"/>
            <a:chOff x="5138386" y="1462535"/>
            <a:chExt cx="3103670" cy="875354"/>
          </a:xfrm>
        </p:grpSpPr>
        <p:pic>
          <p:nvPicPr>
            <p:cNvPr id="8" name="Image" descr="Image">
              <a:extLst>
                <a:ext uri="{FF2B5EF4-FFF2-40B4-BE49-F238E27FC236}">
                  <a16:creationId xmlns:a16="http://schemas.microsoft.com/office/drawing/2014/main" id="{B0789925-9A50-74A2-E1FD-419D2074C4AE}"/>
                </a:ext>
              </a:extLst>
            </p:cNvPr>
            <p:cNvPicPr>
              <a:picLocks noChangeAspect="1"/>
            </p:cNvPicPr>
            <p:nvPr/>
          </p:nvPicPr>
          <p:blipFill rotWithShape="1">
            <a:blip r:embed="rId3"/>
            <a:srcRect l="82787" r="8465" b="86205"/>
            <a:stretch/>
          </p:blipFill>
          <p:spPr>
            <a:xfrm>
              <a:off x="7858598" y="1693734"/>
              <a:ext cx="383458" cy="427294"/>
            </a:xfrm>
            <a:prstGeom prst="rect">
              <a:avLst/>
            </a:prstGeom>
            <a:ln w="12700">
              <a:miter lim="400000"/>
            </a:ln>
          </p:spPr>
        </p:pic>
        <p:grpSp>
          <p:nvGrpSpPr>
            <p:cNvPr id="12" name="Group 11">
              <a:extLst>
                <a:ext uri="{FF2B5EF4-FFF2-40B4-BE49-F238E27FC236}">
                  <a16:creationId xmlns:a16="http://schemas.microsoft.com/office/drawing/2014/main" id="{CB7120E8-6BBD-0B60-271E-49DA4F98756C}"/>
                </a:ext>
              </a:extLst>
            </p:cNvPr>
            <p:cNvGrpSpPr/>
            <p:nvPr/>
          </p:nvGrpSpPr>
          <p:grpSpPr>
            <a:xfrm>
              <a:off x="5138386" y="1462535"/>
              <a:ext cx="2608287" cy="875354"/>
              <a:chOff x="4848451" y="2022685"/>
              <a:chExt cx="2608287" cy="875354"/>
            </a:xfrm>
          </p:grpSpPr>
          <p:pic>
            <p:nvPicPr>
              <p:cNvPr id="7" name="Image" descr="Image">
                <a:extLst>
                  <a:ext uri="{FF2B5EF4-FFF2-40B4-BE49-F238E27FC236}">
                    <a16:creationId xmlns:a16="http://schemas.microsoft.com/office/drawing/2014/main" id="{D4DF2EAC-2778-3AAD-93D1-E9A4AE1E3266}"/>
                  </a:ext>
                </a:extLst>
              </p:cNvPr>
              <p:cNvPicPr>
                <a:picLocks noChangeAspect="1"/>
              </p:cNvPicPr>
              <p:nvPr/>
            </p:nvPicPr>
            <p:blipFill rotWithShape="1">
              <a:blip r:embed="rId3"/>
              <a:srcRect l="69217" t="16477" r="1600" b="55725"/>
              <a:stretch/>
            </p:blipFill>
            <p:spPr>
              <a:xfrm>
                <a:off x="6177499" y="2022685"/>
                <a:ext cx="1279239" cy="861016"/>
              </a:xfrm>
              <a:prstGeom prst="rect">
                <a:avLst/>
              </a:prstGeom>
              <a:ln w="12700">
                <a:miter lim="400000"/>
              </a:ln>
            </p:spPr>
          </p:pic>
          <p:pic>
            <p:nvPicPr>
              <p:cNvPr id="9" name="Image" descr="Image">
                <a:extLst>
                  <a:ext uri="{FF2B5EF4-FFF2-40B4-BE49-F238E27FC236}">
                    <a16:creationId xmlns:a16="http://schemas.microsoft.com/office/drawing/2014/main" id="{8CD37C9B-8A43-C88E-90E3-CFE9F53338F1}"/>
                  </a:ext>
                </a:extLst>
              </p:cNvPr>
              <p:cNvPicPr>
                <a:picLocks noChangeAspect="1"/>
              </p:cNvPicPr>
              <p:nvPr/>
            </p:nvPicPr>
            <p:blipFill rotWithShape="1">
              <a:blip r:embed="rId3"/>
              <a:srcRect t="16477" r="70817" b="55725"/>
              <a:stretch/>
            </p:blipFill>
            <p:spPr>
              <a:xfrm>
                <a:off x="4848451" y="2037023"/>
                <a:ext cx="1279239" cy="861016"/>
              </a:xfrm>
              <a:prstGeom prst="rect">
                <a:avLst/>
              </a:prstGeom>
              <a:ln w="12700">
                <a:miter lim="400000"/>
              </a:ln>
            </p:spPr>
          </p:pic>
        </p:grpSp>
      </p:grpSp>
    </p:spTree>
    <p:extLst>
      <p:ext uri="{BB962C8B-B14F-4D97-AF65-F5344CB8AC3E}">
        <p14:creationId xmlns:p14="http://schemas.microsoft.com/office/powerpoint/2010/main" val="406962555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Metabolic Labeling: SILAC</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58</a:t>
            </a:fld>
            <a:endParaRPr lang="en-US"/>
          </a:p>
        </p:txBody>
      </p:sp>
      <p:pic>
        <p:nvPicPr>
          <p:cNvPr id="4" name="Image" descr="Image">
            <a:extLst>
              <a:ext uri="{FF2B5EF4-FFF2-40B4-BE49-F238E27FC236}">
                <a16:creationId xmlns:a16="http://schemas.microsoft.com/office/drawing/2014/main" id="{1D494F9B-DF58-F1B2-383D-6D1DAF30A57A}"/>
              </a:ext>
            </a:extLst>
          </p:cNvPr>
          <p:cNvPicPr>
            <a:picLocks noChangeAspect="1"/>
          </p:cNvPicPr>
          <p:nvPr/>
        </p:nvPicPr>
        <p:blipFill>
          <a:blip r:embed="rId3"/>
          <a:stretch>
            <a:fillRect/>
          </a:stretch>
        </p:blipFill>
        <p:spPr>
          <a:xfrm>
            <a:off x="3103021" y="1198100"/>
            <a:ext cx="2831830" cy="3531216"/>
          </a:xfrm>
          <a:prstGeom prst="rect">
            <a:avLst/>
          </a:prstGeom>
          <a:ln w="12700">
            <a:miter lim="400000"/>
          </a:ln>
        </p:spPr>
      </p:pic>
      <p:sp>
        <p:nvSpPr>
          <p:cNvPr id="10" name="Rectangle 9">
            <a:extLst>
              <a:ext uri="{FF2B5EF4-FFF2-40B4-BE49-F238E27FC236}">
                <a16:creationId xmlns:a16="http://schemas.microsoft.com/office/drawing/2014/main" id="{BA357A99-68FE-B49D-14AB-BB5DEED2E34E}"/>
              </a:ext>
            </a:extLst>
          </p:cNvPr>
          <p:cNvSpPr/>
          <p:nvPr/>
        </p:nvSpPr>
        <p:spPr>
          <a:xfrm>
            <a:off x="2704227" y="2241551"/>
            <a:ext cx="3578586" cy="25435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59862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Metabolic Labeling: SILAC</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59</a:t>
            </a:fld>
            <a:endParaRPr lang="en-US"/>
          </a:p>
        </p:txBody>
      </p:sp>
      <p:pic>
        <p:nvPicPr>
          <p:cNvPr id="4" name="Image" descr="Image">
            <a:extLst>
              <a:ext uri="{FF2B5EF4-FFF2-40B4-BE49-F238E27FC236}">
                <a16:creationId xmlns:a16="http://schemas.microsoft.com/office/drawing/2014/main" id="{1D494F9B-DF58-F1B2-383D-6D1DAF30A57A}"/>
              </a:ext>
            </a:extLst>
          </p:cNvPr>
          <p:cNvPicPr>
            <a:picLocks noChangeAspect="1"/>
          </p:cNvPicPr>
          <p:nvPr/>
        </p:nvPicPr>
        <p:blipFill>
          <a:blip r:embed="rId3"/>
          <a:stretch>
            <a:fillRect/>
          </a:stretch>
        </p:blipFill>
        <p:spPr>
          <a:xfrm>
            <a:off x="3103021" y="1198100"/>
            <a:ext cx="2831830" cy="3531216"/>
          </a:xfrm>
          <a:prstGeom prst="rect">
            <a:avLst/>
          </a:prstGeom>
          <a:ln w="12700">
            <a:miter lim="400000"/>
          </a:ln>
        </p:spPr>
      </p:pic>
      <p:sp>
        <p:nvSpPr>
          <p:cNvPr id="3" name="Rectangle 2">
            <a:extLst>
              <a:ext uri="{FF2B5EF4-FFF2-40B4-BE49-F238E27FC236}">
                <a16:creationId xmlns:a16="http://schemas.microsoft.com/office/drawing/2014/main" id="{2D4D050D-9F6A-3F55-9BBE-F8A3266F5104}"/>
              </a:ext>
            </a:extLst>
          </p:cNvPr>
          <p:cNvSpPr/>
          <p:nvPr/>
        </p:nvSpPr>
        <p:spPr>
          <a:xfrm>
            <a:off x="2704227" y="2698753"/>
            <a:ext cx="3578586" cy="2086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93431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Protonation of polypeptides </a:t>
            </a:r>
            <a:r>
              <a:rPr lang="en-US" sz="2800"/>
              <a:t>in ESI (ElectroSpray Ionization)</a:t>
            </a:r>
            <a:endParaRPr lang="en-US" sz="2800" dirty="0"/>
          </a:p>
        </p:txBody>
      </p:sp>
      <p:pic>
        <p:nvPicPr>
          <p:cNvPr id="5" name="Image" descr="Image">
            <a:extLst>
              <a:ext uri="{FF2B5EF4-FFF2-40B4-BE49-F238E27FC236}">
                <a16:creationId xmlns:a16="http://schemas.microsoft.com/office/drawing/2014/main" id="{1A4F00E1-D6B4-476C-81BD-FB38A7F3596D}"/>
              </a:ext>
            </a:extLst>
          </p:cNvPr>
          <p:cNvPicPr>
            <a:picLocks noChangeAspect="1"/>
          </p:cNvPicPr>
          <p:nvPr/>
        </p:nvPicPr>
        <p:blipFill>
          <a:blip r:embed="rId3"/>
          <a:srcRect t="11687"/>
          <a:stretch>
            <a:fillRect/>
          </a:stretch>
        </p:blipFill>
        <p:spPr>
          <a:xfrm>
            <a:off x="381000" y="1119306"/>
            <a:ext cx="8339560" cy="3655380"/>
          </a:xfrm>
          <a:prstGeom prst="rect">
            <a:avLst/>
          </a:prstGeom>
          <a:ln w="12700">
            <a:miter lim="400000"/>
          </a:ln>
        </p:spPr>
      </p:pic>
      <p:sp>
        <p:nvSpPr>
          <p:cNvPr id="2" name="TextBox 1">
            <a:extLst>
              <a:ext uri="{FF2B5EF4-FFF2-40B4-BE49-F238E27FC236}">
                <a16:creationId xmlns:a16="http://schemas.microsoft.com/office/drawing/2014/main" id="{21450604-6822-4727-A97B-8215DF128FAD}"/>
              </a:ext>
            </a:extLst>
          </p:cNvPr>
          <p:cNvSpPr txBox="1"/>
          <p:nvPr/>
        </p:nvSpPr>
        <p:spPr>
          <a:xfrm>
            <a:off x="2244436" y="2160856"/>
            <a:ext cx="450273" cy="338554"/>
          </a:xfrm>
          <a:prstGeom prst="rect">
            <a:avLst/>
          </a:prstGeom>
          <a:noFill/>
        </p:spPr>
        <p:txBody>
          <a:bodyPr wrap="square" rtlCol="0">
            <a:spAutoFit/>
          </a:bodyPr>
          <a:lstStyle/>
          <a:p>
            <a:r>
              <a:rPr lang="en-US" sz="1600" dirty="0">
                <a:solidFill>
                  <a:srgbClr val="FF0000"/>
                </a:solidFill>
              </a:rPr>
              <a:t>H</a:t>
            </a:r>
            <a:r>
              <a:rPr lang="en-US" sz="1600" baseline="30000" dirty="0">
                <a:solidFill>
                  <a:srgbClr val="FF0000"/>
                </a:solidFill>
              </a:rPr>
              <a:t>+</a:t>
            </a:r>
            <a:endParaRPr lang="en-US" sz="1600" dirty="0">
              <a:solidFill>
                <a:srgbClr val="FF0000"/>
              </a:solidFill>
            </a:endParaRPr>
          </a:p>
        </p:txBody>
      </p:sp>
      <p:sp>
        <p:nvSpPr>
          <p:cNvPr id="6" name="TextBox 5">
            <a:extLst>
              <a:ext uri="{FF2B5EF4-FFF2-40B4-BE49-F238E27FC236}">
                <a16:creationId xmlns:a16="http://schemas.microsoft.com/office/drawing/2014/main" id="{32CF6307-687B-4F54-B6B7-58779D2AB5C9}"/>
              </a:ext>
            </a:extLst>
          </p:cNvPr>
          <p:cNvSpPr txBox="1"/>
          <p:nvPr/>
        </p:nvSpPr>
        <p:spPr>
          <a:xfrm>
            <a:off x="6040581" y="4028089"/>
            <a:ext cx="450273" cy="338554"/>
          </a:xfrm>
          <a:prstGeom prst="rect">
            <a:avLst/>
          </a:prstGeom>
          <a:noFill/>
        </p:spPr>
        <p:txBody>
          <a:bodyPr wrap="square" rtlCol="0">
            <a:spAutoFit/>
          </a:bodyPr>
          <a:lstStyle/>
          <a:p>
            <a:r>
              <a:rPr lang="en-US" sz="1600" dirty="0">
                <a:solidFill>
                  <a:srgbClr val="FF0000"/>
                </a:solidFill>
              </a:rPr>
              <a:t>H</a:t>
            </a:r>
            <a:r>
              <a:rPr lang="en-US" sz="1600" baseline="30000" dirty="0">
                <a:solidFill>
                  <a:srgbClr val="FF0000"/>
                </a:solidFill>
              </a:rPr>
              <a:t>+</a:t>
            </a:r>
            <a:endParaRPr lang="en-US" sz="1600" dirty="0">
              <a:solidFill>
                <a:srgbClr val="FF0000"/>
              </a:solidFill>
            </a:endParaRPr>
          </a:p>
        </p:txBody>
      </p:sp>
      <p:sp>
        <p:nvSpPr>
          <p:cNvPr id="7" name="TextBox 6">
            <a:extLst>
              <a:ext uri="{FF2B5EF4-FFF2-40B4-BE49-F238E27FC236}">
                <a16:creationId xmlns:a16="http://schemas.microsoft.com/office/drawing/2014/main" id="{FA3E15E5-AC23-4C7E-AE9E-541140DEAF7A}"/>
              </a:ext>
            </a:extLst>
          </p:cNvPr>
          <p:cNvSpPr txBox="1"/>
          <p:nvPr/>
        </p:nvSpPr>
        <p:spPr>
          <a:xfrm>
            <a:off x="3976253" y="2257387"/>
            <a:ext cx="450273" cy="338554"/>
          </a:xfrm>
          <a:prstGeom prst="rect">
            <a:avLst/>
          </a:prstGeom>
          <a:noFill/>
        </p:spPr>
        <p:txBody>
          <a:bodyPr wrap="square" rtlCol="0">
            <a:spAutoFit/>
          </a:bodyPr>
          <a:lstStyle/>
          <a:p>
            <a:r>
              <a:rPr lang="en-US" sz="1600" dirty="0">
                <a:solidFill>
                  <a:srgbClr val="FF0000"/>
                </a:solidFill>
              </a:rPr>
              <a:t>H</a:t>
            </a:r>
            <a:r>
              <a:rPr lang="en-US" sz="1600" baseline="30000" dirty="0">
                <a:solidFill>
                  <a:srgbClr val="FF0000"/>
                </a:solidFill>
              </a:rPr>
              <a:t>+</a:t>
            </a:r>
            <a:endParaRPr lang="en-US" sz="1600" dirty="0">
              <a:solidFill>
                <a:srgbClr val="FF0000"/>
              </a:solidFill>
            </a:endParaRPr>
          </a:p>
        </p:txBody>
      </p:sp>
      <p:sp>
        <p:nvSpPr>
          <p:cNvPr id="3" name="Slide Number Placeholder 2">
            <a:extLst>
              <a:ext uri="{FF2B5EF4-FFF2-40B4-BE49-F238E27FC236}">
                <a16:creationId xmlns:a16="http://schemas.microsoft.com/office/drawing/2014/main" id="{86720099-BD65-4EBC-9FD0-C0D870D3DE28}"/>
              </a:ext>
            </a:extLst>
          </p:cNvPr>
          <p:cNvSpPr>
            <a:spLocks noGrp="1"/>
          </p:cNvSpPr>
          <p:nvPr>
            <p:ph type="sldNum" sz="quarter" idx="2"/>
          </p:nvPr>
        </p:nvSpPr>
        <p:spPr/>
        <p:txBody>
          <a:bodyPr/>
          <a:lstStyle/>
          <a:p>
            <a:fld id="{86CB4B4D-7CA3-9044-876B-883B54F8677D}" type="slidenum">
              <a:rPr lang="en-US" smtClean="0"/>
              <a:t>6</a:t>
            </a:fld>
            <a:endParaRPr lang="en-US"/>
          </a:p>
        </p:txBody>
      </p:sp>
      <p:pic>
        <p:nvPicPr>
          <p:cNvPr id="4" name="Picture 3">
            <a:extLst>
              <a:ext uri="{FF2B5EF4-FFF2-40B4-BE49-F238E27FC236}">
                <a16:creationId xmlns:a16="http://schemas.microsoft.com/office/drawing/2014/main" id="{599A0852-44B2-7D04-29F7-4C289F3B7BFA}"/>
              </a:ext>
            </a:extLst>
          </p:cNvPr>
          <p:cNvPicPr>
            <a:picLocks noChangeAspect="1"/>
          </p:cNvPicPr>
          <p:nvPr/>
        </p:nvPicPr>
        <p:blipFill>
          <a:blip r:embed="rId4"/>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305770564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Metabolic Labeling: SILAC</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60</a:t>
            </a:fld>
            <a:endParaRPr lang="en-US"/>
          </a:p>
        </p:txBody>
      </p:sp>
      <p:pic>
        <p:nvPicPr>
          <p:cNvPr id="4" name="Image" descr="Image">
            <a:extLst>
              <a:ext uri="{FF2B5EF4-FFF2-40B4-BE49-F238E27FC236}">
                <a16:creationId xmlns:a16="http://schemas.microsoft.com/office/drawing/2014/main" id="{1D494F9B-DF58-F1B2-383D-6D1DAF30A57A}"/>
              </a:ext>
            </a:extLst>
          </p:cNvPr>
          <p:cNvPicPr>
            <a:picLocks noChangeAspect="1"/>
          </p:cNvPicPr>
          <p:nvPr/>
        </p:nvPicPr>
        <p:blipFill>
          <a:blip r:embed="rId3"/>
          <a:stretch>
            <a:fillRect/>
          </a:stretch>
        </p:blipFill>
        <p:spPr>
          <a:xfrm>
            <a:off x="3103021" y="1198100"/>
            <a:ext cx="2831830" cy="3531216"/>
          </a:xfrm>
          <a:prstGeom prst="rect">
            <a:avLst/>
          </a:prstGeom>
          <a:ln w="12700">
            <a:miter lim="400000"/>
          </a:ln>
        </p:spPr>
      </p:pic>
      <p:sp>
        <p:nvSpPr>
          <p:cNvPr id="3" name="Rectangle 2">
            <a:extLst>
              <a:ext uri="{FF2B5EF4-FFF2-40B4-BE49-F238E27FC236}">
                <a16:creationId xmlns:a16="http://schemas.microsoft.com/office/drawing/2014/main" id="{F602E124-7F83-C12E-4510-7353608E7E2C}"/>
              </a:ext>
            </a:extLst>
          </p:cNvPr>
          <p:cNvSpPr/>
          <p:nvPr/>
        </p:nvSpPr>
        <p:spPr>
          <a:xfrm>
            <a:off x="2704227" y="3254375"/>
            <a:ext cx="3578586" cy="15306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FCF53E-651D-8917-5CA7-0F795133DAEE}"/>
              </a:ext>
            </a:extLst>
          </p:cNvPr>
          <p:cNvSpPr/>
          <p:nvPr/>
        </p:nvSpPr>
        <p:spPr>
          <a:xfrm>
            <a:off x="3786662" y="3198637"/>
            <a:ext cx="1464548" cy="15306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11225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Metabolic Labeling: SILAC</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61</a:t>
            </a:fld>
            <a:endParaRPr lang="en-US"/>
          </a:p>
        </p:txBody>
      </p:sp>
      <p:pic>
        <p:nvPicPr>
          <p:cNvPr id="4" name="Image" descr="Image">
            <a:extLst>
              <a:ext uri="{FF2B5EF4-FFF2-40B4-BE49-F238E27FC236}">
                <a16:creationId xmlns:a16="http://schemas.microsoft.com/office/drawing/2014/main" id="{1D494F9B-DF58-F1B2-383D-6D1DAF30A57A}"/>
              </a:ext>
            </a:extLst>
          </p:cNvPr>
          <p:cNvPicPr>
            <a:picLocks noChangeAspect="1"/>
          </p:cNvPicPr>
          <p:nvPr/>
        </p:nvPicPr>
        <p:blipFill>
          <a:blip r:embed="rId3"/>
          <a:stretch>
            <a:fillRect/>
          </a:stretch>
        </p:blipFill>
        <p:spPr>
          <a:xfrm>
            <a:off x="3103021" y="1198100"/>
            <a:ext cx="2831830" cy="3531216"/>
          </a:xfrm>
          <a:prstGeom prst="rect">
            <a:avLst/>
          </a:prstGeom>
          <a:ln w="12700">
            <a:miter lim="400000"/>
          </a:ln>
        </p:spPr>
      </p:pic>
      <p:sp>
        <p:nvSpPr>
          <p:cNvPr id="3" name="Rectangle 2">
            <a:extLst>
              <a:ext uri="{FF2B5EF4-FFF2-40B4-BE49-F238E27FC236}">
                <a16:creationId xmlns:a16="http://schemas.microsoft.com/office/drawing/2014/main" id="{F602E124-7F83-C12E-4510-7353608E7E2C}"/>
              </a:ext>
            </a:extLst>
          </p:cNvPr>
          <p:cNvSpPr/>
          <p:nvPr/>
        </p:nvSpPr>
        <p:spPr>
          <a:xfrm>
            <a:off x="2704227" y="3764023"/>
            <a:ext cx="3578586" cy="10210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40826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Metabolic Labeling: SILAC</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62</a:t>
            </a:fld>
            <a:endParaRPr lang="en-US"/>
          </a:p>
        </p:txBody>
      </p:sp>
      <p:pic>
        <p:nvPicPr>
          <p:cNvPr id="4" name="Image" descr="Image">
            <a:extLst>
              <a:ext uri="{FF2B5EF4-FFF2-40B4-BE49-F238E27FC236}">
                <a16:creationId xmlns:a16="http://schemas.microsoft.com/office/drawing/2014/main" id="{1D494F9B-DF58-F1B2-383D-6D1DAF30A57A}"/>
              </a:ext>
            </a:extLst>
          </p:cNvPr>
          <p:cNvPicPr>
            <a:picLocks noChangeAspect="1"/>
          </p:cNvPicPr>
          <p:nvPr/>
        </p:nvPicPr>
        <p:blipFill>
          <a:blip r:embed="rId3"/>
          <a:stretch>
            <a:fillRect/>
          </a:stretch>
        </p:blipFill>
        <p:spPr>
          <a:xfrm>
            <a:off x="3103021" y="1198100"/>
            <a:ext cx="2831830" cy="3531216"/>
          </a:xfrm>
          <a:prstGeom prst="rect">
            <a:avLst/>
          </a:prstGeom>
          <a:ln w="12700">
            <a:miter lim="400000"/>
          </a:ln>
        </p:spPr>
      </p:pic>
    </p:spTree>
    <p:extLst>
      <p:ext uri="{BB962C8B-B14F-4D97-AF65-F5344CB8AC3E}">
        <p14:creationId xmlns:p14="http://schemas.microsoft.com/office/powerpoint/2010/main" val="280844369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Metabolic Labeling: Dynamic SILAC (</a:t>
            </a:r>
            <a:r>
              <a:rPr lang="en-US" sz="2800" dirty="0" err="1"/>
              <a:t>dSILAC</a:t>
            </a:r>
            <a:r>
              <a:rPr lang="en-US" sz="2800" dirty="0"/>
              <a: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63</a:t>
            </a:fld>
            <a:endParaRPr lang="en-US"/>
          </a:p>
        </p:txBody>
      </p:sp>
      <p:pic>
        <p:nvPicPr>
          <p:cNvPr id="5" name="Picture 4">
            <a:extLst>
              <a:ext uri="{FF2B5EF4-FFF2-40B4-BE49-F238E27FC236}">
                <a16:creationId xmlns:a16="http://schemas.microsoft.com/office/drawing/2014/main" id="{E68593A6-8CC6-C97E-4318-D9319802F2CA}"/>
              </a:ext>
            </a:extLst>
          </p:cNvPr>
          <p:cNvPicPr>
            <a:picLocks noChangeAspect="1"/>
          </p:cNvPicPr>
          <p:nvPr/>
        </p:nvPicPr>
        <p:blipFill rotWithShape="1">
          <a:blip r:embed="rId3"/>
          <a:srcRect t="22010"/>
          <a:stretch/>
        </p:blipFill>
        <p:spPr>
          <a:xfrm>
            <a:off x="576963" y="1180235"/>
            <a:ext cx="7999129" cy="3509174"/>
          </a:xfrm>
          <a:prstGeom prst="rect">
            <a:avLst/>
          </a:prstGeom>
        </p:spPr>
      </p:pic>
    </p:spTree>
    <p:extLst>
      <p:ext uri="{BB962C8B-B14F-4D97-AF65-F5344CB8AC3E}">
        <p14:creationId xmlns:p14="http://schemas.microsoft.com/office/powerpoint/2010/main" val="39977506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Isobaric Labeling: 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64</a:t>
            </a:fld>
            <a:endParaRPr lang="en-US"/>
          </a:p>
        </p:txBody>
      </p:sp>
      <p:grpSp>
        <p:nvGrpSpPr>
          <p:cNvPr id="21" name="Group 20">
            <a:extLst>
              <a:ext uri="{FF2B5EF4-FFF2-40B4-BE49-F238E27FC236}">
                <a16:creationId xmlns:a16="http://schemas.microsoft.com/office/drawing/2014/main" id="{29956659-885C-48D9-C7E3-B70F27AF838D}"/>
              </a:ext>
            </a:extLst>
          </p:cNvPr>
          <p:cNvGrpSpPr/>
          <p:nvPr/>
        </p:nvGrpSpPr>
        <p:grpSpPr>
          <a:xfrm>
            <a:off x="1200382" y="1458306"/>
            <a:ext cx="2337618" cy="2884114"/>
            <a:chOff x="447368" y="1577210"/>
            <a:chExt cx="2337618" cy="2884114"/>
          </a:xfrm>
        </p:grpSpPr>
        <p:pic>
          <p:nvPicPr>
            <p:cNvPr id="7" name="Picture 6">
              <a:extLst>
                <a:ext uri="{FF2B5EF4-FFF2-40B4-BE49-F238E27FC236}">
                  <a16:creationId xmlns:a16="http://schemas.microsoft.com/office/drawing/2014/main" id="{24527811-966B-4472-3192-C9EE2DF3E488}"/>
                </a:ext>
              </a:extLst>
            </p:cNvPr>
            <p:cNvPicPr>
              <a:picLocks noChangeAspect="1"/>
            </p:cNvPicPr>
            <p:nvPr/>
          </p:nvPicPr>
          <p:blipFill rotWithShape="1">
            <a:blip r:embed="rId3"/>
            <a:srcRect l="11532" r="58442" b="60863"/>
            <a:stretch/>
          </p:blipFill>
          <p:spPr>
            <a:xfrm>
              <a:off x="491614" y="1577210"/>
              <a:ext cx="1971368" cy="2793166"/>
            </a:xfrm>
            <a:prstGeom prst="rect">
              <a:avLst/>
            </a:prstGeom>
          </p:spPr>
        </p:pic>
        <p:sp>
          <p:nvSpPr>
            <p:cNvPr id="4" name="Rectangle 3">
              <a:extLst>
                <a:ext uri="{FF2B5EF4-FFF2-40B4-BE49-F238E27FC236}">
                  <a16:creationId xmlns:a16="http://schemas.microsoft.com/office/drawing/2014/main" id="{6F1F2273-17C2-E385-3D1F-D2996C35570B}"/>
                </a:ext>
              </a:extLst>
            </p:cNvPr>
            <p:cNvSpPr/>
            <p:nvPr/>
          </p:nvSpPr>
          <p:spPr>
            <a:xfrm>
              <a:off x="447368" y="4279428"/>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27C34F-E9ED-65EF-F8DD-3ABA0985D90D}"/>
                </a:ext>
              </a:extLst>
            </p:cNvPr>
            <p:cNvSpPr/>
            <p:nvPr/>
          </p:nvSpPr>
          <p:spPr>
            <a:xfrm>
              <a:off x="1767348" y="2632525"/>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02C58A6-6E03-AA69-5E7D-3CFC3A661762}"/>
                </a:ext>
              </a:extLst>
            </p:cNvPr>
            <p:cNvCxnSpPr>
              <a:cxnSpLocks/>
            </p:cNvCxnSpPr>
            <p:nvPr/>
          </p:nvCxnSpPr>
          <p:spPr>
            <a:xfrm flipV="1">
              <a:off x="2222090" y="2362200"/>
              <a:ext cx="0" cy="452221"/>
            </a:xfrm>
            <a:prstGeom prst="line">
              <a:avLst/>
            </a:prstGeom>
            <a:ln w="9525"/>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BE0403BB-0F79-6941-9BFC-101553DABFF5}"/>
                </a:ext>
              </a:extLst>
            </p:cNvPr>
            <p:cNvSpPr/>
            <p:nvPr/>
          </p:nvSpPr>
          <p:spPr>
            <a:xfrm>
              <a:off x="1343333" y="2502419"/>
              <a:ext cx="642624" cy="12660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FB97E5-2B2F-43DF-97F8-F2AF7C19DA90}"/>
                </a:ext>
              </a:extLst>
            </p:cNvPr>
            <p:cNvSpPr/>
            <p:nvPr/>
          </p:nvSpPr>
          <p:spPr>
            <a:xfrm>
              <a:off x="1911991" y="2705101"/>
              <a:ext cx="304945" cy="454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AE7D21D1-7DD7-5394-B125-0E17457CB261}"/>
                </a:ext>
              </a:extLst>
            </p:cNvPr>
            <p:cNvCxnSpPr/>
            <p:nvPr/>
          </p:nvCxnSpPr>
          <p:spPr>
            <a:xfrm flipH="1">
              <a:off x="1854994" y="2362200"/>
              <a:ext cx="367096" cy="0"/>
            </a:xfrm>
            <a:prstGeom prst="line">
              <a:avLst/>
            </a:prstGeom>
            <a:ln w="9525">
              <a:solidFill>
                <a:schemeClr val="tx1"/>
              </a:solidFill>
            </a:ln>
            <a:effectLst/>
          </p:spPr>
          <p:style>
            <a:lnRef idx="2">
              <a:schemeClr val="dk1"/>
            </a:lnRef>
            <a:fillRef idx="0">
              <a:schemeClr val="dk1"/>
            </a:fillRef>
            <a:effectRef idx="1">
              <a:schemeClr val="dk1"/>
            </a:effectRef>
            <a:fontRef idx="minor">
              <a:schemeClr val="tx1"/>
            </a:fontRef>
          </p:style>
        </p:cxnSp>
      </p:grpSp>
      <p:sp>
        <p:nvSpPr>
          <p:cNvPr id="3" name="TextBox 2">
            <a:extLst>
              <a:ext uri="{FF2B5EF4-FFF2-40B4-BE49-F238E27FC236}">
                <a16:creationId xmlns:a16="http://schemas.microsoft.com/office/drawing/2014/main" id="{CCF509D3-44F8-842C-242A-F8959C43932C}"/>
              </a:ext>
            </a:extLst>
          </p:cNvPr>
          <p:cNvSpPr txBox="1"/>
          <p:nvPr/>
        </p:nvSpPr>
        <p:spPr>
          <a:xfrm>
            <a:off x="22642" y="4658096"/>
            <a:ext cx="1909763" cy="215444"/>
          </a:xfrm>
          <a:prstGeom prst="rect">
            <a:avLst/>
          </a:prstGeom>
          <a:noFill/>
        </p:spPr>
        <p:txBody>
          <a:bodyPr wrap="square" rtlCol="0">
            <a:spAutoFit/>
          </a:bodyPr>
          <a:lstStyle/>
          <a:p>
            <a:r>
              <a:rPr lang="en-US" sz="800" dirty="0"/>
              <a:t>Li </a:t>
            </a:r>
            <a:r>
              <a:rPr lang="en-US" sz="800" i="1" dirty="0"/>
              <a:t>et al. </a:t>
            </a:r>
            <a:r>
              <a:rPr lang="en-US" sz="800" dirty="0"/>
              <a:t>Nature Methods, 2020</a:t>
            </a:r>
          </a:p>
        </p:txBody>
      </p:sp>
    </p:spTree>
    <p:extLst>
      <p:ext uri="{BB962C8B-B14F-4D97-AF65-F5344CB8AC3E}">
        <p14:creationId xmlns:p14="http://schemas.microsoft.com/office/powerpoint/2010/main" val="222995927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Isobaric Labeling: 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65</a:t>
            </a:fld>
            <a:endParaRPr lang="en-US"/>
          </a:p>
        </p:txBody>
      </p:sp>
      <p:pic>
        <p:nvPicPr>
          <p:cNvPr id="6" name="Picture 5">
            <a:extLst>
              <a:ext uri="{FF2B5EF4-FFF2-40B4-BE49-F238E27FC236}">
                <a16:creationId xmlns:a16="http://schemas.microsoft.com/office/drawing/2014/main" id="{1A8E589D-410C-92DE-C2D6-E6C27ED37702}"/>
              </a:ext>
            </a:extLst>
          </p:cNvPr>
          <p:cNvPicPr>
            <a:picLocks noChangeAspect="1"/>
          </p:cNvPicPr>
          <p:nvPr/>
        </p:nvPicPr>
        <p:blipFill rotWithShape="1">
          <a:blip r:embed="rId3"/>
          <a:srcRect l="40242" t="-1" r="21589" b="79322"/>
          <a:stretch/>
        </p:blipFill>
        <p:spPr>
          <a:xfrm>
            <a:off x="4067715" y="2004765"/>
            <a:ext cx="2447386" cy="824156"/>
          </a:xfrm>
          <a:prstGeom prst="rect">
            <a:avLst/>
          </a:prstGeom>
        </p:spPr>
      </p:pic>
      <p:grpSp>
        <p:nvGrpSpPr>
          <p:cNvPr id="21" name="Group 20">
            <a:extLst>
              <a:ext uri="{FF2B5EF4-FFF2-40B4-BE49-F238E27FC236}">
                <a16:creationId xmlns:a16="http://schemas.microsoft.com/office/drawing/2014/main" id="{29956659-885C-48D9-C7E3-B70F27AF838D}"/>
              </a:ext>
            </a:extLst>
          </p:cNvPr>
          <p:cNvGrpSpPr/>
          <p:nvPr/>
        </p:nvGrpSpPr>
        <p:grpSpPr>
          <a:xfrm>
            <a:off x="1200382" y="1458306"/>
            <a:ext cx="2337618" cy="2884114"/>
            <a:chOff x="447368" y="1577210"/>
            <a:chExt cx="2337618" cy="2884114"/>
          </a:xfrm>
        </p:grpSpPr>
        <p:pic>
          <p:nvPicPr>
            <p:cNvPr id="7" name="Picture 6">
              <a:extLst>
                <a:ext uri="{FF2B5EF4-FFF2-40B4-BE49-F238E27FC236}">
                  <a16:creationId xmlns:a16="http://schemas.microsoft.com/office/drawing/2014/main" id="{24527811-966B-4472-3192-C9EE2DF3E488}"/>
                </a:ext>
              </a:extLst>
            </p:cNvPr>
            <p:cNvPicPr>
              <a:picLocks noChangeAspect="1"/>
            </p:cNvPicPr>
            <p:nvPr/>
          </p:nvPicPr>
          <p:blipFill rotWithShape="1">
            <a:blip r:embed="rId4"/>
            <a:srcRect l="11532" r="58442" b="60863"/>
            <a:stretch/>
          </p:blipFill>
          <p:spPr>
            <a:xfrm>
              <a:off x="491614" y="1577210"/>
              <a:ext cx="1971368" cy="2793166"/>
            </a:xfrm>
            <a:prstGeom prst="rect">
              <a:avLst/>
            </a:prstGeom>
          </p:spPr>
        </p:pic>
        <p:sp>
          <p:nvSpPr>
            <p:cNvPr id="4" name="Rectangle 3">
              <a:extLst>
                <a:ext uri="{FF2B5EF4-FFF2-40B4-BE49-F238E27FC236}">
                  <a16:creationId xmlns:a16="http://schemas.microsoft.com/office/drawing/2014/main" id="{6F1F2273-17C2-E385-3D1F-D2996C35570B}"/>
                </a:ext>
              </a:extLst>
            </p:cNvPr>
            <p:cNvSpPr/>
            <p:nvPr/>
          </p:nvSpPr>
          <p:spPr>
            <a:xfrm>
              <a:off x="447368" y="4279428"/>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27C34F-E9ED-65EF-F8DD-3ABA0985D90D}"/>
                </a:ext>
              </a:extLst>
            </p:cNvPr>
            <p:cNvSpPr/>
            <p:nvPr/>
          </p:nvSpPr>
          <p:spPr>
            <a:xfrm>
              <a:off x="1767348" y="2632525"/>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02C58A6-6E03-AA69-5E7D-3CFC3A661762}"/>
                </a:ext>
              </a:extLst>
            </p:cNvPr>
            <p:cNvCxnSpPr>
              <a:cxnSpLocks/>
            </p:cNvCxnSpPr>
            <p:nvPr/>
          </p:nvCxnSpPr>
          <p:spPr>
            <a:xfrm flipV="1">
              <a:off x="2222090" y="2362200"/>
              <a:ext cx="0" cy="452221"/>
            </a:xfrm>
            <a:prstGeom prst="line">
              <a:avLst/>
            </a:prstGeom>
            <a:ln w="9525"/>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BE0403BB-0F79-6941-9BFC-101553DABFF5}"/>
                </a:ext>
              </a:extLst>
            </p:cNvPr>
            <p:cNvSpPr/>
            <p:nvPr/>
          </p:nvSpPr>
          <p:spPr>
            <a:xfrm>
              <a:off x="1343333" y="2502419"/>
              <a:ext cx="642624" cy="12660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FB97E5-2B2F-43DF-97F8-F2AF7C19DA90}"/>
                </a:ext>
              </a:extLst>
            </p:cNvPr>
            <p:cNvSpPr/>
            <p:nvPr/>
          </p:nvSpPr>
          <p:spPr>
            <a:xfrm>
              <a:off x="1911991" y="2705101"/>
              <a:ext cx="304945" cy="454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AE7D21D1-7DD7-5394-B125-0E17457CB261}"/>
                </a:ext>
              </a:extLst>
            </p:cNvPr>
            <p:cNvCxnSpPr/>
            <p:nvPr/>
          </p:nvCxnSpPr>
          <p:spPr>
            <a:xfrm flipH="1">
              <a:off x="1854994" y="2362200"/>
              <a:ext cx="367096" cy="0"/>
            </a:xfrm>
            <a:prstGeom prst="line">
              <a:avLst/>
            </a:prstGeom>
            <a:ln w="9525">
              <a:solidFill>
                <a:schemeClr val="tx1"/>
              </a:solidFill>
            </a:ln>
            <a:effectLst/>
          </p:spPr>
          <p:style>
            <a:lnRef idx="2">
              <a:schemeClr val="dk1"/>
            </a:lnRef>
            <a:fillRef idx="0">
              <a:schemeClr val="dk1"/>
            </a:fillRef>
            <a:effectRef idx="1">
              <a:schemeClr val="dk1"/>
            </a:effectRef>
            <a:fontRef idx="minor">
              <a:schemeClr val="tx1"/>
            </a:fontRef>
          </p:style>
        </p:cxnSp>
      </p:grpSp>
      <p:sp>
        <p:nvSpPr>
          <p:cNvPr id="3" name="TextBox 2">
            <a:extLst>
              <a:ext uri="{FF2B5EF4-FFF2-40B4-BE49-F238E27FC236}">
                <a16:creationId xmlns:a16="http://schemas.microsoft.com/office/drawing/2014/main" id="{99F88DA7-90E0-CD34-325E-A5ECD6CA5DEB}"/>
              </a:ext>
            </a:extLst>
          </p:cNvPr>
          <p:cNvSpPr txBox="1"/>
          <p:nvPr/>
        </p:nvSpPr>
        <p:spPr>
          <a:xfrm>
            <a:off x="22642" y="4658096"/>
            <a:ext cx="1909763" cy="215444"/>
          </a:xfrm>
          <a:prstGeom prst="rect">
            <a:avLst/>
          </a:prstGeom>
          <a:noFill/>
        </p:spPr>
        <p:txBody>
          <a:bodyPr wrap="square" rtlCol="0">
            <a:spAutoFit/>
          </a:bodyPr>
          <a:lstStyle/>
          <a:p>
            <a:r>
              <a:rPr lang="en-US" sz="800" dirty="0"/>
              <a:t>Li </a:t>
            </a:r>
            <a:r>
              <a:rPr lang="en-US" sz="800" i="1" dirty="0"/>
              <a:t>et al. </a:t>
            </a:r>
            <a:r>
              <a:rPr lang="en-US" sz="800" dirty="0"/>
              <a:t>Nature Methods, 2020</a:t>
            </a:r>
          </a:p>
        </p:txBody>
      </p:sp>
    </p:spTree>
    <p:extLst>
      <p:ext uri="{BB962C8B-B14F-4D97-AF65-F5344CB8AC3E}">
        <p14:creationId xmlns:p14="http://schemas.microsoft.com/office/powerpoint/2010/main" val="22051769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Isobaric Labeling: 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66</a:t>
            </a:fld>
            <a:endParaRPr lang="en-US"/>
          </a:p>
        </p:txBody>
      </p:sp>
      <p:pic>
        <p:nvPicPr>
          <p:cNvPr id="6" name="Picture 5">
            <a:extLst>
              <a:ext uri="{FF2B5EF4-FFF2-40B4-BE49-F238E27FC236}">
                <a16:creationId xmlns:a16="http://schemas.microsoft.com/office/drawing/2014/main" id="{1A8E589D-410C-92DE-C2D6-E6C27ED37702}"/>
              </a:ext>
            </a:extLst>
          </p:cNvPr>
          <p:cNvPicPr>
            <a:picLocks noChangeAspect="1"/>
          </p:cNvPicPr>
          <p:nvPr/>
        </p:nvPicPr>
        <p:blipFill rotWithShape="1">
          <a:blip r:embed="rId3"/>
          <a:srcRect l="40242" r="21589" b="58730"/>
          <a:stretch/>
        </p:blipFill>
        <p:spPr>
          <a:xfrm>
            <a:off x="4067715" y="2004765"/>
            <a:ext cx="2447386" cy="1644848"/>
          </a:xfrm>
          <a:prstGeom prst="rect">
            <a:avLst/>
          </a:prstGeom>
        </p:spPr>
      </p:pic>
      <p:grpSp>
        <p:nvGrpSpPr>
          <p:cNvPr id="21" name="Group 20">
            <a:extLst>
              <a:ext uri="{FF2B5EF4-FFF2-40B4-BE49-F238E27FC236}">
                <a16:creationId xmlns:a16="http://schemas.microsoft.com/office/drawing/2014/main" id="{29956659-885C-48D9-C7E3-B70F27AF838D}"/>
              </a:ext>
            </a:extLst>
          </p:cNvPr>
          <p:cNvGrpSpPr/>
          <p:nvPr/>
        </p:nvGrpSpPr>
        <p:grpSpPr>
          <a:xfrm>
            <a:off x="1200382" y="1458306"/>
            <a:ext cx="2337618" cy="2884114"/>
            <a:chOff x="447368" y="1577210"/>
            <a:chExt cx="2337618" cy="2884114"/>
          </a:xfrm>
        </p:grpSpPr>
        <p:pic>
          <p:nvPicPr>
            <p:cNvPr id="7" name="Picture 6">
              <a:extLst>
                <a:ext uri="{FF2B5EF4-FFF2-40B4-BE49-F238E27FC236}">
                  <a16:creationId xmlns:a16="http://schemas.microsoft.com/office/drawing/2014/main" id="{24527811-966B-4472-3192-C9EE2DF3E488}"/>
                </a:ext>
              </a:extLst>
            </p:cNvPr>
            <p:cNvPicPr>
              <a:picLocks noChangeAspect="1"/>
            </p:cNvPicPr>
            <p:nvPr/>
          </p:nvPicPr>
          <p:blipFill rotWithShape="1">
            <a:blip r:embed="rId4"/>
            <a:srcRect l="11532" r="58442" b="60863"/>
            <a:stretch/>
          </p:blipFill>
          <p:spPr>
            <a:xfrm>
              <a:off x="491614" y="1577210"/>
              <a:ext cx="1971368" cy="2793166"/>
            </a:xfrm>
            <a:prstGeom prst="rect">
              <a:avLst/>
            </a:prstGeom>
          </p:spPr>
        </p:pic>
        <p:sp>
          <p:nvSpPr>
            <p:cNvPr id="4" name="Rectangle 3">
              <a:extLst>
                <a:ext uri="{FF2B5EF4-FFF2-40B4-BE49-F238E27FC236}">
                  <a16:creationId xmlns:a16="http://schemas.microsoft.com/office/drawing/2014/main" id="{6F1F2273-17C2-E385-3D1F-D2996C35570B}"/>
                </a:ext>
              </a:extLst>
            </p:cNvPr>
            <p:cNvSpPr/>
            <p:nvPr/>
          </p:nvSpPr>
          <p:spPr>
            <a:xfrm>
              <a:off x="447368" y="4279428"/>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27C34F-E9ED-65EF-F8DD-3ABA0985D90D}"/>
                </a:ext>
              </a:extLst>
            </p:cNvPr>
            <p:cNvSpPr/>
            <p:nvPr/>
          </p:nvSpPr>
          <p:spPr>
            <a:xfrm>
              <a:off x="1767348" y="2632525"/>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02C58A6-6E03-AA69-5E7D-3CFC3A661762}"/>
                </a:ext>
              </a:extLst>
            </p:cNvPr>
            <p:cNvCxnSpPr>
              <a:cxnSpLocks/>
            </p:cNvCxnSpPr>
            <p:nvPr/>
          </p:nvCxnSpPr>
          <p:spPr>
            <a:xfrm flipV="1">
              <a:off x="2222090" y="2362200"/>
              <a:ext cx="0" cy="452221"/>
            </a:xfrm>
            <a:prstGeom prst="line">
              <a:avLst/>
            </a:prstGeom>
            <a:ln w="9525"/>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BE0403BB-0F79-6941-9BFC-101553DABFF5}"/>
                </a:ext>
              </a:extLst>
            </p:cNvPr>
            <p:cNvSpPr/>
            <p:nvPr/>
          </p:nvSpPr>
          <p:spPr>
            <a:xfrm>
              <a:off x="1343333" y="2502419"/>
              <a:ext cx="642624" cy="12660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FB97E5-2B2F-43DF-97F8-F2AF7C19DA90}"/>
                </a:ext>
              </a:extLst>
            </p:cNvPr>
            <p:cNvSpPr/>
            <p:nvPr/>
          </p:nvSpPr>
          <p:spPr>
            <a:xfrm>
              <a:off x="1911991" y="2705101"/>
              <a:ext cx="304945" cy="454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AE7D21D1-7DD7-5394-B125-0E17457CB261}"/>
                </a:ext>
              </a:extLst>
            </p:cNvPr>
            <p:cNvCxnSpPr/>
            <p:nvPr/>
          </p:nvCxnSpPr>
          <p:spPr>
            <a:xfrm flipH="1">
              <a:off x="1854994" y="2362200"/>
              <a:ext cx="367096" cy="0"/>
            </a:xfrm>
            <a:prstGeom prst="line">
              <a:avLst/>
            </a:prstGeom>
            <a:ln w="9525">
              <a:solidFill>
                <a:schemeClr val="tx1"/>
              </a:solidFill>
            </a:ln>
            <a:effectLst/>
          </p:spPr>
          <p:style>
            <a:lnRef idx="2">
              <a:schemeClr val="dk1"/>
            </a:lnRef>
            <a:fillRef idx="0">
              <a:schemeClr val="dk1"/>
            </a:fillRef>
            <a:effectRef idx="1">
              <a:schemeClr val="dk1"/>
            </a:effectRef>
            <a:fontRef idx="minor">
              <a:schemeClr val="tx1"/>
            </a:fontRef>
          </p:style>
        </p:cxnSp>
      </p:grpSp>
      <p:sp>
        <p:nvSpPr>
          <p:cNvPr id="3" name="TextBox 2">
            <a:extLst>
              <a:ext uri="{FF2B5EF4-FFF2-40B4-BE49-F238E27FC236}">
                <a16:creationId xmlns:a16="http://schemas.microsoft.com/office/drawing/2014/main" id="{93166C67-241C-042A-02D6-F96068C44199}"/>
              </a:ext>
            </a:extLst>
          </p:cNvPr>
          <p:cNvSpPr txBox="1"/>
          <p:nvPr/>
        </p:nvSpPr>
        <p:spPr>
          <a:xfrm>
            <a:off x="22642" y="4658096"/>
            <a:ext cx="1909763" cy="215444"/>
          </a:xfrm>
          <a:prstGeom prst="rect">
            <a:avLst/>
          </a:prstGeom>
          <a:noFill/>
        </p:spPr>
        <p:txBody>
          <a:bodyPr wrap="square" rtlCol="0">
            <a:spAutoFit/>
          </a:bodyPr>
          <a:lstStyle/>
          <a:p>
            <a:r>
              <a:rPr lang="en-US" sz="800" dirty="0"/>
              <a:t>Li </a:t>
            </a:r>
            <a:r>
              <a:rPr lang="en-US" sz="800" i="1" dirty="0"/>
              <a:t>et al. </a:t>
            </a:r>
            <a:r>
              <a:rPr lang="en-US" sz="800" dirty="0"/>
              <a:t>Nature Methods, 2020</a:t>
            </a:r>
          </a:p>
        </p:txBody>
      </p:sp>
    </p:spTree>
    <p:extLst>
      <p:ext uri="{BB962C8B-B14F-4D97-AF65-F5344CB8AC3E}">
        <p14:creationId xmlns:p14="http://schemas.microsoft.com/office/powerpoint/2010/main" val="214292422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Isobaric Labeling: 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67</a:t>
            </a:fld>
            <a:endParaRPr lang="en-US"/>
          </a:p>
        </p:txBody>
      </p:sp>
      <p:pic>
        <p:nvPicPr>
          <p:cNvPr id="6" name="Picture 5">
            <a:extLst>
              <a:ext uri="{FF2B5EF4-FFF2-40B4-BE49-F238E27FC236}">
                <a16:creationId xmlns:a16="http://schemas.microsoft.com/office/drawing/2014/main" id="{1A8E589D-410C-92DE-C2D6-E6C27ED37702}"/>
              </a:ext>
            </a:extLst>
          </p:cNvPr>
          <p:cNvPicPr>
            <a:picLocks noChangeAspect="1"/>
          </p:cNvPicPr>
          <p:nvPr/>
        </p:nvPicPr>
        <p:blipFill rotWithShape="1">
          <a:blip r:embed="rId3"/>
          <a:srcRect l="40242" b="48018"/>
          <a:stretch/>
        </p:blipFill>
        <p:spPr>
          <a:xfrm>
            <a:off x="4067714" y="2004764"/>
            <a:ext cx="3831657" cy="2071745"/>
          </a:xfrm>
          <a:prstGeom prst="rect">
            <a:avLst/>
          </a:prstGeom>
        </p:spPr>
      </p:pic>
      <p:grpSp>
        <p:nvGrpSpPr>
          <p:cNvPr id="21" name="Group 20">
            <a:extLst>
              <a:ext uri="{FF2B5EF4-FFF2-40B4-BE49-F238E27FC236}">
                <a16:creationId xmlns:a16="http://schemas.microsoft.com/office/drawing/2014/main" id="{29956659-885C-48D9-C7E3-B70F27AF838D}"/>
              </a:ext>
            </a:extLst>
          </p:cNvPr>
          <p:cNvGrpSpPr/>
          <p:nvPr/>
        </p:nvGrpSpPr>
        <p:grpSpPr>
          <a:xfrm>
            <a:off x="1200382" y="1458306"/>
            <a:ext cx="2337618" cy="2884114"/>
            <a:chOff x="447368" y="1577210"/>
            <a:chExt cx="2337618" cy="2884114"/>
          </a:xfrm>
        </p:grpSpPr>
        <p:pic>
          <p:nvPicPr>
            <p:cNvPr id="7" name="Picture 6">
              <a:extLst>
                <a:ext uri="{FF2B5EF4-FFF2-40B4-BE49-F238E27FC236}">
                  <a16:creationId xmlns:a16="http://schemas.microsoft.com/office/drawing/2014/main" id="{24527811-966B-4472-3192-C9EE2DF3E488}"/>
                </a:ext>
              </a:extLst>
            </p:cNvPr>
            <p:cNvPicPr>
              <a:picLocks noChangeAspect="1"/>
            </p:cNvPicPr>
            <p:nvPr/>
          </p:nvPicPr>
          <p:blipFill rotWithShape="1">
            <a:blip r:embed="rId4"/>
            <a:srcRect l="11532" r="58442" b="60863"/>
            <a:stretch/>
          </p:blipFill>
          <p:spPr>
            <a:xfrm>
              <a:off x="491614" y="1577210"/>
              <a:ext cx="1971368" cy="2793166"/>
            </a:xfrm>
            <a:prstGeom prst="rect">
              <a:avLst/>
            </a:prstGeom>
          </p:spPr>
        </p:pic>
        <p:sp>
          <p:nvSpPr>
            <p:cNvPr id="4" name="Rectangle 3">
              <a:extLst>
                <a:ext uri="{FF2B5EF4-FFF2-40B4-BE49-F238E27FC236}">
                  <a16:creationId xmlns:a16="http://schemas.microsoft.com/office/drawing/2014/main" id="{6F1F2273-17C2-E385-3D1F-D2996C35570B}"/>
                </a:ext>
              </a:extLst>
            </p:cNvPr>
            <p:cNvSpPr/>
            <p:nvPr/>
          </p:nvSpPr>
          <p:spPr>
            <a:xfrm>
              <a:off x="447368" y="4279428"/>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27C34F-E9ED-65EF-F8DD-3ABA0985D90D}"/>
                </a:ext>
              </a:extLst>
            </p:cNvPr>
            <p:cNvSpPr/>
            <p:nvPr/>
          </p:nvSpPr>
          <p:spPr>
            <a:xfrm>
              <a:off x="1767348" y="2632525"/>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02C58A6-6E03-AA69-5E7D-3CFC3A661762}"/>
                </a:ext>
              </a:extLst>
            </p:cNvPr>
            <p:cNvCxnSpPr>
              <a:cxnSpLocks/>
            </p:cNvCxnSpPr>
            <p:nvPr/>
          </p:nvCxnSpPr>
          <p:spPr>
            <a:xfrm flipV="1">
              <a:off x="2222090" y="2362200"/>
              <a:ext cx="0" cy="452221"/>
            </a:xfrm>
            <a:prstGeom prst="line">
              <a:avLst/>
            </a:prstGeom>
            <a:ln w="9525"/>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BE0403BB-0F79-6941-9BFC-101553DABFF5}"/>
                </a:ext>
              </a:extLst>
            </p:cNvPr>
            <p:cNvSpPr/>
            <p:nvPr/>
          </p:nvSpPr>
          <p:spPr>
            <a:xfrm>
              <a:off x="1343333" y="2502419"/>
              <a:ext cx="642624" cy="12660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FB97E5-2B2F-43DF-97F8-F2AF7C19DA90}"/>
                </a:ext>
              </a:extLst>
            </p:cNvPr>
            <p:cNvSpPr/>
            <p:nvPr/>
          </p:nvSpPr>
          <p:spPr>
            <a:xfrm>
              <a:off x="1911991" y="2705101"/>
              <a:ext cx="304945" cy="454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AE7D21D1-7DD7-5394-B125-0E17457CB261}"/>
                </a:ext>
              </a:extLst>
            </p:cNvPr>
            <p:cNvCxnSpPr/>
            <p:nvPr/>
          </p:nvCxnSpPr>
          <p:spPr>
            <a:xfrm flipH="1">
              <a:off x="1854994" y="2362200"/>
              <a:ext cx="367096" cy="0"/>
            </a:xfrm>
            <a:prstGeom prst="line">
              <a:avLst/>
            </a:prstGeom>
            <a:ln w="9525">
              <a:solidFill>
                <a:schemeClr val="tx1"/>
              </a:solidFill>
            </a:ln>
            <a:effectLst/>
          </p:spPr>
          <p:style>
            <a:lnRef idx="2">
              <a:schemeClr val="dk1"/>
            </a:lnRef>
            <a:fillRef idx="0">
              <a:schemeClr val="dk1"/>
            </a:fillRef>
            <a:effectRef idx="1">
              <a:schemeClr val="dk1"/>
            </a:effectRef>
            <a:fontRef idx="minor">
              <a:schemeClr val="tx1"/>
            </a:fontRef>
          </p:style>
        </p:cxnSp>
      </p:grpSp>
      <p:sp>
        <p:nvSpPr>
          <p:cNvPr id="22" name="TextBox 21">
            <a:extLst>
              <a:ext uri="{FF2B5EF4-FFF2-40B4-BE49-F238E27FC236}">
                <a16:creationId xmlns:a16="http://schemas.microsoft.com/office/drawing/2014/main" id="{B377D215-6A79-E704-24B4-BA4A2223B318}"/>
              </a:ext>
            </a:extLst>
          </p:cNvPr>
          <p:cNvSpPr txBox="1"/>
          <p:nvPr/>
        </p:nvSpPr>
        <p:spPr>
          <a:xfrm>
            <a:off x="22642" y="4658096"/>
            <a:ext cx="1909763" cy="215444"/>
          </a:xfrm>
          <a:prstGeom prst="rect">
            <a:avLst/>
          </a:prstGeom>
          <a:noFill/>
        </p:spPr>
        <p:txBody>
          <a:bodyPr wrap="square" rtlCol="0">
            <a:spAutoFit/>
          </a:bodyPr>
          <a:lstStyle/>
          <a:p>
            <a:r>
              <a:rPr lang="en-US" sz="800" dirty="0"/>
              <a:t>Li </a:t>
            </a:r>
            <a:r>
              <a:rPr lang="en-US" sz="800" i="1" dirty="0"/>
              <a:t>et al. </a:t>
            </a:r>
            <a:r>
              <a:rPr lang="en-US" sz="800" dirty="0"/>
              <a:t>Nature Methods, 2020</a:t>
            </a:r>
          </a:p>
        </p:txBody>
      </p:sp>
    </p:spTree>
    <p:extLst>
      <p:ext uri="{BB962C8B-B14F-4D97-AF65-F5344CB8AC3E}">
        <p14:creationId xmlns:p14="http://schemas.microsoft.com/office/powerpoint/2010/main" val="168223294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Isobaric Labeling: 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68</a:t>
            </a:fld>
            <a:endParaRPr lang="en-US"/>
          </a:p>
        </p:txBody>
      </p:sp>
      <p:pic>
        <p:nvPicPr>
          <p:cNvPr id="3" name="Picture 2">
            <a:extLst>
              <a:ext uri="{FF2B5EF4-FFF2-40B4-BE49-F238E27FC236}">
                <a16:creationId xmlns:a16="http://schemas.microsoft.com/office/drawing/2014/main" id="{15796DCE-B896-D73A-D539-3D1E20AB9484}"/>
              </a:ext>
            </a:extLst>
          </p:cNvPr>
          <p:cNvPicPr>
            <a:picLocks noChangeAspect="1"/>
          </p:cNvPicPr>
          <p:nvPr/>
        </p:nvPicPr>
        <p:blipFill rotWithShape="1">
          <a:blip r:embed="rId3"/>
          <a:srcRect t="29941" b="39090"/>
          <a:stretch/>
        </p:blipFill>
        <p:spPr>
          <a:xfrm>
            <a:off x="4028147" y="1741316"/>
            <a:ext cx="4642844" cy="1120945"/>
          </a:xfrm>
          <a:prstGeom prst="rect">
            <a:avLst/>
          </a:prstGeom>
        </p:spPr>
      </p:pic>
      <p:grpSp>
        <p:nvGrpSpPr>
          <p:cNvPr id="8" name="Group 7">
            <a:extLst>
              <a:ext uri="{FF2B5EF4-FFF2-40B4-BE49-F238E27FC236}">
                <a16:creationId xmlns:a16="http://schemas.microsoft.com/office/drawing/2014/main" id="{4E094246-B958-2752-716D-10F899861D63}"/>
              </a:ext>
            </a:extLst>
          </p:cNvPr>
          <p:cNvGrpSpPr/>
          <p:nvPr/>
        </p:nvGrpSpPr>
        <p:grpSpPr>
          <a:xfrm>
            <a:off x="674712" y="1193526"/>
            <a:ext cx="2337618" cy="2884114"/>
            <a:chOff x="447368" y="1577210"/>
            <a:chExt cx="2337618" cy="2884114"/>
          </a:xfrm>
        </p:grpSpPr>
        <p:pic>
          <p:nvPicPr>
            <p:cNvPr id="9" name="Picture 8">
              <a:extLst>
                <a:ext uri="{FF2B5EF4-FFF2-40B4-BE49-F238E27FC236}">
                  <a16:creationId xmlns:a16="http://schemas.microsoft.com/office/drawing/2014/main" id="{E0535FBF-58A6-925E-766A-A1D519092A8B}"/>
                </a:ext>
              </a:extLst>
            </p:cNvPr>
            <p:cNvPicPr>
              <a:picLocks noChangeAspect="1"/>
            </p:cNvPicPr>
            <p:nvPr/>
          </p:nvPicPr>
          <p:blipFill rotWithShape="1">
            <a:blip r:embed="rId4"/>
            <a:srcRect l="11532" r="58442" b="60863"/>
            <a:stretch/>
          </p:blipFill>
          <p:spPr>
            <a:xfrm>
              <a:off x="491614" y="1577210"/>
              <a:ext cx="1971368" cy="2793166"/>
            </a:xfrm>
            <a:prstGeom prst="rect">
              <a:avLst/>
            </a:prstGeom>
          </p:spPr>
        </p:pic>
        <p:sp>
          <p:nvSpPr>
            <p:cNvPr id="10" name="Rectangle 9">
              <a:extLst>
                <a:ext uri="{FF2B5EF4-FFF2-40B4-BE49-F238E27FC236}">
                  <a16:creationId xmlns:a16="http://schemas.microsoft.com/office/drawing/2014/main" id="{580943AF-6F7A-D795-2402-4659F556C3A0}"/>
                </a:ext>
              </a:extLst>
            </p:cNvPr>
            <p:cNvSpPr/>
            <p:nvPr/>
          </p:nvSpPr>
          <p:spPr>
            <a:xfrm>
              <a:off x="447368" y="4279428"/>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D0AA9C-90D6-A450-4FA8-A32192EB632B}"/>
                </a:ext>
              </a:extLst>
            </p:cNvPr>
            <p:cNvSpPr/>
            <p:nvPr/>
          </p:nvSpPr>
          <p:spPr>
            <a:xfrm>
              <a:off x="1767348" y="2632525"/>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1C52FF4-BC25-CD56-4222-8973CEEAABD4}"/>
                </a:ext>
              </a:extLst>
            </p:cNvPr>
            <p:cNvCxnSpPr>
              <a:cxnSpLocks/>
            </p:cNvCxnSpPr>
            <p:nvPr/>
          </p:nvCxnSpPr>
          <p:spPr>
            <a:xfrm flipV="1">
              <a:off x="2222090" y="2362200"/>
              <a:ext cx="0" cy="452221"/>
            </a:xfrm>
            <a:prstGeom prst="line">
              <a:avLst/>
            </a:prstGeom>
            <a:ln w="9525"/>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46E8C98E-D08D-563D-5C1E-AF1EB5D0B1F2}"/>
                </a:ext>
              </a:extLst>
            </p:cNvPr>
            <p:cNvSpPr/>
            <p:nvPr/>
          </p:nvSpPr>
          <p:spPr>
            <a:xfrm>
              <a:off x="1343333" y="2502419"/>
              <a:ext cx="642624" cy="12660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7F173B-81AA-5885-A1AC-979215CC7679}"/>
                </a:ext>
              </a:extLst>
            </p:cNvPr>
            <p:cNvSpPr/>
            <p:nvPr/>
          </p:nvSpPr>
          <p:spPr>
            <a:xfrm>
              <a:off x="1911991" y="2705101"/>
              <a:ext cx="304945" cy="454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EC9AD89-F123-BE9C-6540-0B13C5B34229}"/>
                </a:ext>
              </a:extLst>
            </p:cNvPr>
            <p:cNvCxnSpPr/>
            <p:nvPr/>
          </p:nvCxnSpPr>
          <p:spPr>
            <a:xfrm flipH="1">
              <a:off x="1854994" y="2362200"/>
              <a:ext cx="367096" cy="0"/>
            </a:xfrm>
            <a:prstGeom prst="line">
              <a:avLst/>
            </a:prstGeom>
            <a:ln w="9525">
              <a:solidFill>
                <a:schemeClr val="tx1"/>
              </a:solidFill>
            </a:ln>
            <a:effectLst/>
          </p:spPr>
          <p:style>
            <a:lnRef idx="2">
              <a:schemeClr val="dk1"/>
            </a:lnRef>
            <a:fillRef idx="0">
              <a:schemeClr val="dk1"/>
            </a:fillRef>
            <a:effectRef idx="1">
              <a:schemeClr val="dk1"/>
            </a:effectRef>
            <a:fontRef idx="minor">
              <a:schemeClr val="tx1"/>
            </a:fontRef>
          </p:style>
        </p:cxnSp>
      </p:grpSp>
      <p:sp>
        <p:nvSpPr>
          <p:cNvPr id="16" name="Rectangle 15">
            <a:extLst>
              <a:ext uri="{FF2B5EF4-FFF2-40B4-BE49-F238E27FC236}">
                <a16:creationId xmlns:a16="http://schemas.microsoft.com/office/drawing/2014/main" id="{7F5DDE5D-34FA-44F5-65CC-2302EF12A8C6}"/>
              </a:ext>
            </a:extLst>
          </p:cNvPr>
          <p:cNvSpPr/>
          <p:nvPr/>
        </p:nvSpPr>
        <p:spPr>
          <a:xfrm>
            <a:off x="6958013" y="1533525"/>
            <a:ext cx="1300162" cy="9858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FE6509E-E91E-428D-C2C8-6F9A6347AD7F}"/>
              </a:ext>
            </a:extLst>
          </p:cNvPr>
          <p:cNvSpPr txBox="1"/>
          <p:nvPr/>
        </p:nvSpPr>
        <p:spPr>
          <a:xfrm>
            <a:off x="22642" y="4658096"/>
            <a:ext cx="1972050" cy="338554"/>
          </a:xfrm>
          <a:prstGeom prst="rect">
            <a:avLst/>
          </a:prstGeom>
          <a:noFill/>
        </p:spPr>
        <p:txBody>
          <a:bodyPr wrap="square" rtlCol="0">
            <a:spAutoFit/>
          </a:bodyPr>
          <a:lstStyle/>
          <a:p>
            <a:r>
              <a:rPr lang="en-US" sz="800" dirty="0"/>
              <a:t>Li </a:t>
            </a:r>
            <a:r>
              <a:rPr lang="en-US" sz="800" i="1" dirty="0"/>
              <a:t>et al.,  </a:t>
            </a:r>
            <a:r>
              <a:rPr lang="en-US" sz="800" dirty="0"/>
              <a:t>Nature Methods, 2020</a:t>
            </a:r>
          </a:p>
          <a:p>
            <a:r>
              <a:rPr lang="en-US" sz="800" dirty="0" err="1"/>
              <a:t>Rauniyar</a:t>
            </a:r>
            <a:r>
              <a:rPr lang="en-US" sz="800" dirty="0"/>
              <a:t> and Yates, J. Proteome Res., 2014 </a:t>
            </a:r>
          </a:p>
        </p:txBody>
      </p:sp>
    </p:spTree>
    <p:extLst>
      <p:ext uri="{BB962C8B-B14F-4D97-AF65-F5344CB8AC3E}">
        <p14:creationId xmlns:p14="http://schemas.microsoft.com/office/powerpoint/2010/main" val="225124739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Isobaric Labeling: 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69</a:t>
            </a:fld>
            <a:endParaRPr lang="en-US"/>
          </a:p>
        </p:txBody>
      </p:sp>
      <p:pic>
        <p:nvPicPr>
          <p:cNvPr id="3" name="Picture 2">
            <a:extLst>
              <a:ext uri="{FF2B5EF4-FFF2-40B4-BE49-F238E27FC236}">
                <a16:creationId xmlns:a16="http://schemas.microsoft.com/office/drawing/2014/main" id="{15796DCE-B896-D73A-D539-3D1E20AB9484}"/>
              </a:ext>
            </a:extLst>
          </p:cNvPr>
          <p:cNvPicPr>
            <a:picLocks noChangeAspect="1"/>
          </p:cNvPicPr>
          <p:nvPr/>
        </p:nvPicPr>
        <p:blipFill rotWithShape="1">
          <a:blip r:embed="rId3"/>
          <a:srcRect t="29941" b="-1172"/>
          <a:stretch/>
        </p:blipFill>
        <p:spPr>
          <a:xfrm>
            <a:off x="4028147" y="1741316"/>
            <a:ext cx="4642844" cy="2578271"/>
          </a:xfrm>
          <a:prstGeom prst="rect">
            <a:avLst/>
          </a:prstGeom>
        </p:spPr>
      </p:pic>
      <p:grpSp>
        <p:nvGrpSpPr>
          <p:cNvPr id="8" name="Group 7">
            <a:extLst>
              <a:ext uri="{FF2B5EF4-FFF2-40B4-BE49-F238E27FC236}">
                <a16:creationId xmlns:a16="http://schemas.microsoft.com/office/drawing/2014/main" id="{4E094246-B958-2752-716D-10F899861D63}"/>
              </a:ext>
            </a:extLst>
          </p:cNvPr>
          <p:cNvGrpSpPr/>
          <p:nvPr/>
        </p:nvGrpSpPr>
        <p:grpSpPr>
          <a:xfrm>
            <a:off x="674712" y="1193526"/>
            <a:ext cx="2337618" cy="2884114"/>
            <a:chOff x="447368" y="1577210"/>
            <a:chExt cx="2337618" cy="2884114"/>
          </a:xfrm>
        </p:grpSpPr>
        <p:pic>
          <p:nvPicPr>
            <p:cNvPr id="9" name="Picture 8">
              <a:extLst>
                <a:ext uri="{FF2B5EF4-FFF2-40B4-BE49-F238E27FC236}">
                  <a16:creationId xmlns:a16="http://schemas.microsoft.com/office/drawing/2014/main" id="{E0535FBF-58A6-925E-766A-A1D519092A8B}"/>
                </a:ext>
              </a:extLst>
            </p:cNvPr>
            <p:cNvPicPr>
              <a:picLocks noChangeAspect="1"/>
            </p:cNvPicPr>
            <p:nvPr/>
          </p:nvPicPr>
          <p:blipFill rotWithShape="1">
            <a:blip r:embed="rId4"/>
            <a:srcRect l="11532" r="58442" b="60863"/>
            <a:stretch/>
          </p:blipFill>
          <p:spPr>
            <a:xfrm>
              <a:off x="491614" y="1577210"/>
              <a:ext cx="1971368" cy="2793166"/>
            </a:xfrm>
            <a:prstGeom prst="rect">
              <a:avLst/>
            </a:prstGeom>
          </p:spPr>
        </p:pic>
        <p:sp>
          <p:nvSpPr>
            <p:cNvPr id="10" name="Rectangle 9">
              <a:extLst>
                <a:ext uri="{FF2B5EF4-FFF2-40B4-BE49-F238E27FC236}">
                  <a16:creationId xmlns:a16="http://schemas.microsoft.com/office/drawing/2014/main" id="{580943AF-6F7A-D795-2402-4659F556C3A0}"/>
                </a:ext>
              </a:extLst>
            </p:cNvPr>
            <p:cNvSpPr/>
            <p:nvPr/>
          </p:nvSpPr>
          <p:spPr>
            <a:xfrm>
              <a:off x="447368" y="4279428"/>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D0AA9C-90D6-A450-4FA8-A32192EB632B}"/>
                </a:ext>
              </a:extLst>
            </p:cNvPr>
            <p:cNvSpPr/>
            <p:nvPr/>
          </p:nvSpPr>
          <p:spPr>
            <a:xfrm>
              <a:off x="1767348" y="2632525"/>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1C52FF4-BC25-CD56-4222-8973CEEAABD4}"/>
                </a:ext>
              </a:extLst>
            </p:cNvPr>
            <p:cNvCxnSpPr>
              <a:cxnSpLocks/>
            </p:cNvCxnSpPr>
            <p:nvPr/>
          </p:nvCxnSpPr>
          <p:spPr>
            <a:xfrm flipV="1">
              <a:off x="2222090" y="2362200"/>
              <a:ext cx="0" cy="452221"/>
            </a:xfrm>
            <a:prstGeom prst="line">
              <a:avLst/>
            </a:prstGeom>
            <a:ln w="9525"/>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46E8C98E-D08D-563D-5C1E-AF1EB5D0B1F2}"/>
                </a:ext>
              </a:extLst>
            </p:cNvPr>
            <p:cNvSpPr/>
            <p:nvPr/>
          </p:nvSpPr>
          <p:spPr>
            <a:xfrm>
              <a:off x="1343333" y="2502419"/>
              <a:ext cx="642624" cy="12660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7F173B-81AA-5885-A1AC-979215CC7679}"/>
                </a:ext>
              </a:extLst>
            </p:cNvPr>
            <p:cNvSpPr/>
            <p:nvPr/>
          </p:nvSpPr>
          <p:spPr>
            <a:xfrm>
              <a:off x="1911991" y="2705101"/>
              <a:ext cx="304945" cy="454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EC9AD89-F123-BE9C-6540-0B13C5B34229}"/>
                </a:ext>
              </a:extLst>
            </p:cNvPr>
            <p:cNvCxnSpPr/>
            <p:nvPr/>
          </p:nvCxnSpPr>
          <p:spPr>
            <a:xfrm flipH="1">
              <a:off x="1854994" y="2362200"/>
              <a:ext cx="367096" cy="0"/>
            </a:xfrm>
            <a:prstGeom prst="line">
              <a:avLst/>
            </a:prstGeom>
            <a:ln w="9525">
              <a:solidFill>
                <a:schemeClr val="tx1"/>
              </a:solidFill>
            </a:ln>
            <a:effectLst/>
          </p:spPr>
          <p:style>
            <a:lnRef idx="2">
              <a:schemeClr val="dk1"/>
            </a:lnRef>
            <a:fillRef idx="0">
              <a:schemeClr val="dk1"/>
            </a:fillRef>
            <a:effectRef idx="1">
              <a:schemeClr val="dk1"/>
            </a:effectRef>
            <a:fontRef idx="minor">
              <a:schemeClr val="tx1"/>
            </a:fontRef>
          </p:style>
        </p:cxnSp>
      </p:grpSp>
      <p:sp>
        <p:nvSpPr>
          <p:cNvPr id="16" name="Rectangle 15">
            <a:extLst>
              <a:ext uri="{FF2B5EF4-FFF2-40B4-BE49-F238E27FC236}">
                <a16:creationId xmlns:a16="http://schemas.microsoft.com/office/drawing/2014/main" id="{7F5DDE5D-34FA-44F5-65CC-2302EF12A8C6}"/>
              </a:ext>
            </a:extLst>
          </p:cNvPr>
          <p:cNvSpPr/>
          <p:nvPr/>
        </p:nvSpPr>
        <p:spPr>
          <a:xfrm>
            <a:off x="6958013" y="1533525"/>
            <a:ext cx="1300162" cy="9858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2715158-8FD9-2A11-7D09-7A559A577436}"/>
              </a:ext>
            </a:extLst>
          </p:cNvPr>
          <p:cNvSpPr/>
          <p:nvPr/>
        </p:nvSpPr>
        <p:spPr>
          <a:xfrm>
            <a:off x="6791326" y="2858447"/>
            <a:ext cx="2124074" cy="83249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50673F-2192-821A-24DC-33867C405BBA}"/>
              </a:ext>
            </a:extLst>
          </p:cNvPr>
          <p:cNvSpPr txBox="1"/>
          <p:nvPr/>
        </p:nvSpPr>
        <p:spPr>
          <a:xfrm>
            <a:off x="22642" y="4658096"/>
            <a:ext cx="1972050" cy="338554"/>
          </a:xfrm>
          <a:prstGeom prst="rect">
            <a:avLst/>
          </a:prstGeom>
          <a:noFill/>
        </p:spPr>
        <p:txBody>
          <a:bodyPr wrap="square" rtlCol="0">
            <a:spAutoFit/>
          </a:bodyPr>
          <a:lstStyle/>
          <a:p>
            <a:r>
              <a:rPr lang="en-US" sz="800" dirty="0"/>
              <a:t>Li </a:t>
            </a:r>
            <a:r>
              <a:rPr lang="en-US" sz="800" i="1" dirty="0"/>
              <a:t>et al.,  </a:t>
            </a:r>
            <a:r>
              <a:rPr lang="en-US" sz="800" dirty="0"/>
              <a:t>Nature Methods, 2020</a:t>
            </a:r>
          </a:p>
          <a:p>
            <a:r>
              <a:rPr lang="en-US" sz="800" dirty="0" err="1"/>
              <a:t>Rauniyar</a:t>
            </a:r>
            <a:r>
              <a:rPr lang="en-US" sz="800" dirty="0"/>
              <a:t> and Yates, J. Proteome Res., 2014 </a:t>
            </a:r>
          </a:p>
        </p:txBody>
      </p:sp>
    </p:spTree>
    <p:extLst>
      <p:ext uri="{BB962C8B-B14F-4D97-AF65-F5344CB8AC3E}">
        <p14:creationId xmlns:p14="http://schemas.microsoft.com/office/powerpoint/2010/main" val="386446886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Protonation of polypeptides in ESI</a:t>
            </a:r>
          </a:p>
        </p:txBody>
      </p:sp>
      <p:sp>
        <p:nvSpPr>
          <p:cNvPr id="30" name="Rounded Rectangle">
            <a:extLst>
              <a:ext uri="{FF2B5EF4-FFF2-40B4-BE49-F238E27FC236}">
                <a16:creationId xmlns:a16="http://schemas.microsoft.com/office/drawing/2014/main" id="{F581070C-C151-4176-8F1F-BFFF7B214BE8}"/>
              </a:ext>
            </a:extLst>
          </p:cNvPr>
          <p:cNvSpPr/>
          <p:nvPr/>
        </p:nvSpPr>
        <p:spPr>
          <a:xfrm>
            <a:off x="1049659" y="1578658"/>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1" name="lysozyme">
            <a:extLst>
              <a:ext uri="{FF2B5EF4-FFF2-40B4-BE49-F238E27FC236}">
                <a16:creationId xmlns:a16="http://schemas.microsoft.com/office/drawing/2014/main" id="{4E7385EB-63DA-42BC-9062-78E87CC0A300}"/>
              </a:ext>
            </a:extLst>
          </p:cNvPr>
          <p:cNvSpPr txBox="1"/>
          <p:nvPr/>
        </p:nvSpPr>
        <p:spPr>
          <a:xfrm>
            <a:off x="1086868" y="1619251"/>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3" name="Rounded Rectangle">
            <a:extLst>
              <a:ext uri="{FF2B5EF4-FFF2-40B4-BE49-F238E27FC236}">
                <a16:creationId xmlns:a16="http://schemas.microsoft.com/office/drawing/2014/main" id="{6E6B0E40-332E-4CE3-8C44-76714856BD5E}"/>
              </a:ext>
            </a:extLst>
          </p:cNvPr>
          <p:cNvSpPr/>
          <p:nvPr/>
        </p:nvSpPr>
        <p:spPr>
          <a:xfrm>
            <a:off x="2753768" y="2039979"/>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4" name="lysozyme">
            <a:extLst>
              <a:ext uri="{FF2B5EF4-FFF2-40B4-BE49-F238E27FC236}">
                <a16:creationId xmlns:a16="http://schemas.microsoft.com/office/drawing/2014/main" id="{257DCFD9-6A77-43E4-8AAA-A2F63567134F}"/>
              </a:ext>
            </a:extLst>
          </p:cNvPr>
          <p:cNvSpPr txBox="1"/>
          <p:nvPr/>
        </p:nvSpPr>
        <p:spPr>
          <a:xfrm>
            <a:off x="2790977" y="2080572"/>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5" name="Rounded Rectangle">
            <a:extLst>
              <a:ext uri="{FF2B5EF4-FFF2-40B4-BE49-F238E27FC236}">
                <a16:creationId xmlns:a16="http://schemas.microsoft.com/office/drawing/2014/main" id="{21E6A8B6-D227-4521-9689-CBBAA69FB1F6}"/>
              </a:ext>
            </a:extLst>
          </p:cNvPr>
          <p:cNvSpPr/>
          <p:nvPr/>
        </p:nvSpPr>
        <p:spPr>
          <a:xfrm>
            <a:off x="1271179" y="2917934"/>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6" name="lysozyme">
            <a:extLst>
              <a:ext uri="{FF2B5EF4-FFF2-40B4-BE49-F238E27FC236}">
                <a16:creationId xmlns:a16="http://schemas.microsoft.com/office/drawing/2014/main" id="{6D62B4CA-4A82-4FAC-B832-19C469AE6DB4}"/>
              </a:ext>
            </a:extLst>
          </p:cNvPr>
          <p:cNvSpPr txBox="1"/>
          <p:nvPr/>
        </p:nvSpPr>
        <p:spPr>
          <a:xfrm>
            <a:off x="1308388" y="2958527"/>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7" name="Rounded Rectangle">
            <a:extLst>
              <a:ext uri="{FF2B5EF4-FFF2-40B4-BE49-F238E27FC236}">
                <a16:creationId xmlns:a16="http://schemas.microsoft.com/office/drawing/2014/main" id="{D69710EA-9FA6-4310-A64C-9D43DFB299DB}"/>
              </a:ext>
            </a:extLst>
          </p:cNvPr>
          <p:cNvSpPr/>
          <p:nvPr/>
        </p:nvSpPr>
        <p:spPr>
          <a:xfrm>
            <a:off x="4831950" y="1602657"/>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8" name="lysozyme">
            <a:extLst>
              <a:ext uri="{FF2B5EF4-FFF2-40B4-BE49-F238E27FC236}">
                <a16:creationId xmlns:a16="http://schemas.microsoft.com/office/drawing/2014/main" id="{94F5B771-0D77-41A8-9203-773FB14FAE06}"/>
              </a:ext>
            </a:extLst>
          </p:cNvPr>
          <p:cNvSpPr txBox="1"/>
          <p:nvPr/>
        </p:nvSpPr>
        <p:spPr>
          <a:xfrm>
            <a:off x="4869159" y="1643250"/>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9" name="Rounded Rectangle">
            <a:extLst>
              <a:ext uri="{FF2B5EF4-FFF2-40B4-BE49-F238E27FC236}">
                <a16:creationId xmlns:a16="http://schemas.microsoft.com/office/drawing/2014/main" id="{4A91CE35-448B-472A-877E-68F5329A45FE}"/>
              </a:ext>
            </a:extLst>
          </p:cNvPr>
          <p:cNvSpPr/>
          <p:nvPr/>
        </p:nvSpPr>
        <p:spPr>
          <a:xfrm>
            <a:off x="4472537" y="3684549"/>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40" name="lysozyme">
            <a:extLst>
              <a:ext uri="{FF2B5EF4-FFF2-40B4-BE49-F238E27FC236}">
                <a16:creationId xmlns:a16="http://schemas.microsoft.com/office/drawing/2014/main" id="{AFA661F0-81A4-484A-92F3-0AF1D61FE35D}"/>
              </a:ext>
            </a:extLst>
          </p:cNvPr>
          <p:cNvSpPr txBox="1"/>
          <p:nvPr/>
        </p:nvSpPr>
        <p:spPr>
          <a:xfrm>
            <a:off x="4509746" y="3725142"/>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41" name="Rounded Rectangle">
            <a:extLst>
              <a:ext uri="{FF2B5EF4-FFF2-40B4-BE49-F238E27FC236}">
                <a16:creationId xmlns:a16="http://schemas.microsoft.com/office/drawing/2014/main" id="{0BA84EE9-CFC3-4C62-9C61-E53934D0E7E7}"/>
              </a:ext>
            </a:extLst>
          </p:cNvPr>
          <p:cNvSpPr/>
          <p:nvPr/>
        </p:nvSpPr>
        <p:spPr>
          <a:xfrm>
            <a:off x="6148131" y="2609013"/>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42" name="lysozyme">
            <a:extLst>
              <a:ext uri="{FF2B5EF4-FFF2-40B4-BE49-F238E27FC236}">
                <a16:creationId xmlns:a16="http://schemas.microsoft.com/office/drawing/2014/main" id="{2CBA5D33-8A62-4E8D-B79A-0335536A60E7}"/>
              </a:ext>
            </a:extLst>
          </p:cNvPr>
          <p:cNvSpPr txBox="1"/>
          <p:nvPr/>
        </p:nvSpPr>
        <p:spPr>
          <a:xfrm>
            <a:off x="6185340" y="2649606"/>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43" name="Rounded Rectangle">
            <a:extLst>
              <a:ext uri="{FF2B5EF4-FFF2-40B4-BE49-F238E27FC236}">
                <a16:creationId xmlns:a16="http://schemas.microsoft.com/office/drawing/2014/main" id="{9D8E683E-F3EC-4B95-88E1-9029E56F3DE2}"/>
              </a:ext>
            </a:extLst>
          </p:cNvPr>
          <p:cNvSpPr/>
          <p:nvPr/>
        </p:nvSpPr>
        <p:spPr>
          <a:xfrm>
            <a:off x="2566731" y="4114040"/>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44" name="lysozyme">
            <a:extLst>
              <a:ext uri="{FF2B5EF4-FFF2-40B4-BE49-F238E27FC236}">
                <a16:creationId xmlns:a16="http://schemas.microsoft.com/office/drawing/2014/main" id="{252D0939-10A7-4C19-8246-6C0E0B79D681}"/>
              </a:ext>
            </a:extLst>
          </p:cNvPr>
          <p:cNvSpPr txBox="1"/>
          <p:nvPr/>
        </p:nvSpPr>
        <p:spPr>
          <a:xfrm>
            <a:off x="2603940" y="4154633"/>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45" name="Slide Number Placeholder 44">
            <a:extLst>
              <a:ext uri="{FF2B5EF4-FFF2-40B4-BE49-F238E27FC236}">
                <a16:creationId xmlns:a16="http://schemas.microsoft.com/office/drawing/2014/main" id="{F9FC9829-A357-4207-94AC-455856A607CC}"/>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2" name="Picture 1">
            <a:extLst>
              <a:ext uri="{FF2B5EF4-FFF2-40B4-BE49-F238E27FC236}">
                <a16:creationId xmlns:a16="http://schemas.microsoft.com/office/drawing/2014/main" id="{097AE54C-C12D-EA64-AE88-69E00085DC49}"/>
              </a:ext>
            </a:extLst>
          </p:cNvPr>
          <p:cNvPicPr>
            <a:picLocks noChangeAspect="1"/>
          </p:cNvPicPr>
          <p:nvPr/>
        </p:nvPicPr>
        <p:blipFill>
          <a:blip r:embed="rId3"/>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392774644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Isobaric Labeling: 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70</a:t>
            </a:fld>
            <a:endParaRPr lang="en-US"/>
          </a:p>
        </p:txBody>
      </p:sp>
      <p:pic>
        <p:nvPicPr>
          <p:cNvPr id="3" name="Picture 2">
            <a:extLst>
              <a:ext uri="{FF2B5EF4-FFF2-40B4-BE49-F238E27FC236}">
                <a16:creationId xmlns:a16="http://schemas.microsoft.com/office/drawing/2014/main" id="{15796DCE-B896-D73A-D539-3D1E20AB9484}"/>
              </a:ext>
            </a:extLst>
          </p:cNvPr>
          <p:cNvPicPr>
            <a:picLocks noChangeAspect="1"/>
          </p:cNvPicPr>
          <p:nvPr/>
        </p:nvPicPr>
        <p:blipFill rotWithShape="1">
          <a:blip r:embed="rId3"/>
          <a:srcRect t="29941" b="-1172"/>
          <a:stretch/>
        </p:blipFill>
        <p:spPr>
          <a:xfrm>
            <a:off x="4028147" y="1741316"/>
            <a:ext cx="4642844" cy="2578271"/>
          </a:xfrm>
          <a:prstGeom prst="rect">
            <a:avLst/>
          </a:prstGeom>
        </p:spPr>
      </p:pic>
      <p:grpSp>
        <p:nvGrpSpPr>
          <p:cNvPr id="8" name="Group 7">
            <a:extLst>
              <a:ext uri="{FF2B5EF4-FFF2-40B4-BE49-F238E27FC236}">
                <a16:creationId xmlns:a16="http://schemas.microsoft.com/office/drawing/2014/main" id="{4E094246-B958-2752-716D-10F899861D63}"/>
              </a:ext>
            </a:extLst>
          </p:cNvPr>
          <p:cNvGrpSpPr/>
          <p:nvPr/>
        </p:nvGrpSpPr>
        <p:grpSpPr>
          <a:xfrm>
            <a:off x="674712" y="1193526"/>
            <a:ext cx="2337618" cy="2884114"/>
            <a:chOff x="447368" y="1577210"/>
            <a:chExt cx="2337618" cy="2884114"/>
          </a:xfrm>
        </p:grpSpPr>
        <p:pic>
          <p:nvPicPr>
            <p:cNvPr id="9" name="Picture 8">
              <a:extLst>
                <a:ext uri="{FF2B5EF4-FFF2-40B4-BE49-F238E27FC236}">
                  <a16:creationId xmlns:a16="http://schemas.microsoft.com/office/drawing/2014/main" id="{E0535FBF-58A6-925E-766A-A1D519092A8B}"/>
                </a:ext>
              </a:extLst>
            </p:cNvPr>
            <p:cNvPicPr>
              <a:picLocks noChangeAspect="1"/>
            </p:cNvPicPr>
            <p:nvPr/>
          </p:nvPicPr>
          <p:blipFill rotWithShape="1">
            <a:blip r:embed="rId4"/>
            <a:srcRect l="11532" r="58442" b="60863"/>
            <a:stretch/>
          </p:blipFill>
          <p:spPr>
            <a:xfrm>
              <a:off x="491614" y="1577210"/>
              <a:ext cx="1971368" cy="2793166"/>
            </a:xfrm>
            <a:prstGeom prst="rect">
              <a:avLst/>
            </a:prstGeom>
          </p:spPr>
        </p:pic>
        <p:sp>
          <p:nvSpPr>
            <p:cNvPr id="10" name="Rectangle 9">
              <a:extLst>
                <a:ext uri="{FF2B5EF4-FFF2-40B4-BE49-F238E27FC236}">
                  <a16:creationId xmlns:a16="http://schemas.microsoft.com/office/drawing/2014/main" id="{580943AF-6F7A-D795-2402-4659F556C3A0}"/>
                </a:ext>
              </a:extLst>
            </p:cNvPr>
            <p:cNvSpPr/>
            <p:nvPr/>
          </p:nvSpPr>
          <p:spPr>
            <a:xfrm>
              <a:off x="447368" y="4279428"/>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D0AA9C-90D6-A450-4FA8-A32192EB632B}"/>
                </a:ext>
              </a:extLst>
            </p:cNvPr>
            <p:cNvSpPr/>
            <p:nvPr/>
          </p:nvSpPr>
          <p:spPr>
            <a:xfrm>
              <a:off x="1767348" y="2632525"/>
              <a:ext cx="1017638" cy="1818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1C52FF4-BC25-CD56-4222-8973CEEAABD4}"/>
                </a:ext>
              </a:extLst>
            </p:cNvPr>
            <p:cNvCxnSpPr>
              <a:cxnSpLocks/>
            </p:cNvCxnSpPr>
            <p:nvPr/>
          </p:nvCxnSpPr>
          <p:spPr>
            <a:xfrm flipV="1">
              <a:off x="2222090" y="2362200"/>
              <a:ext cx="0" cy="452221"/>
            </a:xfrm>
            <a:prstGeom prst="line">
              <a:avLst/>
            </a:prstGeom>
            <a:ln w="9525"/>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46E8C98E-D08D-563D-5C1E-AF1EB5D0B1F2}"/>
                </a:ext>
              </a:extLst>
            </p:cNvPr>
            <p:cNvSpPr/>
            <p:nvPr/>
          </p:nvSpPr>
          <p:spPr>
            <a:xfrm>
              <a:off x="1343333" y="2502419"/>
              <a:ext cx="642624" cy="12660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7F173B-81AA-5885-A1AC-979215CC7679}"/>
                </a:ext>
              </a:extLst>
            </p:cNvPr>
            <p:cNvSpPr/>
            <p:nvPr/>
          </p:nvSpPr>
          <p:spPr>
            <a:xfrm>
              <a:off x="1911991" y="2705101"/>
              <a:ext cx="304945" cy="454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EC9AD89-F123-BE9C-6540-0B13C5B34229}"/>
                </a:ext>
              </a:extLst>
            </p:cNvPr>
            <p:cNvCxnSpPr/>
            <p:nvPr/>
          </p:nvCxnSpPr>
          <p:spPr>
            <a:xfrm flipH="1">
              <a:off x="1854994" y="2362200"/>
              <a:ext cx="367096" cy="0"/>
            </a:xfrm>
            <a:prstGeom prst="line">
              <a:avLst/>
            </a:prstGeom>
            <a:ln w="9525">
              <a:solidFill>
                <a:schemeClr val="tx1"/>
              </a:solidFill>
            </a:ln>
            <a:effectLst/>
          </p:spPr>
          <p:style>
            <a:lnRef idx="2">
              <a:schemeClr val="dk1"/>
            </a:lnRef>
            <a:fillRef idx="0">
              <a:schemeClr val="dk1"/>
            </a:fillRef>
            <a:effectRef idx="1">
              <a:schemeClr val="dk1"/>
            </a:effectRef>
            <a:fontRef idx="minor">
              <a:schemeClr val="tx1"/>
            </a:fontRef>
          </p:style>
        </p:cxnSp>
      </p:grpSp>
      <p:sp>
        <p:nvSpPr>
          <p:cNvPr id="16" name="Rectangle 15">
            <a:extLst>
              <a:ext uri="{FF2B5EF4-FFF2-40B4-BE49-F238E27FC236}">
                <a16:creationId xmlns:a16="http://schemas.microsoft.com/office/drawing/2014/main" id="{7F5DDE5D-34FA-44F5-65CC-2302EF12A8C6}"/>
              </a:ext>
            </a:extLst>
          </p:cNvPr>
          <p:cNvSpPr/>
          <p:nvPr/>
        </p:nvSpPr>
        <p:spPr>
          <a:xfrm>
            <a:off x="6958013" y="1533525"/>
            <a:ext cx="1300162" cy="9858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C9E3A3-924B-0F08-C007-78D2C89124B6}"/>
              </a:ext>
            </a:extLst>
          </p:cNvPr>
          <p:cNvSpPr txBox="1"/>
          <p:nvPr/>
        </p:nvSpPr>
        <p:spPr>
          <a:xfrm>
            <a:off x="22642" y="4658096"/>
            <a:ext cx="1972050" cy="338554"/>
          </a:xfrm>
          <a:prstGeom prst="rect">
            <a:avLst/>
          </a:prstGeom>
          <a:noFill/>
        </p:spPr>
        <p:txBody>
          <a:bodyPr wrap="square" rtlCol="0">
            <a:spAutoFit/>
          </a:bodyPr>
          <a:lstStyle/>
          <a:p>
            <a:r>
              <a:rPr lang="en-US" sz="800" dirty="0"/>
              <a:t>Li </a:t>
            </a:r>
            <a:r>
              <a:rPr lang="en-US" sz="800" i="1" dirty="0"/>
              <a:t>et al.,  </a:t>
            </a:r>
            <a:r>
              <a:rPr lang="en-US" sz="800" dirty="0"/>
              <a:t>Nature Methods, 2020</a:t>
            </a:r>
          </a:p>
          <a:p>
            <a:r>
              <a:rPr lang="en-US" sz="800" dirty="0" err="1"/>
              <a:t>Rauniyar</a:t>
            </a:r>
            <a:r>
              <a:rPr lang="en-US" sz="800" dirty="0"/>
              <a:t> and Yates, J. Proteome Res., 2014 </a:t>
            </a:r>
          </a:p>
        </p:txBody>
      </p:sp>
    </p:spTree>
    <p:extLst>
      <p:ext uri="{BB962C8B-B14F-4D97-AF65-F5344CB8AC3E}">
        <p14:creationId xmlns:p14="http://schemas.microsoft.com/office/powerpoint/2010/main" val="206617348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Isobaric Labeling: 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71</a:t>
            </a:fld>
            <a:endParaRPr lang="en-US"/>
          </a:p>
        </p:txBody>
      </p:sp>
      <p:pic>
        <p:nvPicPr>
          <p:cNvPr id="6" name="Picture 5">
            <a:extLst>
              <a:ext uri="{FF2B5EF4-FFF2-40B4-BE49-F238E27FC236}">
                <a16:creationId xmlns:a16="http://schemas.microsoft.com/office/drawing/2014/main" id="{1A8E589D-410C-92DE-C2D6-E6C27ED37702}"/>
              </a:ext>
            </a:extLst>
          </p:cNvPr>
          <p:cNvPicPr>
            <a:picLocks noChangeAspect="1"/>
          </p:cNvPicPr>
          <p:nvPr/>
        </p:nvPicPr>
        <p:blipFill rotWithShape="1">
          <a:blip r:embed="rId3"/>
          <a:srcRect t="51435"/>
          <a:stretch/>
        </p:blipFill>
        <p:spPr>
          <a:xfrm>
            <a:off x="1593976" y="3105149"/>
            <a:ext cx="5741303" cy="1733115"/>
          </a:xfrm>
          <a:prstGeom prst="rect">
            <a:avLst/>
          </a:prstGeom>
        </p:spPr>
      </p:pic>
      <p:pic>
        <p:nvPicPr>
          <p:cNvPr id="5" name="Picture 4">
            <a:extLst>
              <a:ext uri="{FF2B5EF4-FFF2-40B4-BE49-F238E27FC236}">
                <a16:creationId xmlns:a16="http://schemas.microsoft.com/office/drawing/2014/main" id="{D7514BBD-E691-19D2-ED90-985984A05635}"/>
              </a:ext>
            </a:extLst>
          </p:cNvPr>
          <p:cNvPicPr>
            <a:picLocks noChangeAspect="1"/>
          </p:cNvPicPr>
          <p:nvPr/>
        </p:nvPicPr>
        <p:blipFill rotWithShape="1">
          <a:blip r:embed="rId3"/>
          <a:srcRect l="40242" b="48018"/>
          <a:stretch/>
        </p:blipFill>
        <p:spPr>
          <a:xfrm>
            <a:off x="2642646" y="1033404"/>
            <a:ext cx="3831657" cy="2071745"/>
          </a:xfrm>
          <a:prstGeom prst="rect">
            <a:avLst/>
          </a:prstGeom>
        </p:spPr>
      </p:pic>
      <p:sp>
        <p:nvSpPr>
          <p:cNvPr id="7" name="Rectangle 6">
            <a:extLst>
              <a:ext uri="{FF2B5EF4-FFF2-40B4-BE49-F238E27FC236}">
                <a16:creationId xmlns:a16="http://schemas.microsoft.com/office/drawing/2014/main" id="{380A5803-C9AC-FE99-A9AF-99D66867D790}"/>
              </a:ext>
            </a:extLst>
          </p:cNvPr>
          <p:cNvSpPr/>
          <p:nvPr/>
        </p:nvSpPr>
        <p:spPr>
          <a:xfrm>
            <a:off x="1457325" y="3138490"/>
            <a:ext cx="5805488" cy="7619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7EEAB18-40D5-E8BE-58B1-5DCF44BC9ADE}"/>
              </a:ext>
            </a:extLst>
          </p:cNvPr>
          <p:cNvSpPr txBox="1"/>
          <p:nvPr/>
        </p:nvSpPr>
        <p:spPr>
          <a:xfrm>
            <a:off x="193965" y="3900484"/>
            <a:ext cx="1220498" cy="646331"/>
          </a:xfrm>
          <a:prstGeom prst="rect">
            <a:avLst/>
          </a:prstGeom>
          <a:noFill/>
        </p:spPr>
        <p:txBody>
          <a:bodyPr wrap="square" rtlCol="0">
            <a:spAutoFit/>
          </a:bodyPr>
          <a:lstStyle/>
          <a:p>
            <a:r>
              <a:rPr lang="en-US" dirty="0"/>
              <a:t>Low Resolution</a:t>
            </a:r>
          </a:p>
        </p:txBody>
      </p:sp>
      <p:sp>
        <p:nvSpPr>
          <p:cNvPr id="17" name="TextBox 16">
            <a:extLst>
              <a:ext uri="{FF2B5EF4-FFF2-40B4-BE49-F238E27FC236}">
                <a16:creationId xmlns:a16="http://schemas.microsoft.com/office/drawing/2014/main" id="{02FC9C83-2985-D1B4-FB7C-E8CC4DCE145C}"/>
              </a:ext>
            </a:extLst>
          </p:cNvPr>
          <p:cNvSpPr txBox="1"/>
          <p:nvPr/>
        </p:nvSpPr>
        <p:spPr>
          <a:xfrm>
            <a:off x="22642" y="4658096"/>
            <a:ext cx="1909763" cy="215444"/>
          </a:xfrm>
          <a:prstGeom prst="rect">
            <a:avLst/>
          </a:prstGeom>
          <a:noFill/>
        </p:spPr>
        <p:txBody>
          <a:bodyPr wrap="square" rtlCol="0">
            <a:spAutoFit/>
          </a:bodyPr>
          <a:lstStyle/>
          <a:p>
            <a:r>
              <a:rPr lang="en-US" sz="800" dirty="0"/>
              <a:t>Li </a:t>
            </a:r>
            <a:r>
              <a:rPr lang="en-US" sz="800" i="1" dirty="0"/>
              <a:t>et al. </a:t>
            </a:r>
            <a:r>
              <a:rPr lang="en-US" sz="800" dirty="0"/>
              <a:t>Nature Methods, 2020</a:t>
            </a:r>
          </a:p>
        </p:txBody>
      </p:sp>
    </p:spTree>
    <p:extLst>
      <p:ext uri="{BB962C8B-B14F-4D97-AF65-F5344CB8AC3E}">
        <p14:creationId xmlns:p14="http://schemas.microsoft.com/office/powerpoint/2010/main" val="394730369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Isobaric Labeling: TMT</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72</a:t>
            </a:fld>
            <a:endParaRPr lang="en-US"/>
          </a:p>
        </p:txBody>
      </p:sp>
      <p:pic>
        <p:nvPicPr>
          <p:cNvPr id="6" name="Picture 5">
            <a:extLst>
              <a:ext uri="{FF2B5EF4-FFF2-40B4-BE49-F238E27FC236}">
                <a16:creationId xmlns:a16="http://schemas.microsoft.com/office/drawing/2014/main" id="{1A8E589D-410C-92DE-C2D6-E6C27ED37702}"/>
              </a:ext>
            </a:extLst>
          </p:cNvPr>
          <p:cNvPicPr>
            <a:picLocks noChangeAspect="1"/>
          </p:cNvPicPr>
          <p:nvPr/>
        </p:nvPicPr>
        <p:blipFill rotWithShape="1">
          <a:blip r:embed="rId3"/>
          <a:srcRect t="51435"/>
          <a:stretch/>
        </p:blipFill>
        <p:spPr>
          <a:xfrm>
            <a:off x="1593976" y="3105149"/>
            <a:ext cx="5741303" cy="1733115"/>
          </a:xfrm>
          <a:prstGeom prst="rect">
            <a:avLst/>
          </a:prstGeom>
        </p:spPr>
      </p:pic>
      <p:pic>
        <p:nvPicPr>
          <p:cNvPr id="5" name="Picture 4">
            <a:extLst>
              <a:ext uri="{FF2B5EF4-FFF2-40B4-BE49-F238E27FC236}">
                <a16:creationId xmlns:a16="http://schemas.microsoft.com/office/drawing/2014/main" id="{D7514BBD-E691-19D2-ED90-985984A05635}"/>
              </a:ext>
            </a:extLst>
          </p:cNvPr>
          <p:cNvPicPr>
            <a:picLocks noChangeAspect="1"/>
          </p:cNvPicPr>
          <p:nvPr/>
        </p:nvPicPr>
        <p:blipFill rotWithShape="1">
          <a:blip r:embed="rId3"/>
          <a:srcRect l="40242" b="48018"/>
          <a:stretch/>
        </p:blipFill>
        <p:spPr>
          <a:xfrm>
            <a:off x="2642646" y="1033404"/>
            <a:ext cx="3831657" cy="2071745"/>
          </a:xfrm>
          <a:prstGeom prst="rect">
            <a:avLst/>
          </a:prstGeom>
        </p:spPr>
      </p:pic>
      <p:sp>
        <p:nvSpPr>
          <p:cNvPr id="16" name="TextBox 15">
            <a:extLst>
              <a:ext uri="{FF2B5EF4-FFF2-40B4-BE49-F238E27FC236}">
                <a16:creationId xmlns:a16="http://schemas.microsoft.com/office/drawing/2014/main" id="{77EEAB18-40D5-E8BE-58B1-5DCF44BC9ADE}"/>
              </a:ext>
            </a:extLst>
          </p:cNvPr>
          <p:cNvSpPr txBox="1"/>
          <p:nvPr/>
        </p:nvSpPr>
        <p:spPr>
          <a:xfrm>
            <a:off x="193965" y="3900484"/>
            <a:ext cx="1220498" cy="646331"/>
          </a:xfrm>
          <a:prstGeom prst="rect">
            <a:avLst/>
          </a:prstGeom>
          <a:noFill/>
        </p:spPr>
        <p:txBody>
          <a:bodyPr wrap="square" rtlCol="0">
            <a:spAutoFit/>
          </a:bodyPr>
          <a:lstStyle/>
          <a:p>
            <a:r>
              <a:rPr lang="en-US" dirty="0"/>
              <a:t>Low Resolution</a:t>
            </a:r>
          </a:p>
        </p:txBody>
      </p:sp>
      <p:sp>
        <p:nvSpPr>
          <p:cNvPr id="3" name="TextBox 2">
            <a:extLst>
              <a:ext uri="{FF2B5EF4-FFF2-40B4-BE49-F238E27FC236}">
                <a16:creationId xmlns:a16="http://schemas.microsoft.com/office/drawing/2014/main" id="{C98E3F07-450F-C13F-F0CB-2D7C069BD490}"/>
              </a:ext>
            </a:extLst>
          </p:cNvPr>
          <p:cNvSpPr txBox="1"/>
          <p:nvPr/>
        </p:nvSpPr>
        <p:spPr>
          <a:xfrm>
            <a:off x="193965" y="3196321"/>
            <a:ext cx="1220498" cy="646331"/>
          </a:xfrm>
          <a:prstGeom prst="rect">
            <a:avLst/>
          </a:prstGeom>
          <a:noFill/>
        </p:spPr>
        <p:txBody>
          <a:bodyPr wrap="square" rtlCol="0">
            <a:spAutoFit/>
          </a:bodyPr>
          <a:lstStyle/>
          <a:p>
            <a:r>
              <a:rPr lang="en-US" dirty="0"/>
              <a:t>High Resolution</a:t>
            </a:r>
          </a:p>
        </p:txBody>
      </p:sp>
      <p:sp>
        <p:nvSpPr>
          <p:cNvPr id="4" name="TextBox 3">
            <a:extLst>
              <a:ext uri="{FF2B5EF4-FFF2-40B4-BE49-F238E27FC236}">
                <a16:creationId xmlns:a16="http://schemas.microsoft.com/office/drawing/2014/main" id="{576D13F2-1BBD-6F17-6A39-D54607C59ECA}"/>
              </a:ext>
            </a:extLst>
          </p:cNvPr>
          <p:cNvSpPr txBox="1"/>
          <p:nvPr/>
        </p:nvSpPr>
        <p:spPr>
          <a:xfrm>
            <a:off x="22642" y="4658096"/>
            <a:ext cx="1909763" cy="215444"/>
          </a:xfrm>
          <a:prstGeom prst="rect">
            <a:avLst/>
          </a:prstGeom>
          <a:noFill/>
        </p:spPr>
        <p:txBody>
          <a:bodyPr wrap="square" rtlCol="0">
            <a:spAutoFit/>
          </a:bodyPr>
          <a:lstStyle/>
          <a:p>
            <a:r>
              <a:rPr lang="en-US" sz="800" dirty="0"/>
              <a:t>Li </a:t>
            </a:r>
            <a:r>
              <a:rPr lang="en-US" sz="800" i="1" dirty="0"/>
              <a:t>et al. </a:t>
            </a:r>
            <a:r>
              <a:rPr lang="en-US" sz="800" dirty="0"/>
              <a:t>Nature Methods, 2020</a:t>
            </a:r>
          </a:p>
        </p:txBody>
      </p:sp>
    </p:spTree>
    <p:extLst>
      <p:ext uri="{BB962C8B-B14F-4D97-AF65-F5344CB8AC3E}">
        <p14:creationId xmlns:p14="http://schemas.microsoft.com/office/powerpoint/2010/main" val="181626344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Quantitative Proteomics: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73</a:t>
            </a:fld>
            <a:endParaRPr lang="en-US"/>
          </a:p>
        </p:txBody>
      </p:sp>
      <p:graphicFrame>
        <p:nvGraphicFramePr>
          <p:cNvPr id="7" name="Table 7">
            <a:extLst>
              <a:ext uri="{FF2B5EF4-FFF2-40B4-BE49-F238E27FC236}">
                <a16:creationId xmlns:a16="http://schemas.microsoft.com/office/drawing/2014/main" id="{61EBADB2-34E7-2D14-F5D1-27D8CA1207CB}"/>
              </a:ext>
            </a:extLst>
          </p:cNvPr>
          <p:cNvGraphicFramePr>
            <a:graphicFrameLocks noGrp="1"/>
          </p:cNvGraphicFramePr>
          <p:nvPr>
            <p:extLst>
              <p:ext uri="{D42A27DB-BD31-4B8C-83A1-F6EECF244321}">
                <p14:modId xmlns:p14="http://schemas.microsoft.com/office/powerpoint/2010/main" val="1523004829"/>
              </p:ext>
            </p:extLst>
          </p:nvPr>
        </p:nvGraphicFramePr>
        <p:xfrm>
          <a:off x="623886" y="1316037"/>
          <a:ext cx="7896227" cy="2727960"/>
        </p:xfrm>
        <a:graphic>
          <a:graphicData uri="http://schemas.openxmlformats.org/drawingml/2006/table">
            <a:tbl>
              <a:tblPr firstRow="1" bandRow="1">
                <a:tableStyleId>{5C22544A-7EE6-4342-B048-85BDC9FD1C3A}</a:tableStyleId>
              </a:tblPr>
              <a:tblGrid>
                <a:gridCol w="1454700">
                  <a:extLst>
                    <a:ext uri="{9D8B030D-6E8A-4147-A177-3AD203B41FA5}">
                      <a16:colId xmlns:a16="http://schemas.microsoft.com/office/drawing/2014/main" val="409713222"/>
                    </a:ext>
                  </a:extLst>
                </a:gridCol>
                <a:gridCol w="1355062">
                  <a:extLst>
                    <a:ext uri="{9D8B030D-6E8A-4147-A177-3AD203B41FA5}">
                      <a16:colId xmlns:a16="http://schemas.microsoft.com/office/drawing/2014/main" val="2211052438"/>
                    </a:ext>
                  </a:extLst>
                </a:gridCol>
                <a:gridCol w="2543289">
                  <a:extLst>
                    <a:ext uri="{9D8B030D-6E8A-4147-A177-3AD203B41FA5}">
                      <a16:colId xmlns:a16="http://schemas.microsoft.com/office/drawing/2014/main" val="3783736350"/>
                    </a:ext>
                  </a:extLst>
                </a:gridCol>
                <a:gridCol w="2543176">
                  <a:extLst>
                    <a:ext uri="{9D8B030D-6E8A-4147-A177-3AD203B41FA5}">
                      <a16:colId xmlns:a16="http://schemas.microsoft.com/office/drawing/2014/main" val="2939399163"/>
                    </a:ext>
                  </a:extLst>
                </a:gridCol>
              </a:tblGrid>
              <a:tr h="370840">
                <a:tc>
                  <a:txBody>
                    <a:bodyPr/>
                    <a:lstStyle/>
                    <a:p>
                      <a:pPr>
                        <a:tabLst/>
                      </a:pPr>
                      <a:r>
                        <a:rPr lang="en-US" dirty="0"/>
                        <a:t>Labeling Type</a:t>
                      </a:r>
                    </a:p>
                  </a:txBody>
                  <a:tcPr/>
                </a:tc>
                <a:tc>
                  <a:txBody>
                    <a:bodyPr/>
                    <a:lstStyle/>
                    <a:p>
                      <a:r>
                        <a:rPr lang="en-US" dirty="0"/>
                        <a:t>Most Common Method</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1503904456"/>
                  </a:ext>
                </a:extLst>
              </a:tr>
              <a:tr h="370840">
                <a:tc rowSpan="3">
                  <a:txBody>
                    <a:bodyPr/>
                    <a:lstStyle/>
                    <a:p>
                      <a:r>
                        <a:rPr lang="en-US" dirty="0"/>
                        <a:t>Metabolic Labeling</a:t>
                      </a:r>
                    </a:p>
                  </a:txBody>
                  <a:tcPr anchor="ctr"/>
                </a:tc>
                <a:tc rowSpan="3">
                  <a:txBody>
                    <a:bodyPr/>
                    <a:lstStyle/>
                    <a:p>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0293476"/>
                  </a:ext>
                </a:extLst>
              </a:tr>
              <a:tr h="370840">
                <a:tc vMerge="1">
                  <a:txBody>
                    <a:bodyPr/>
                    <a:lstStyle/>
                    <a:p>
                      <a:endParaRPr lang="en-US" dirty="0"/>
                    </a:p>
                  </a:txBody>
                  <a:tcPr/>
                </a:tc>
                <a:tc vMerge="1">
                  <a:txBody>
                    <a:bodyPr/>
                    <a:lstStyle/>
                    <a:p>
                      <a:pPr marL="0" indent="0"/>
                      <a:endParaRPr lang="en-US" dirty="0"/>
                    </a:p>
                  </a:txBody>
                  <a:tcPr/>
                </a:tc>
                <a:tc rowSpan="2">
                  <a:txBody>
                    <a:bodyPr/>
                    <a:lstStyle/>
                    <a:p>
                      <a:endParaRPr lang="en-US" dirty="0"/>
                    </a:p>
                  </a:txBody>
                  <a:tcPr anchor="ctr"/>
                </a:tc>
                <a:tc>
                  <a:txBody>
                    <a:bodyPr/>
                    <a:lstStyle/>
                    <a:p>
                      <a:endParaRPr lang="en-US" dirty="0"/>
                    </a:p>
                  </a:txBody>
                  <a:tcPr/>
                </a:tc>
                <a:extLst>
                  <a:ext uri="{0D108BD9-81ED-4DB2-BD59-A6C34878D82A}">
                    <a16:rowId xmlns:a16="http://schemas.microsoft.com/office/drawing/2014/main" val="4231815440"/>
                  </a:ext>
                </a:extLst>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1791869211"/>
                  </a:ext>
                </a:extLst>
              </a:tr>
              <a:tr h="370840">
                <a:tc rowSpan="3">
                  <a:txBody>
                    <a:bodyPr/>
                    <a:lstStyle/>
                    <a:p>
                      <a:r>
                        <a:rPr lang="en-US" dirty="0"/>
                        <a:t>Isobaric Labeling</a:t>
                      </a:r>
                    </a:p>
                  </a:txBody>
                  <a:tcPr anchor="ctr"/>
                </a:tc>
                <a:tc rowSpan="3">
                  <a:txBody>
                    <a:bodyPr/>
                    <a:lstStyle/>
                    <a:p>
                      <a:endParaRPr lang="en-US" dirty="0"/>
                    </a:p>
                  </a:txBody>
                  <a:tcPr anchor="ctr"/>
                </a:tc>
                <a:tc rowSpan="2">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endParaRPr lang="en-US" dirty="0"/>
                    </a:p>
                  </a:txBody>
                  <a:tcPr/>
                </a:tc>
                <a:extLst>
                  <a:ext uri="{0D108BD9-81ED-4DB2-BD59-A6C34878D82A}">
                    <a16:rowId xmlns:a16="http://schemas.microsoft.com/office/drawing/2014/main" val="1194896625"/>
                  </a:ext>
                </a:extLst>
              </a:tr>
              <a:tr h="370840">
                <a:tc vMerge="1">
                  <a:txBody>
                    <a:bodyPr/>
                    <a:lstStyle/>
                    <a:p>
                      <a:endParaRPr lang="en-US"/>
                    </a:p>
                  </a:txBody>
                  <a:tcPr/>
                </a:tc>
                <a:tc vMerge="1">
                  <a:txBody>
                    <a:bodyPr/>
                    <a:lstStyle/>
                    <a:p>
                      <a:endParaRPr lang="en-US"/>
                    </a:p>
                  </a:txBody>
                  <a:tcPr anchor="ctr"/>
                </a:tc>
                <a:tc v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2177761413"/>
                  </a:ext>
                </a:extLst>
              </a:tr>
              <a:tr h="370840">
                <a:tc vMerge="1">
                  <a:txBody>
                    <a:bodyPr/>
                    <a:lstStyle/>
                    <a:p>
                      <a:endParaRPr lang="en-US" dirty="0"/>
                    </a:p>
                  </a:txBody>
                  <a:tcPr/>
                </a:tc>
                <a:tc vMerge="1">
                  <a:txBody>
                    <a:bodyPr/>
                    <a:lstStyle/>
                    <a:p>
                      <a:endParaRPr lang="en-US" dirty="0"/>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2021106220"/>
                  </a:ext>
                </a:extLst>
              </a:tr>
            </a:tbl>
          </a:graphicData>
        </a:graphic>
      </p:graphicFrame>
    </p:spTree>
    <p:extLst>
      <p:ext uri="{BB962C8B-B14F-4D97-AF65-F5344CB8AC3E}">
        <p14:creationId xmlns:p14="http://schemas.microsoft.com/office/powerpoint/2010/main" val="221898016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Quantitative Proteomics: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74</a:t>
            </a:fld>
            <a:endParaRPr lang="en-US"/>
          </a:p>
        </p:txBody>
      </p:sp>
      <p:graphicFrame>
        <p:nvGraphicFramePr>
          <p:cNvPr id="7" name="Table 7">
            <a:extLst>
              <a:ext uri="{FF2B5EF4-FFF2-40B4-BE49-F238E27FC236}">
                <a16:creationId xmlns:a16="http://schemas.microsoft.com/office/drawing/2014/main" id="{61EBADB2-34E7-2D14-F5D1-27D8CA1207CB}"/>
              </a:ext>
            </a:extLst>
          </p:cNvPr>
          <p:cNvGraphicFramePr>
            <a:graphicFrameLocks noGrp="1"/>
          </p:cNvGraphicFramePr>
          <p:nvPr>
            <p:extLst>
              <p:ext uri="{D42A27DB-BD31-4B8C-83A1-F6EECF244321}">
                <p14:modId xmlns:p14="http://schemas.microsoft.com/office/powerpoint/2010/main" val="1236664544"/>
              </p:ext>
            </p:extLst>
          </p:nvPr>
        </p:nvGraphicFramePr>
        <p:xfrm>
          <a:off x="623886" y="1316037"/>
          <a:ext cx="7896227" cy="2735580"/>
        </p:xfrm>
        <a:graphic>
          <a:graphicData uri="http://schemas.openxmlformats.org/drawingml/2006/table">
            <a:tbl>
              <a:tblPr firstRow="1" bandRow="1">
                <a:tableStyleId>{5C22544A-7EE6-4342-B048-85BDC9FD1C3A}</a:tableStyleId>
              </a:tblPr>
              <a:tblGrid>
                <a:gridCol w="1454700">
                  <a:extLst>
                    <a:ext uri="{9D8B030D-6E8A-4147-A177-3AD203B41FA5}">
                      <a16:colId xmlns:a16="http://schemas.microsoft.com/office/drawing/2014/main" val="409713222"/>
                    </a:ext>
                  </a:extLst>
                </a:gridCol>
                <a:gridCol w="1355062">
                  <a:extLst>
                    <a:ext uri="{9D8B030D-6E8A-4147-A177-3AD203B41FA5}">
                      <a16:colId xmlns:a16="http://schemas.microsoft.com/office/drawing/2014/main" val="2211052438"/>
                    </a:ext>
                  </a:extLst>
                </a:gridCol>
                <a:gridCol w="2543289">
                  <a:extLst>
                    <a:ext uri="{9D8B030D-6E8A-4147-A177-3AD203B41FA5}">
                      <a16:colId xmlns:a16="http://schemas.microsoft.com/office/drawing/2014/main" val="3783736350"/>
                    </a:ext>
                  </a:extLst>
                </a:gridCol>
                <a:gridCol w="2543176">
                  <a:extLst>
                    <a:ext uri="{9D8B030D-6E8A-4147-A177-3AD203B41FA5}">
                      <a16:colId xmlns:a16="http://schemas.microsoft.com/office/drawing/2014/main" val="2939399163"/>
                    </a:ext>
                  </a:extLst>
                </a:gridCol>
              </a:tblGrid>
              <a:tr h="370840">
                <a:tc>
                  <a:txBody>
                    <a:bodyPr/>
                    <a:lstStyle/>
                    <a:p>
                      <a:pPr>
                        <a:tabLst/>
                      </a:pPr>
                      <a:r>
                        <a:rPr lang="en-US" dirty="0"/>
                        <a:t>Labeling Type</a:t>
                      </a:r>
                    </a:p>
                  </a:txBody>
                  <a:tcPr/>
                </a:tc>
                <a:tc>
                  <a:txBody>
                    <a:bodyPr/>
                    <a:lstStyle/>
                    <a:p>
                      <a:r>
                        <a:rPr lang="en-US" dirty="0"/>
                        <a:t>Most Common Method</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1503904456"/>
                  </a:ext>
                </a:extLst>
              </a:tr>
              <a:tr h="370840">
                <a:tc rowSpan="3">
                  <a:txBody>
                    <a:bodyPr/>
                    <a:lstStyle/>
                    <a:p>
                      <a:r>
                        <a:rPr lang="en-US" dirty="0"/>
                        <a:t>Metabolic Labeling</a:t>
                      </a:r>
                    </a:p>
                  </a:txBody>
                  <a:tcPr anchor="ctr"/>
                </a:tc>
                <a:tc rowSpan="3">
                  <a:txBody>
                    <a:bodyPr/>
                    <a:lstStyle/>
                    <a:p>
                      <a:r>
                        <a:rPr lang="en-US" dirty="0"/>
                        <a:t>Stable Isotopic Labeling by Amino Acids in Cell Culture (SILAC)</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0293476"/>
                  </a:ext>
                </a:extLst>
              </a:tr>
              <a:tr h="370840">
                <a:tc vMerge="1">
                  <a:txBody>
                    <a:bodyPr/>
                    <a:lstStyle/>
                    <a:p>
                      <a:endParaRPr lang="en-US" dirty="0"/>
                    </a:p>
                  </a:txBody>
                  <a:tcPr/>
                </a:tc>
                <a:tc vMerge="1">
                  <a:txBody>
                    <a:bodyPr/>
                    <a:lstStyle/>
                    <a:p>
                      <a:pPr marL="0" indent="0"/>
                      <a:endParaRPr lang="en-US" dirty="0"/>
                    </a:p>
                  </a:txBody>
                  <a:tcPr/>
                </a:tc>
                <a:tc rowSpan="2">
                  <a:txBody>
                    <a:bodyPr/>
                    <a:lstStyle/>
                    <a:p>
                      <a:endParaRPr lang="en-US" dirty="0"/>
                    </a:p>
                  </a:txBody>
                  <a:tcPr anchor="ctr"/>
                </a:tc>
                <a:tc>
                  <a:txBody>
                    <a:bodyPr/>
                    <a:lstStyle/>
                    <a:p>
                      <a:endParaRPr lang="en-US" dirty="0"/>
                    </a:p>
                  </a:txBody>
                  <a:tcPr/>
                </a:tc>
                <a:extLst>
                  <a:ext uri="{0D108BD9-81ED-4DB2-BD59-A6C34878D82A}">
                    <a16:rowId xmlns:a16="http://schemas.microsoft.com/office/drawing/2014/main" val="4231815440"/>
                  </a:ext>
                </a:extLst>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1791869211"/>
                  </a:ext>
                </a:extLst>
              </a:tr>
              <a:tr h="370840">
                <a:tc rowSpan="3">
                  <a:txBody>
                    <a:bodyPr/>
                    <a:lstStyle/>
                    <a:p>
                      <a:r>
                        <a:rPr lang="en-US" dirty="0"/>
                        <a:t>Isobaric Labeling</a:t>
                      </a:r>
                    </a:p>
                  </a:txBody>
                  <a:tcPr anchor="ctr"/>
                </a:tc>
                <a:tc rowSpan="3">
                  <a:txBody>
                    <a:bodyPr/>
                    <a:lstStyle/>
                    <a:p>
                      <a:endParaRPr lang="en-US" dirty="0"/>
                    </a:p>
                  </a:txBody>
                  <a:tcPr anchor="ctr"/>
                </a:tc>
                <a:tc rowSpan="2">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endParaRPr lang="en-US" dirty="0"/>
                    </a:p>
                  </a:txBody>
                  <a:tcPr/>
                </a:tc>
                <a:extLst>
                  <a:ext uri="{0D108BD9-81ED-4DB2-BD59-A6C34878D82A}">
                    <a16:rowId xmlns:a16="http://schemas.microsoft.com/office/drawing/2014/main" val="1194896625"/>
                  </a:ext>
                </a:extLst>
              </a:tr>
              <a:tr h="370840">
                <a:tc vMerge="1">
                  <a:txBody>
                    <a:bodyPr/>
                    <a:lstStyle/>
                    <a:p>
                      <a:endParaRPr lang="en-US"/>
                    </a:p>
                  </a:txBody>
                  <a:tcPr/>
                </a:tc>
                <a:tc vMerge="1">
                  <a:txBody>
                    <a:bodyPr/>
                    <a:lstStyle/>
                    <a:p>
                      <a:endParaRPr lang="en-US"/>
                    </a:p>
                  </a:txBody>
                  <a:tcPr anchor="ctr"/>
                </a:tc>
                <a:tc v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2177761413"/>
                  </a:ext>
                </a:extLst>
              </a:tr>
              <a:tr h="370840">
                <a:tc vMerge="1">
                  <a:txBody>
                    <a:bodyPr/>
                    <a:lstStyle/>
                    <a:p>
                      <a:endParaRPr lang="en-US" dirty="0"/>
                    </a:p>
                  </a:txBody>
                  <a:tcPr/>
                </a:tc>
                <a:tc vMerge="1">
                  <a:txBody>
                    <a:bodyPr/>
                    <a:lstStyle/>
                    <a:p>
                      <a:endParaRPr lang="en-US" dirty="0"/>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2021106220"/>
                  </a:ext>
                </a:extLst>
              </a:tr>
            </a:tbl>
          </a:graphicData>
        </a:graphic>
      </p:graphicFrame>
    </p:spTree>
    <p:extLst>
      <p:ext uri="{BB962C8B-B14F-4D97-AF65-F5344CB8AC3E}">
        <p14:creationId xmlns:p14="http://schemas.microsoft.com/office/powerpoint/2010/main" val="78415257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Quantitative Proteomics: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75</a:t>
            </a:fld>
            <a:endParaRPr lang="en-US"/>
          </a:p>
        </p:txBody>
      </p:sp>
      <p:graphicFrame>
        <p:nvGraphicFramePr>
          <p:cNvPr id="7" name="Table 7">
            <a:extLst>
              <a:ext uri="{FF2B5EF4-FFF2-40B4-BE49-F238E27FC236}">
                <a16:creationId xmlns:a16="http://schemas.microsoft.com/office/drawing/2014/main" id="{61EBADB2-34E7-2D14-F5D1-27D8CA1207CB}"/>
              </a:ext>
            </a:extLst>
          </p:cNvPr>
          <p:cNvGraphicFramePr>
            <a:graphicFrameLocks noGrp="1"/>
          </p:cNvGraphicFramePr>
          <p:nvPr/>
        </p:nvGraphicFramePr>
        <p:xfrm>
          <a:off x="623886" y="1316037"/>
          <a:ext cx="7896227" cy="2735580"/>
        </p:xfrm>
        <a:graphic>
          <a:graphicData uri="http://schemas.openxmlformats.org/drawingml/2006/table">
            <a:tbl>
              <a:tblPr firstRow="1" bandRow="1">
                <a:tableStyleId>{5C22544A-7EE6-4342-B048-85BDC9FD1C3A}</a:tableStyleId>
              </a:tblPr>
              <a:tblGrid>
                <a:gridCol w="1454700">
                  <a:extLst>
                    <a:ext uri="{9D8B030D-6E8A-4147-A177-3AD203B41FA5}">
                      <a16:colId xmlns:a16="http://schemas.microsoft.com/office/drawing/2014/main" val="409713222"/>
                    </a:ext>
                  </a:extLst>
                </a:gridCol>
                <a:gridCol w="1355062">
                  <a:extLst>
                    <a:ext uri="{9D8B030D-6E8A-4147-A177-3AD203B41FA5}">
                      <a16:colId xmlns:a16="http://schemas.microsoft.com/office/drawing/2014/main" val="2211052438"/>
                    </a:ext>
                  </a:extLst>
                </a:gridCol>
                <a:gridCol w="2543289">
                  <a:extLst>
                    <a:ext uri="{9D8B030D-6E8A-4147-A177-3AD203B41FA5}">
                      <a16:colId xmlns:a16="http://schemas.microsoft.com/office/drawing/2014/main" val="3783736350"/>
                    </a:ext>
                  </a:extLst>
                </a:gridCol>
                <a:gridCol w="2543176">
                  <a:extLst>
                    <a:ext uri="{9D8B030D-6E8A-4147-A177-3AD203B41FA5}">
                      <a16:colId xmlns:a16="http://schemas.microsoft.com/office/drawing/2014/main" val="2939399163"/>
                    </a:ext>
                  </a:extLst>
                </a:gridCol>
              </a:tblGrid>
              <a:tr h="370840">
                <a:tc>
                  <a:txBody>
                    <a:bodyPr/>
                    <a:lstStyle/>
                    <a:p>
                      <a:pPr>
                        <a:tabLst/>
                      </a:pPr>
                      <a:r>
                        <a:rPr lang="en-US" dirty="0"/>
                        <a:t>Labeling Type</a:t>
                      </a:r>
                    </a:p>
                  </a:txBody>
                  <a:tcPr/>
                </a:tc>
                <a:tc>
                  <a:txBody>
                    <a:bodyPr/>
                    <a:lstStyle/>
                    <a:p>
                      <a:r>
                        <a:rPr lang="en-US" dirty="0"/>
                        <a:t>Most Common Method</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1503904456"/>
                  </a:ext>
                </a:extLst>
              </a:tr>
              <a:tr h="370840">
                <a:tc rowSpan="3">
                  <a:txBody>
                    <a:bodyPr/>
                    <a:lstStyle/>
                    <a:p>
                      <a:r>
                        <a:rPr lang="en-US" dirty="0"/>
                        <a:t>Metabolic Labeling</a:t>
                      </a:r>
                    </a:p>
                  </a:txBody>
                  <a:tcPr anchor="ctr"/>
                </a:tc>
                <a:tc rowSpan="3">
                  <a:txBody>
                    <a:bodyPr/>
                    <a:lstStyle/>
                    <a:p>
                      <a:r>
                        <a:rPr lang="en-US" dirty="0"/>
                        <a:t>Stable Isotopic Labeling by Amino Acids in Cell Culture (SILAC)</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0293476"/>
                  </a:ext>
                </a:extLst>
              </a:tr>
              <a:tr h="370840">
                <a:tc vMerge="1">
                  <a:txBody>
                    <a:bodyPr/>
                    <a:lstStyle/>
                    <a:p>
                      <a:endParaRPr lang="en-US" dirty="0"/>
                    </a:p>
                  </a:txBody>
                  <a:tcPr/>
                </a:tc>
                <a:tc vMerge="1">
                  <a:txBody>
                    <a:bodyPr/>
                    <a:lstStyle/>
                    <a:p>
                      <a:pPr marL="0" indent="0"/>
                      <a:endParaRPr lang="en-US" dirty="0"/>
                    </a:p>
                  </a:txBody>
                  <a:tcPr/>
                </a:tc>
                <a:tc rowSpan="2">
                  <a:txBody>
                    <a:bodyPr/>
                    <a:lstStyle/>
                    <a:p>
                      <a:endParaRPr lang="en-US" dirty="0"/>
                    </a:p>
                  </a:txBody>
                  <a:tcPr anchor="ctr"/>
                </a:tc>
                <a:tc>
                  <a:txBody>
                    <a:bodyPr/>
                    <a:lstStyle/>
                    <a:p>
                      <a:endParaRPr lang="en-US" dirty="0"/>
                    </a:p>
                  </a:txBody>
                  <a:tcPr/>
                </a:tc>
                <a:extLst>
                  <a:ext uri="{0D108BD9-81ED-4DB2-BD59-A6C34878D82A}">
                    <a16:rowId xmlns:a16="http://schemas.microsoft.com/office/drawing/2014/main" val="4231815440"/>
                  </a:ext>
                </a:extLst>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1791869211"/>
                  </a:ext>
                </a:extLst>
              </a:tr>
              <a:tr h="370840">
                <a:tc rowSpan="3">
                  <a:txBody>
                    <a:bodyPr/>
                    <a:lstStyle/>
                    <a:p>
                      <a:r>
                        <a:rPr lang="en-US" dirty="0"/>
                        <a:t>Isobaric Labeling</a:t>
                      </a:r>
                    </a:p>
                  </a:txBody>
                  <a:tcPr anchor="ctr"/>
                </a:tc>
                <a:tc rowSpan="3">
                  <a:txBody>
                    <a:bodyPr/>
                    <a:lstStyle/>
                    <a:p>
                      <a:r>
                        <a:rPr lang="en-US" dirty="0"/>
                        <a:t>Tandem Mass Tags (TMT)</a:t>
                      </a:r>
                    </a:p>
                  </a:txBody>
                  <a:tcPr anchor="ctr"/>
                </a:tc>
                <a:tc rowSpan="2">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endParaRPr lang="en-US" dirty="0"/>
                    </a:p>
                  </a:txBody>
                  <a:tcPr/>
                </a:tc>
                <a:extLst>
                  <a:ext uri="{0D108BD9-81ED-4DB2-BD59-A6C34878D82A}">
                    <a16:rowId xmlns:a16="http://schemas.microsoft.com/office/drawing/2014/main" val="1194896625"/>
                  </a:ext>
                </a:extLst>
              </a:tr>
              <a:tr h="370840">
                <a:tc vMerge="1">
                  <a:txBody>
                    <a:bodyPr/>
                    <a:lstStyle/>
                    <a:p>
                      <a:endParaRPr lang="en-US"/>
                    </a:p>
                  </a:txBody>
                  <a:tcPr/>
                </a:tc>
                <a:tc vMerge="1">
                  <a:txBody>
                    <a:bodyPr/>
                    <a:lstStyle/>
                    <a:p>
                      <a:endParaRPr lang="en-US"/>
                    </a:p>
                  </a:txBody>
                  <a:tcPr anchor="ctr"/>
                </a:tc>
                <a:tc v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2177761413"/>
                  </a:ext>
                </a:extLst>
              </a:tr>
              <a:tr h="370840">
                <a:tc vMerge="1">
                  <a:txBody>
                    <a:bodyPr/>
                    <a:lstStyle/>
                    <a:p>
                      <a:endParaRPr lang="en-US" dirty="0"/>
                    </a:p>
                  </a:txBody>
                  <a:tcPr/>
                </a:tc>
                <a:tc vMerge="1">
                  <a:txBody>
                    <a:bodyPr/>
                    <a:lstStyle/>
                    <a:p>
                      <a:endParaRPr lang="en-US" dirty="0"/>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2021106220"/>
                  </a:ext>
                </a:extLst>
              </a:tr>
            </a:tbl>
          </a:graphicData>
        </a:graphic>
      </p:graphicFrame>
    </p:spTree>
    <p:extLst>
      <p:ext uri="{BB962C8B-B14F-4D97-AF65-F5344CB8AC3E}">
        <p14:creationId xmlns:p14="http://schemas.microsoft.com/office/powerpoint/2010/main" val="4920806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Quantitative Proteomics: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76</a:t>
            </a:fld>
            <a:endParaRPr lang="en-US"/>
          </a:p>
        </p:txBody>
      </p:sp>
      <p:graphicFrame>
        <p:nvGraphicFramePr>
          <p:cNvPr id="7" name="Table 7">
            <a:extLst>
              <a:ext uri="{FF2B5EF4-FFF2-40B4-BE49-F238E27FC236}">
                <a16:creationId xmlns:a16="http://schemas.microsoft.com/office/drawing/2014/main" id="{61EBADB2-34E7-2D14-F5D1-27D8CA1207CB}"/>
              </a:ext>
            </a:extLst>
          </p:cNvPr>
          <p:cNvGraphicFramePr>
            <a:graphicFrameLocks noGrp="1"/>
          </p:cNvGraphicFramePr>
          <p:nvPr>
            <p:extLst>
              <p:ext uri="{D42A27DB-BD31-4B8C-83A1-F6EECF244321}">
                <p14:modId xmlns:p14="http://schemas.microsoft.com/office/powerpoint/2010/main" val="2489266364"/>
              </p:ext>
            </p:extLst>
          </p:nvPr>
        </p:nvGraphicFramePr>
        <p:xfrm>
          <a:off x="623886" y="1316037"/>
          <a:ext cx="7896227" cy="2860040"/>
        </p:xfrm>
        <a:graphic>
          <a:graphicData uri="http://schemas.openxmlformats.org/drawingml/2006/table">
            <a:tbl>
              <a:tblPr firstRow="1" bandRow="1">
                <a:tableStyleId>{5C22544A-7EE6-4342-B048-85BDC9FD1C3A}</a:tableStyleId>
              </a:tblPr>
              <a:tblGrid>
                <a:gridCol w="1454700">
                  <a:extLst>
                    <a:ext uri="{9D8B030D-6E8A-4147-A177-3AD203B41FA5}">
                      <a16:colId xmlns:a16="http://schemas.microsoft.com/office/drawing/2014/main" val="409713222"/>
                    </a:ext>
                  </a:extLst>
                </a:gridCol>
                <a:gridCol w="1355062">
                  <a:extLst>
                    <a:ext uri="{9D8B030D-6E8A-4147-A177-3AD203B41FA5}">
                      <a16:colId xmlns:a16="http://schemas.microsoft.com/office/drawing/2014/main" val="2211052438"/>
                    </a:ext>
                  </a:extLst>
                </a:gridCol>
                <a:gridCol w="2543289">
                  <a:extLst>
                    <a:ext uri="{9D8B030D-6E8A-4147-A177-3AD203B41FA5}">
                      <a16:colId xmlns:a16="http://schemas.microsoft.com/office/drawing/2014/main" val="3783736350"/>
                    </a:ext>
                  </a:extLst>
                </a:gridCol>
                <a:gridCol w="2543176">
                  <a:extLst>
                    <a:ext uri="{9D8B030D-6E8A-4147-A177-3AD203B41FA5}">
                      <a16:colId xmlns:a16="http://schemas.microsoft.com/office/drawing/2014/main" val="2939399163"/>
                    </a:ext>
                  </a:extLst>
                </a:gridCol>
              </a:tblGrid>
              <a:tr h="370840">
                <a:tc>
                  <a:txBody>
                    <a:bodyPr/>
                    <a:lstStyle/>
                    <a:p>
                      <a:pPr>
                        <a:tabLst/>
                      </a:pPr>
                      <a:r>
                        <a:rPr lang="en-US" dirty="0"/>
                        <a:t>Labeling Type</a:t>
                      </a:r>
                    </a:p>
                  </a:txBody>
                  <a:tcPr/>
                </a:tc>
                <a:tc>
                  <a:txBody>
                    <a:bodyPr/>
                    <a:lstStyle/>
                    <a:p>
                      <a:r>
                        <a:rPr lang="en-US" dirty="0"/>
                        <a:t>Most Common Method</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1503904456"/>
                  </a:ext>
                </a:extLst>
              </a:tr>
              <a:tr h="370840">
                <a:tc rowSpan="3">
                  <a:txBody>
                    <a:bodyPr/>
                    <a:lstStyle/>
                    <a:p>
                      <a:r>
                        <a:rPr lang="en-US" dirty="0"/>
                        <a:t>Metabolic Labeling</a:t>
                      </a:r>
                    </a:p>
                  </a:txBody>
                  <a:tcPr anchor="ctr"/>
                </a:tc>
                <a:tc rowSpan="3">
                  <a:txBody>
                    <a:bodyPr/>
                    <a:lstStyle/>
                    <a:p>
                      <a:r>
                        <a:rPr lang="en-US" dirty="0"/>
                        <a:t>Stable Isotopic Labeling by Amino Acids in Cell Culture (SILAC)</a:t>
                      </a:r>
                    </a:p>
                  </a:txBody>
                  <a:tcPr anchor="ctr"/>
                </a:tc>
                <a:tc>
                  <a:txBody>
                    <a:bodyPr/>
                    <a:lstStyle/>
                    <a:p>
                      <a:r>
                        <a:rPr lang="en-US" dirty="0"/>
                        <a:t>Samples are combined prior to sample prep</a:t>
                      </a:r>
                    </a:p>
                  </a:txBody>
                  <a:tcPr/>
                </a:tc>
                <a:tc>
                  <a:txBody>
                    <a:bodyPr/>
                    <a:lstStyle/>
                    <a:p>
                      <a:endParaRPr lang="en-US" dirty="0"/>
                    </a:p>
                  </a:txBody>
                  <a:tcPr/>
                </a:tc>
                <a:extLst>
                  <a:ext uri="{0D108BD9-81ED-4DB2-BD59-A6C34878D82A}">
                    <a16:rowId xmlns:a16="http://schemas.microsoft.com/office/drawing/2014/main" val="2650293476"/>
                  </a:ext>
                </a:extLst>
              </a:tr>
              <a:tr h="370840">
                <a:tc vMerge="1">
                  <a:txBody>
                    <a:bodyPr/>
                    <a:lstStyle/>
                    <a:p>
                      <a:endParaRPr lang="en-US" dirty="0"/>
                    </a:p>
                  </a:txBody>
                  <a:tcPr/>
                </a:tc>
                <a:tc vMerge="1">
                  <a:txBody>
                    <a:bodyPr/>
                    <a:lstStyle/>
                    <a:p>
                      <a:pPr marL="0" indent="0"/>
                      <a:endParaRPr lang="en-US" dirty="0"/>
                    </a:p>
                  </a:txBody>
                  <a:tcPr/>
                </a:tc>
                <a:tc rowSpan="2">
                  <a:txBody>
                    <a:bodyPr/>
                    <a:lstStyle/>
                    <a:p>
                      <a:r>
                        <a:rPr lang="en-US" dirty="0"/>
                        <a:t>Comparison is performed in the same MS run</a:t>
                      </a:r>
                    </a:p>
                  </a:txBody>
                  <a:tcPr anchor="ctr"/>
                </a:tc>
                <a:tc>
                  <a:txBody>
                    <a:bodyPr/>
                    <a:lstStyle/>
                    <a:p>
                      <a:endParaRPr lang="en-US" dirty="0"/>
                    </a:p>
                  </a:txBody>
                  <a:tcPr/>
                </a:tc>
                <a:extLst>
                  <a:ext uri="{0D108BD9-81ED-4DB2-BD59-A6C34878D82A}">
                    <a16:rowId xmlns:a16="http://schemas.microsoft.com/office/drawing/2014/main" val="4231815440"/>
                  </a:ext>
                </a:extLst>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1791869211"/>
                  </a:ext>
                </a:extLst>
              </a:tr>
              <a:tr h="370840">
                <a:tc rowSpan="3">
                  <a:txBody>
                    <a:bodyPr/>
                    <a:lstStyle/>
                    <a:p>
                      <a:r>
                        <a:rPr lang="en-US" dirty="0"/>
                        <a:t>Isobaric Labeling</a:t>
                      </a:r>
                    </a:p>
                  </a:txBody>
                  <a:tcPr anchor="ctr"/>
                </a:tc>
                <a:tc rowSpan="3">
                  <a:txBody>
                    <a:bodyPr/>
                    <a:lstStyle/>
                    <a:p>
                      <a:r>
                        <a:rPr lang="en-US" dirty="0"/>
                        <a:t>Tandem Mass Tags (TMT)</a:t>
                      </a:r>
                    </a:p>
                  </a:txBody>
                  <a:tcPr anchor="ctr"/>
                </a:tc>
                <a:tc rowSpan="2">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endParaRPr lang="en-US" dirty="0"/>
                    </a:p>
                  </a:txBody>
                  <a:tcPr/>
                </a:tc>
                <a:extLst>
                  <a:ext uri="{0D108BD9-81ED-4DB2-BD59-A6C34878D82A}">
                    <a16:rowId xmlns:a16="http://schemas.microsoft.com/office/drawing/2014/main" val="1194896625"/>
                  </a:ext>
                </a:extLst>
              </a:tr>
              <a:tr h="370840">
                <a:tc vMerge="1">
                  <a:txBody>
                    <a:bodyPr/>
                    <a:lstStyle/>
                    <a:p>
                      <a:endParaRPr lang="en-US"/>
                    </a:p>
                  </a:txBody>
                  <a:tcPr/>
                </a:tc>
                <a:tc vMerge="1">
                  <a:txBody>
                    <a:bodyPr/>
                    <a:lstStyle/>
                    <a:p>
                      <a:endParaRPr lang="en-US"/>
                    </a:p>
                  </a:txBody>
                  <a:tcPr anchor="ctr"/>
                </a:tc>
                <a:tc v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2177761413"/>
                  </a:ext>
                </a:extLst>
              </a:tr>
              <a:tr h="370840">
                <a:tc vMerge="1">
                  <a:txBody>
                    <a:bodyPr/>
                    <a:lstStyle/>
                    <a:p>
                      <a:endParaRPr lang="en-US" dirty="0"/>
                    </a:p>
                  </a:txBody>
                  <a:tcPr/>
                </a:tc>
                <a:tc vMerge="1">
                  <a:txBody>
                    <a:bodyPr/>
                    <a:lstStyle/>
                    <a:p>
                      <a:endParaRPr lang="en-US" dirty="0"/>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2021106220"/>
                  </a:ext>
                </a:extLst>
              </a:tr>
            </a:tbl>
          </a:graphicData>
        </a:graphic>
      </p:graphicFrame>
    </p:spTree>
    <p:extLst>
      <p:ext uri="{BB962C8B-B14F-4D97-AF65-F5344CB8AC3E}">
        <p14:creationId xmlns:p14="http://schemas.microsoft.com/office/powerpoint/2010/main" val="312636197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Quantitative Proteomics: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77</a:t>
            </a:fld>
            <a:endParaRPr lang="en-US"/>
          </a:p>
        </p:txBody>
      </p:sp>
      <p:graphicFrame>
        <p:nvGraphicFramePr>
          <p:cNvPr id="7" name="Table 7">
            <a:extLst>
              <a:ext uri="{FF2B5EF4-FFF2-40B4-BE49-F238E27FC236}">
                <a16:creationId xmlns:a16="http://schemas.microsoft.com/office/drawing/2014/main" id="{61EBADB2-34E7-2D14-F5D1-27D8CA1207CB}"/>
              </a:ext>
            </a:extLst>
          </p:cNvPr>
          <p:cNvGraphicFramePr>
            <a:graphicFrameLocks noGrp="1"/>
          </p:cNvGraphicFramePr>
          <p:nvPr>
            <p:extLst>
              <p:ext uri="{D42A27DB-BD31-4B8C-83A1-F6EECF244321}">
                <p14:modId xmlns:p14="http://schemas.microsoft.com/office/powerpoint/2010/main" val="4064929507"/>
              </p:ext>
            </p:extLst>
          </p:nvPr>
        </p:nvGraphicFramePr>
        <p:xfrm>
          <a:off x="623886" y="1316037"/>
          <a:ext cx="7896227" cy="3124200"/>
        </p:xfrm>
        <a:graphic>
          <a:graphicData uri="http://schemas.openxmlformats.org/drawingml/2006/table">
            <a:tbl>
              <a:tblPr firstRow="1" bandRow="1">
                <a:tableStyleId>{5C22544A-7EE6-4342-B048-85BDC9FD1C3A}</a:tableStyleId>
              </a:tblPr>
              <a:tblGrid>
                <a:gridCol w="1454700">
                  <a:extLst>
                    <a:ext uri="{9D8B030D-6E8A-4147-A177-3AD203B41FA5}">
                      <a16:colId xmlns:a16="http://schemas.microsoft.com/office/drawing/2014/main" val="409713222"/>
                    </a:ext>
                  </a:extLst>
                </a:gridCol>
                <a:gridCol w="1355062">
                  <a:extLst>
                    <a:ext uri="{9D8B030D-6E8A-4147-A177-3AD203B41FA5}">
                      <a16:colId xmlns:a16="http://schemas.microsoft.com/office/drawing/2014/main" val="2211052438"/>
                    </a:ext>
                  </a:extLst>
                </a:gridCol>
                <a:gridCol w="2543289">
                  <a:extLst>
                    <a:ext uri="{9D8B030D-6E8A-4147-A177-3AD203B41FA5}">
                      <a16:colId xmlns:a16="http://schemas.microsoft.com/office/drawing/2014/main" val="3783736350"/>
                    </a:ext>
                  </a:extLst>
                </a:gridCol>
                <a:gridCol w="2543176">
                  <a:extLst>
                    <a:ext uri="{9D8B030D-6E8A-4147-A177-3AD203B41FA5}">
                      <a16:colId xmlns:a16="http://schemas.microsoft.com/office/drawing/2014/main" val="2939399163"/>
                    </a:ext>
                  </a:extLst>
                </a:gridCol>
              </a:tblGrid>
              <a:tr h="370840">
                <a:tc>
                  <a:txBody>
                    <a:bodyPr/>
                    <a:lstStyle/>
                    <a:p>
                      <a:pPr>
                        <a:tabLst/>
                      </a:pPr>
                      <a:r>
                        <a:rPr lang="en-US" dirty="0"/>
                        <a:t>Labeling Type</a:t>
                      </a:r>
                    </a:p>
                  </a:txBody>
                  <a:tcPr/>
                </a:tc>
                <a:tc>
                  <a:txBody>
                    <a:bodyPr/>
                    <a:lstStyle/>
                    <a:p>
                      <a:r>
                        <a:rPr lang="en-US" dirty="0"/>
                        <a:t>Most Common Method</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1503904456"/>
                  </a:ext>
                </a:extLst>
              </a:tr>
              <a:tr h="370840">
                <a:tc rowSpan="3">
                  <a:txBody>
                    <a:bodyPr/>
                    <a:lstStyle/>
                    <a:p>
                      <a:r>
                        <a:rPr lang="en-US" dirty="0"/>
                        <a:t>Metabolic Labeling</a:t>
                      </a:r>
                    </a:p>
                  </a:txBody>
                  <a:tcPr anchor="ctr"/>
                </a:tc>
                <a:tc rowSpan="3">
                  <a:txBody>
                    <a:bodyPr/>
                    <a:lstStyle/>
                    <a:p>
                      <a:r>
                        <a:rPr lang="en-US" dirty="0"/>
                        <a:t>Stable Isotopic Labeling by Amino Acids in Cell Culture (SILAC)</a:t>
                      </a:r>
                    </a:p>
                  </a:txBody>
                  <a:tcPr anchor="ctr"/>
                </a:tc>
                <a:tc>
                  <a:txBody>
                    <a:bodyPr/>
                    <a:lstStyle/>
                    <a:p>
                      <a:r>
                        <a:rPr lang="en-US" dirty="0"/>
                        <a:t>Samples are combined prior to sample prep</a:t>
                      </a:r>
                    </a:p>
                  </a:txBody>
                  <a:tcPr/>
                </a:tc>
                <a:tc>
                  <a:txBody>
                    <a:bodyPr/>
                    <a:lstStyle/>
                    <a:p>
                      <a:r>
                        <a:rPr lang="en-US" dirty="0"/>
                        <a:t>Time-consuming to fully label protein population</a:t>
                      </a:r>
                    </a:p>
                  </a:txBody>
                  <a:tcPr/>
                </a:tc>
                <a:extLst>
                  <a:ext uri="{0D108BD9-81ED-4DB2-BD59-A6C34878D82A}">
                    <a16:rowId xmlns:a16="http://schemas.microsoft.com/office/drawing/2014/main" val="2650293476"/>
                  </a:ext>
                </a:extLst>
              </a:tr>
              <a:tr h="370840">
                <a:tc vMerge="1">
                  <a:txBody>
                    <a:bodyPr/>
                    <a:lstStyle/>
                    <a:p>
                      <a:endParaRPr lang="en-US" dirty="0"/>
                    </a:p>
                  </a:txBody>
                  <a:tcPr/>
                </a:tc>
                <a:tc vMerge="1">
                  <a:txBody>
                    <a:bodyPr/>
                    <a:lstStyle/>
                    <a:p>
                      <a:pPr marL="0" indent="0"/>
                      <a:endParaRPr lang="en-US" dirty="0"/>
                    </a:p>
                  </a:txBody>
                  <a:tcPr/>
                </a:tc>
                <a:tc rowSpan="2">
                  <a:txBody>
                    <a:bodyPr/>
                    <a:lstStyle/>
                    <a:p>
                      <a:r>
                        <a:rPr lang="en-US" dirty="0"/>
                        <a:t>Comparison is performed in the same MS run</a:t>
                      </a:r>
                    </a:p>
                  </a:txBody>
                  <a:tcPr anchor="ctr"/>
                </a:tc>
                <a:tc>
                  <a:txBody>
                    <a:bodyPr/>
                    <a:lstStyle/>
                    <a:p>
                      <a:r>
                        <a:rPr lang="en-US" dirty="0"/>
                        <a:t>Proteome becomes twice as complex</a:t>
                      </a:r>
                    </a:p>
                  </a:txBody>
                  <a:tcPr/>
                </a:tc>
                <a:extLst>
                  <a:ext uri="{0D108BD9-81ED-4DB2-BD59-A6C34878D82A}">
                    <a16:rowId xmlns:a16="http://schemas.microsoft.com/office/drawing/2014/main" val="4231815440"/>
                  </a:ext>
                </a:extLst>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a:t>Can be done only with cells that can grow and multiply in media</a:t>
                      </a:r>
                    </a:p>
                  </a:txBody>
                  <a:tcPr/>
                </a:tc>
                <a:extLst>
                  <a:ext uri="{0D108BD9-81ED-4DB2-BD59-A6C34878D82A}">
                    <a16:rowId xmlns:a16="http://schemas.microsoft.com/office/drawing/2014/main" val="1791869211"/>
                  </a:ext>
                </a:extLst>
              </a:tr>
              <a:tr h="370840">
                <a:tc rowSpan="3">
                  <a:txBody>
                    <a:bodyPr/>
                    <a:lstStyle/>
                    <a:p>
                      <a:r>
                        <a:rPr lang="en-US" dirty="0"/>
                        <a:t>Isobaric Labeling</a:t>
                      </a:r>
                    </a:p>
                  </a:txBody>
                  <a:tcPr anchor="ctr"/>
                </a:tc>
                <a:tc rowSpan="3">
                  <a:txBody>
                    <a:bodyPr/>
                    <a:lstStyle/>
                    <a:p>
                      <a:r>
                        <a:rPr lang="en-US" dirty="0"/>
                        <a:t>Tandem Mass Tags (TMT)</a:t>
                      </a:r>
                    </a:p>
                  </a:txBody>
                  <a:tcPr anchor="ctr"/>
                </a:tc>
                <a:tc rowSpan="2">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endParaRPr lang="en-US" dirty="0"/>
                    </a:p>
                  </a:txBody>
                  <a:tcPr/>
                </a:tc>
                <a:extLst>
                  <a:ext uri="{0D108BD9-81ED-4DB2-BD59-A6C34878D82A}">
                    <a16:rowId xmlns:a16="http://schemas.microsoft.com/office/drawing/2014/main" val="1194896625"/>
                  </a:ext>
                </a:extLst>
              </a:tr>
              <a:tr h="370840">
                <a:tc vMerge="1">
                  <a:txBody>
                    <a:bodyPr/>
                    <a:lstStyle/>
                    <a:p>
                      <a:endParaRPr lang="en-US"/>
                    </a:p>
                  </a:txBody>
                  <a:tcPr/>
                </a:tc>
                <a:tc vMerge="1">
                  <a:txBody>
                    <a:bodyPr/>
                    <a:lstStyle/>
                    <a:p>
                      <a:endParaRPr lang="en-US"/>
                    </a:p>
                  </a:txBody>
                  <a:tcPr anchor="ctr"/>
                </a:tc>
                <a:tc v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2177761413"/>
                  </a:ext>
                </a:extLst>
              </a:tr>
              <a:tr h="370840">
                <a:tc vMerge="1">
                  <a:txBody>
                    <a:bodyPr/>
                    <a:lstStyle/>
                    <a:p>
                      <a:endParaRPr lang="en-US" dirty="0"/>
                    </a:p>
                  </a:txBody>
                  <a:tcPr/>
                </a:tc>
                <a:tc vMerge="1">
                  <a:txBody>
                    <a:bodyPr/>
                    <a:lstStyle/>
                    <a:p>
                      <a:endParaRPr lang="en-US" dirty="0"/>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2021106220"/>
                  </a:ext>
                </a:extLst>
              </a:tr>
            </a:tbl>
          </a:graphicData>
        </a:graphic>
      </p:graphicFrame>
    </p:spTree>
    <p:extLst>
      <p:ext uri="{BB962C8B-B14F-4D97-AF65-F5344CB8AC3E}">
        <p14:creationId xmlns:p14="http://schemas.microsoft.com/office/powerpoint/2010/main" val="280949796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Quantitative Proteomics: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78</a:t>
            </a:fld>
            <a:endParaRPr lang="en-US"/>
          </a:p>
        </p:txBody>
      </p:sp>
      <p:graphicFrame>
        <p:nvGraphicFramePr>
          <p:cNvPr id="7" name="Table 7">
            <a:extLst>
              <a:ext uri="{FF2B5EF4-FFF2-40B4-BE49-F238E27FC236}">
                <a16:creationId xmlns:a16="http://schemas.microsoft.com/office/drawing/2014/main" id="{61EBADB2-34E7-2D14-F5D1-27D8CA1207CB}"/>
              </a:ext>
            </a:extLst>
          </p:cNvPr>
          <p:cNvGraphicFramePr>
            <a:graphicFrameLocks noGrp="1"/>
          </p:cNvGraphicFramePr>
          <p:nvPr>
            <p:extLst>
              <p:ext uri="{D42A27DB-BD31-4B8C-83A1-F6EECF244321}">
                <p14:modId xmlns:p14="http://schemas.microsoft.com/office/powerpoint/2010/main" val="3172964592"/>
              </p:ext>
            </p:extLst>
          </p:nvPr>
        </p:nvGraphicFramePr>
        <p:xfrm>
          <a:off x="623886" y="1316037"/>
          <a:ext cx="7896227" cy="3256280"/>
        </p:xfrm>
        <a:graphic>
          <a:graphicData uri="http://schemas.openxmlformats.org/drawingml/2006/table">
            <a:tbl>
              <a:tblPr firstRow="1" bandRow="1">
                <a:tableStyleId>{5C22544A-7EE6-4342-B048-85BDC9FD1C3A}</a:tableStyleId>
              </a:tblPr>
              <a:tblGrid>
                <a:gridCol w="1454700">
                  <a:extLst>
                    <a:ext uri="{9D8B030D-6E8A-4147-A177-3AD203B41FA5}">
                      <a16:colId xmlns:a16="http://schemas.microsoft.com/office/drawing/2014/main" val="409713222"/>
                    </a:ext>
                  </a:extLst>
                </a:gridCol>
                <a:gridCol w="1355062">
                  <a:extLst>
                    <a:ext uri="{9D8B030D-6E8A-4147-A177-3AD203B41FA5}">
                      <a16:colId xmlns:a16="http://schemas.microsoft.com/office/drawing/2014/main" val="2211052438"/>
                    </a:ext>
                  </a:extLst>
                </a:gridCol>
                <a:gridCol w="2543289">
                  <a:extLst>
                    <a:ext uri="{9D8B030D-6E8A-4147-A177-3AD203B41FA5}">
                      <a16:colId xmlns:a16="http://schemas.microsoft.com/office/drawing/2014/main" val="3783736350"/>
                    </a:ext>
                  </a:extLst>
                </a:gridCol>
                <a:gridCol w="2543176">
                  <a:extLst>
                    <a:ext uri="{9D8B030D-6E8A-4147-A177-3AD203B41FA5}">
                      <a16:colId xmlns:a16="http://schemas.microsoft.com/office/drawing/2014/main" val="2939399163"/>
                    </a:ext>
                  </a:extLst>
                </a:gridCol>
              </a:tblGrid>
              <a:tr h="370840">
                <a:tc>
                  <a:txBody>
                    <a:bodyPr/>
                    <a:lstStyle/>
                    <a:p>
                      <a:pPr>
                        <a:tabLst/>
                      </a:pPr>
                      <a:r>
                        <a:rPr lang="en-US" dirty="0"/>
                        <a:t>Labeling Type</a:t>
                      </a:r>
                    </a:p>
                  </a:txBody>
                  <a:tcPr/>
                </a:tc>
                <a:tc>
                  <a:txBody>
                    <a:bodyPr/>
                    <a:lstStyle/>
                    <a:p>
                      <a:r>
                        <a:rPr lang="en-US" dirty="0"/>
                        <a:t>Most Common Method</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1503904456"/>
                  </a:ext>
                </a:extLst>
              </a:tr>
              <a:tr h="370840">
                <a:tc rowSpan="3">
                  <a:txBody>
                    <a:bodyPr/>
                    <a:lstStyle/>
                    <a:p>
                      <a:r>
                        <a:rPr lang="en-US" dirty="0"/>
                        <a:t>Metabolic Labeling</a:t>
                      </a:r>
                    </a:p>
                  </a:txBody>
                  <a:tcPr anchor="ctr"/>
                </a:tc>
                <a:tc rowSpan="3">
                  <a:txBody>
                    <a:bodyPr/>
                    <a:lstStyle/>
                    <a:p>
                      <a:r>
                        <a:rPr lang="en-US" dirty="0"/>
                        <a:t>Stable Isotopic Labeling by Amino Acids in Cell Culture (SILAC)</a:t>
                      </a:r>
                    </a:p>
                  </a:txBody>
                  <a:tcPr anchor="ctr"/>
                </a:tc>
                <a:tc>
                  <a:txBody>
                    <a:bodyPr/>
                    <a:lstStyle/>
                    <a:p>
                      <a:r>
                        <a:rPr lang="en-US" dirty="0"/>
                        <a:t>Samples are combined prior to sample prep</a:t>
                      </a:r>
                    </a:p>
                  </a:txBody>
                  <a:tcPr/>
                </a:tc>
                <a:tc>
                  <a:txBody>
                    <a:bodyPr/>
                    <a:lstStyle/>
                    <a:p>
                      <a:r>
                        <a:rPr lang="en-US" dirty="0"/>
                        <a:t>Time-consuming to fully label protein population</a:t>
                      </a:r>
                    </a:p>
                  </a:txBody>
                  <a:tcPr/>
                </a:tc>
                <a:extLst>
                  <a:ext uri="{0D108BD9-81ED-4DB2-BD59-A6C34878D82A}">
                    <a16:rowId xmlns:a16="http://schemas.microsoft.com/office/drawing/2014/main" val="2650293476"/>
                  </a:ext>
                </a:extLst>
              </a:tr>
              <a:tr h="370840">
                <a:tc vMerge="1">
                  <a:txBody>
                    <a:bodyPr/>
                    <a:lstStyle/>
                    <a:p>
                      <a:endParaRPr lang="en-US" dirty="0"/>
                    </a:p>
                  </a:txBody>
                  <a:tcPr/>
                </a:tc>
                <a:tc vMerge="1">
                  <a:txBody>
                    <a:bodyPr/>
                    <a:lstStyle/>
                    <a:p>
                      <a:pPr marL="0" indent="0"/>
                      <a:endParaRPr lang="en-US" dirty="0"/>
                    </a:p>
                  </a:txBody>
                  <a:tcPr/>
                </a:tc>
                <a:tc rowSpan="2">
                  <a:txBody>
                    <a:bodyPr/>
                    <a:lstStyle/>
                    <a:p>
                      <a:r>
                        <a:rPr lang="en-US" dirty="0"/>
                        <a:t>Comparison is performed in the same MS run</a:t>
                      </a:r>
                    </a:p>
                  </a:txBody>
                  <a:tcPr anchor="ctr"/>
                </a:tc>
                <a:tc>
                  <a:txBody>
                    <a:bodyPr/>
                    <a:lstStyle/>
                    <a:p>
                      <a:r>
                        <a:rPr lang="en-US" dirty="0"/>
                        <a:t>Proteome becomes twice as complex</a:t>
                      </a:r>
                    </a:p>
                  </a:txBody>
                  <a:tcPr/>
                </a:tc>
                <a:extLst>
                  <a:ext uri="{0D108BD9-81ED-4DB2-BD59-A6C34878D82A}">
                    <a16:rowId xmlns:a16="http://schemas.microsoft.com/office/drawing/2014/main" val="4231815440"/>
                  </a:ext>
                </a:extLst>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a:t>Can be done only with cells that can grow and multiply in media</a:t>
                      </a:r>
                    </a:p>
                  </a:txBody>
                  <a:tcPr/>
                </a:tc>
                <a:extLst>
                  <a:ext uri="{0D108BD9-81ED-4DB2-BD59-A6C34878D82A}">
                    <a16:rowId xmlns:a16="http://schemas.microsoft.com/office/drawing/2014/main" val="1791869211"/>
                  </a:ext>
                </a:extLst>
              </a:tr>
              <a:tr h="370840">
                <a:tc rowSpan="3">
                  <a:txBody>
                    <a:bodyPr/>
                    <a:lstStyle/>
                    <a:p>
                      <a:r>
                        <a:rPr lang="en-US" dirty="0"/>
                        <a:t>Isobaric Labeling</a:t>
                      </a:r>
                    </a:p>
                  </a:txBody>
                  <a:tcPr anchor="ctr"/>
                </a:tc>
                <a:tc rowSpan="3">
                  <a:txBody>
                    <a:bodyPr/>
                    <a:lstStyle/>
                    <a:p>
                      <a:r>
                        <a:rPr lang="en-US" dirty="0"/>
                        <a:t>Tandem Mass Tags (TMT)</a:t>
                      </a:r>
                    </a:p>
                  </a:txBody>
                  <a:tcPr anchor="ctr"/>
                </a:tc>
                <a:tc rowSpan="2">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Labeling done after digestion (can be performed on nearly any types of sample)</a:t>
                      </a:r>
                    </a:p>
                  </a:txBody>
                  <a:tcPr anchor="ctr"/>
                </a:tc>
                <a:tc>
                  <a:txBody>
                    <a:bodyPr/>
                    <a:lstStyle/>
                    <a:p>
                      <a:endParaRPr lang="en-US" dirty="0"/>
                    </a:p>
                  </a:txBody>
                  <a:tcPr/>
                </a:tc>
                <a:extLst>
                  <a:ext uri="{0D108BD9-81ED-4DB2-BD59-A6C34878D82A}">
                    <a16:rowId xmlns:a16="http://schemas.microsoft.com/office/drawing/2014/main" val="1194896625"/>
                  </a:ext>
                </a:extLst>
              </a:tr>
              <a:tr h="370840">
                <a:tc vMerge="1">
                  <a:txBody>
                    <a:bodyPr/>
                    <a:lstStyle/>
                    <a:p>
                      <a:endParaRPr lang="en-US"/>
                    </a:p>
                  </a:txBody>
                  <a:tcPr/>
                </a:tc>
                <a:tc vMerge="1">
                  <a:txBody>
                    <a:bodyPr/>
                    <a:lstStyle/>
                    <a:p>
                      <a:endParaRPr lang="en-US"/>
                    </a:p>
                  </a:txBody>
                  <a:tcPr anchor="ctr"/>
                </a:tc>
                <a:tc v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2177761413"/>
                  </a:ext>
                </a:extLst>
              </a:tr>
              <a:tr h="370840">
                <a:tc vMerge="1">
                  <a:txBody>
                    <a:bodyPr/>
                    <a:lstStyle/>
                    <a:p>
                      <a:endParaRPr lang="en-US" dirty="0"/>
                    </a:p>
                  </a:txBody>
                  <a:tcPr/>
                </a:tc>
                <a:tc vMerge="1">
                  <a:txBody>
                    <a:bodyPr/>
                    <a:lstStyle/>
                    <a:p>
                      <a:endParaRPr lang="en-US" dirty="0"/>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Can combine up to 16 samples together</a:t>
                      </a:r>
                    </a:p>
                  </a:txBody>
                  <a:tcPr/>
                </a:tc>
                <a:tc>
                  <a:txBody>
                    <a:bodyPr/>
                    <a:lstStyle/>
                    <a:p>
                      <a:endParaRPr lang="en-US" dirty="0"/>
                    </a:p>
                  </a:txBody>
                  <a:tcPr/>
                </a:tc>
                <a:extLst>
                  <a:ext uri="{0D108BD9-81ED-4DB2-BD59-A6C34878D82A}">
                    <a16:rowId xmlns:a16="http://schemas.microsoft.com/office/drawing/2014/main" val="2021106220"/>
                  </a:ext>
                </a:extLst>
              </a:tr>
            </a:tbl>
          </a:graphicData>
        </a:graphic>
      </p:graphicFrame>
    </p:spTree>
    <p:extLst>
      <p:ext uri="{BB962C8B-B14F-4D97-AF65-F5344CB8AC3E}">
        <p14:creationId xmlns:p14="http://schemas.microsoft.com/office/powerpoint/2010/main" val="2008073343"/>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Quantitative Proteomics: Labeling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79</a:t>
            </a:fld>
            <a:endParaRPr lang="en-US"/>
          </a:p>
        </p:txBody>
      </p:sp>
      <p:graphicFrame>
        <p:nvGraphicFramePr>
          <p:cNvPr id="7" name="Table 7">
            <a:extLst>
              <a:ext uri="{FF2B5EF4-FFF2-40B4-BE49-F238E27FC236}">
                <a16:creationId xmlns:a16="http://schemas.microsoft.com/office/drawing/2014/main" id="{61EBADB2-34E7-2D14-F5D1-27D8CA1207CB}"/>
              </a:ext>
            </a:extLst>
          </p:cNvPr>
          <p:cNvGraphicFramePr>
            <a:graphicFrameLocks noGrp="1"/>
          </p:cNvGraphicFramePr>
          <p:nvPr>
            <p:extLst>
              <p:ext uri="{D42A27DB-BD31-4B8C-83A1-F6EECF244321}">
                <p14:modId xmlns:p14="http://schemas.microsoft.com/office/powerpoint/2010/main" val="824306036"/>
              </p:ext>
            </p:extLst>
          </p:nvPr>
        </p:nvGraphicFramePr>
        <p:xfrm>
          <a:off x="679865" y="1075714"/>
          <a:ext cx="7896227" cy="3891280"/>
        </p:xfrm>
        <a:graphic>
          <a:graphicData uri="http://schemas.openxmlformats.org/drawingml/2006/table">
            <a:tbl>
              <a:tblPr firstRow="1" bandRow="1">
                <a:tableStyleId>{5C22544A-7EE6-4342-B048-85BDC9FD1C3A}</a:tableStyleId>
              </a:tblPr>
              <a:tblGrid>
                <a:gridCol w="1454700">
                  <a:extLst>
                    <a:ext uri="{9D8B030D-6E8A-4147-A177-3AD203B41FA5}">
                      <a16:colId xmlns:a16="http://schemas.microsoft.com/office/drawing/2014/main" val="409713222"/>
                    </a:ext>
                  </a:extLst>
                </a:gridCol>
                <a:gridCol w="1355062">
                  <a:extLst>
                    <a:ext uri="{9D8B030D-6E8A-4147-A177-3AD203B41FA5}">
                      <a16:colId xmlns:a16="http://schemas.microsoft.com/office/drawing/2014/main" val="2211052438"/>
                    </a:ext>
                  </a:extLst>
                </a:gridCol>
                <a:gridCol w="2543289">
                  <a:extLst>
                    <a:ext uri="{9D8B030D-6E8A-4147-A177-3AD203B41FA5}">
                      <a16:colId xmlns:a16="http://schemas.microsoft.com/office/drawing/2014/main" val="3783736350"/>
                    </a:ext>
                  </a:extLst>
                </a:gridCol>
                <a:gridCol w="2543176">
                  <a:extLst>
                    <a:ext uri="{9D8B030D-6E8A-4147-A177-3AD203B41FA5}">
                      <a16:colId xmlns:a16="http://schemas.microsoft.com/office/drawing/2014/main" val="2939399163"/>
                    </a:ext>
                  </a:extLst>
                </a:gridCol>
              </a:tblGrid>
              <a:tr h="370840">
                <a:tc>
                  <a:txBody>
                    <a:bodyPr/>
                    <a:lstStyle/>
                    <a:p>
                      <a:pPr>
                        <a:tabLst/>
                      </a:pPr>
                      <a:r>
                        <a:rPr lang="en-US" dirty="0"/>
                        <a:t>Labeling Type</a:t>
                      </a:r>
                    </a:p>
                  </a:txBody>
                  <a:tcPr/>
                </a:tc>
                <a:tc>
                  <a:txBody>
                    <a:bodyPr/>
                    <a:lstStyle/>
                    <a:p>
                      <a:r>
                        <a:rPr lang="en-US" dirty="0"/>
                        <a:t>Most Common Method</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1503904456"/>
                  </a:ext>
                </a:extLst>
              </a:tr>
              <a:tr h="370840">
                <a:tc rowSpan="3">
                  <a:txBody>
                    <a:bodyPr/>
                    <a:lstStyle/>
                    <a:p>
                      <a:r>
                        <a:rPr lang="en-US" dirty="0"/>
                        <a:t>Metabolic Labeling</a:t>
                      </a:r>
                    </a:p>
                  </a:txBody>
                  <a:tcPr anchor="ctr"/>
                </a:tc>
                <a:tc rowSpan="3">
                  <a:txBody>
                    <a:bodyPr/>
                    <a:lstStyle/>
                    <a:p>
                      <a:r>
                        <a:rPr lang="en-US" dirty="0"/>
                        <a:t>Stable Isotopic Labeling by Amino Acids in Cell Culture (SILAC)</a:t>
                      </a:r>
                    </a:p>
                  </a:txBody>
                  <a:tcPr anchor="ctr"/>
                </a:tc>
                <a:tc>
                  <a:txBody>
                    <a:bodyPr/>
                    <a:lstStyle/>
                    <a:p>
                      <a:r>
                        <a:rPr lang="en-US" dirty="0"/>
                        <a:t>Samples are combined prior to sample prep</a:t>
                      </a:r>
                    </a:p>
                  </a:txBody>
                  <a:tcPr/>
                </a:tc>
                <a:tc>
                  <a:txBody>
                    <a:bodyPr/>
                    <a:lstStyle/>
                    <a:p>
                      <a:r>
                        <a:rPr lang="en-US" dirty="0"/>
                        <a:t>Time-consuming to fully label protein population</a:t>
                      </a:r>
                    </a:p>
                  </a:txBody>
                  <a:tcPr/>
                </a:tc>
                <a:extLst>
                  <a:ext uri="{0D108BD9-81ED-4DB2-BD59-A6C34878D82A}">
                    <a16:rowId xmlns:a16="http://schemas.microsoft.com/office/drawing/2014/main" val="2650293476"/>
                  </a:ext>
                </a:extLst>
              </a:tr>
              <a:tr h="370840">
                <a:tc vMerge="1">
                  <a:txBody>
                    <a:bodyPr/>
                    <a:lstStyle/>
                    <a:p>
                      <a:endParaRPr lang="en-US" dirty="0"/>
                    </a:p>
                  </a:txBody>
                  <a:tcPr/>
                </a:tc>
                <a:tc vMerge="1">
                  <a:txBody>
                    <a:bodyPr/>
                    <a:lstStyle/>
                    <a:p>
                      <a:pPr marL="0" indent="0"/>
                      <a:endParaRPr lang="en-US" dirty="0"/>
                    </a:p>
                  </a:txBody>
                  <a:tcPr/>
                </a:tc>
                <a:tc rowSpan="2">
                  <a:txBody>
                    <a:bodyPr/>
                    <a:lstStyle/>
                    <a:p>
                      <a:r>
                        <a:rPr lang="en-US" dirty="0"/>
                        <a:t>Comparison is performed in the same MS run</a:t>
                      </a:r>
                    </a:p>
                  </a:txBody>
                  <a:tcPr anchor="ctr"/>
                </a:tc>
                <a:tc>
                  <a:txBody>
                    <a:bodyPr/>
                    <a:lstStyle/>
                    <a:p>
                      <a:r>
                        <a:rPr lang="en-US" dirty="0"/>
                        <a:t>Proteome becomes twice as complex</a:t>
                      </a:r>
                    </a:p>
                  </a:txBody>
                  <a:tcPr/>
                </a:tc>
                <a:extLst>
                  <a:ext uri="{0D108BD9-81ED-4DB2-BD59-A6C34878D82A}">
                    <a16:rowId xmlns:a16="http://schemas.microsoft.com/office/drawing/2014/main" val="4231815440"/>
                  </a:ext>
                </a:extLst>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a:t>Can be done only with cells that can grow and multiply in media</a:t>
                      </a:r>
                    </a:p>
                  </a:txBody>
                  <a:tcPr/>
                </a:tc>
                <a:extLst>
                  <a:ext uri="{0D108BD9-81ED-4DB2-BD59-A6C34878D82A}">
                    <a16:rowId xmlns:a16="http://schemas.microsoft.com/office/drawing/2014/main" val="1791869211"/>
                  </a:ext>
                </a:extLst>
              </a:tr>
              <a:tr h="370840">
                <a:tc rowSpan="4">
                  <a:txBody>
                    <a:bodyPr/>
                    <a:lstStyle/>
                    <a:p>
                      <a:r>
                        <a:rPr lang="en-US" dirty="0"/>
                        <a:t>Isobaric Labeling</a:t>
                      </a:r>
                    </a:p>
                  </a:txBody>
                  <a:tcPr anchor="ctr"/>
                </a:tc>
                <a:tc rowSpan="4">
                  <a:txBody>
                    <a:bodyPr/>
                    <a:lstStyle/>
                    <a:p>
                      <a:r>
                        <a:rPr lang="en-US" dirty="0"/>
                        <a:t>Tandem Mass Tags (TMT)</a:t>
                      </a:r>
                    </a:p>
                  </a:txBody>
                  <a:tcPr anchor="ctr"/>
                </a:tc>
                <a:tc rowSpan="2">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Labeling done after digestion (can be performed on nearly any types of sample)</a:t>
                      </a:r>
                    </a:p>
                  </a:txBody>
                  <a:tcPr anchor="ctr"/>
                </a:tc>
                <a:tc>
                  <a:txBody>
                    <a:bodyPr/>
                    <a:lstStyle/>
                    <a:p>
                      <a:r>
                        <a:rPr lang="en-US" dirty="0"/>
                        <a:t>Tags are expensive</a:t>
                      </a:r>
                    </a:p>
                  </a:txBody>
                  <a:tcPr/>
                </a:tc>
                <a:extLst>
                  <a:ext uri="{0D108BD9-81ED-4DB2-BD59-A6C34878D82A}">
                    <a16:rowId xmlns:a16="http://schemas.microsoft.com/office/drawing/2014/main" val="1194896625"/>
                  </a:ext>
                </a:extLst>
              </a:tr>
              <a:tr h="370840">
                <a:tc vMerge="1">
                  <a:txBody>
                    <a:bodyPr/>
                    <a:lstStyle/>
                    <a:p>
                      <a:endParaRPr lang="en-US"/>
                    </a:p>
                  </a:txBody>
                  <a:tcPr/>
                </a:tc>
                <a:tc vMerge="1">
                  <a:txBody>
                    <a:bodyPr/>
                    <a:lstStyle/>
                    <a:p>
                      <a:endParaRPr lang="en-US"/>
                    </a:p>
                  </a:txBody>
                  <a:tcPr anchor="ctr"/>
                </a:tc>
                <a:tc vMerge="1">
                  <a:txBody>
                    <a:bodyPr/>
                    <a:lstStyle/>
                    <a:p>
                      <a:endParaRPr lang="en-US" dirty="0"/>
                    </a:p>
                  </a:txBody>
                  <a:tcPr/>
                </a:tc>
                <a:tc>
                  <a:txBody>
                    <a:bodyPr/>
                    <a:lstStyle/>
                    <a:p>
                      <a:r>
                        <a:rPr lang="en-US" dirty="0"/>
                        <a:t>Ratio compression can diminish biological differences</a:t>
                      </a:r>
                    </a:p>
                  </a:txBody>
                  <a:tcPr/>
                </a:tc>
                <a:extLst>
                  <a:ext uri="{0D108BD9-81ED-4DB2-BD59-A6C34878D82A}">
                    <a16:rowId xmlns:a16="http://schemas.microsoft.com/office/drawing/2014/main" val="2177761413"/>
                  </a:ext>
                </a:extLst>
              </a:tr>
              <a:tr h="370840">
                <a:tc vMerge="1">
                  <a:txBody>
                    <a:bodyPr/>
                    <a:lstStyle/>
                    <a:p>
                      <a:endParaRPr lang="en-US" dirty="0"/>
                    </a:p>
                  </a:txBody>
                  <a:tcPr/>
                </a:tc>
                <a:tc vMerge="1">
                  <a:txBody>
                    <a:bodyPr/>
                    <a:lstStyle/>
                    <a:p>
                      <a:endParaRPr lang="en-US" dirty="0"/>
                    </a:p>
                  </a:txBody>
                  <a:tcPr anchor="ctr"/>
                </a:tc>
                <a:tc rowSpan="2">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Can combine up to 18 samples together</a:t>
                      </a:r>
                    </a:p>
                  </a:txBody>
                  <a:tcPr/>
                </a:tc>
                <a:tc>
                  <a:txBody>
                    <a:bodyPr/>
                    <a:lstStyle/>
                    <a:p>
                      <a:r>
                        <a:rPr lang="en-US" dirty="0"/>
                        <a:t>High end instrumentation is required to resolve different tags</a:t>
                      </a:r>
                    </a:p>
                  </a:txBody>
                  <a:tcPr/>
                </a:tc>
                <a:extLst>
                  <a:ext uri="{0D108BD9-81ED-4DB2-BD59-A6C34878D82A}">
                    <a16:rowId xmlns:a16="http://schemas.microsoft.com/office/drawing/2014/main" val="2021106220"/>
                  </a:ext>
                </a:extLst>
              </a:tr>
              <a:tr h="370840">
                <a:tc vMerge="1">
                  <a:txBody>
                    <a:bodyPr/>
                    <a:lstStyle/>
                    <a:p>
                      <a:endParaRPr lang="en-US" dirty="0"/>
                    </a:p>
                  </a:txBody>
                  <a:tcPr anchor="ctr"/>
                </a:tc>
                <a:tc vMerge="1">
                  <a:txBody>
                    <a:bodyPr/>
                    <a:lstStyle/>
                    <a:p>
                      <a:endParaRPr lang="en-US" dirty="0"/>
                    </a:p>
                  </a:txBody>
                  <a:tcPr anchor="ctr"/>
                </a:tc>
                <a:tc vMerge="1">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Samples are combined after digestion</a:t>
                      </a:r>
                    </a:p>
                  </a:txBody>
                  <a:tcPr/>
                </a:tc>
                <a:extLst>
                  <a:ext uri="{0D108BD9-81ED-4DB2-BD59-A6C34878D82A}">
                    <a16:rowId xmlns:a16="http://schemas.microsoft.com/office/drawing/2014/main" val="3692814903"/>
                  </a:ext>
                </a:extLst>
              </a:tr>
            </a:tbl>
          </a:graphicData>
        </a:graphic>
      </p:graphicFrame>
    </p:spTree>
    <p:extLst>
      <p:ext uri="{BB962C8B-B14F-4D97-AF65-F5344CB8AC3E}">
        <p14:creationId xmlns:p14="http://schemas.microsoft.com/office/powerpoint/2010/main" val="377373982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Protonation of polypeptides in ESI</a:t>
            </a:r>
          </a:p>
        </p:txBody>
      </p:sp>
      <p:sp>
        <p:nvSpPr>
          <p:cNvPr id="30" name="Rounded Rectangle">
            <a:extLst>
              <a:ext uri="{FF2B5EF4-FFF2-40B4-BE49-F238E27FC236}">
                <a16:creationId xmlns:a16="http://schemas.microsoft.com/office/drawing/2014/main" id="{F581070C-C151-4176-8F1F-BFFF7B214BE8}"/>
              </a:ext>
            </a:extLst>
          </p:cNvPr>
          <p:cNvSpPr/>
          <p:nvPr/>
        </p:nvSpPr>
        <p:spPr>
          <a:xfrm>
            <a:off x="1049659" y="1578658"/>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1" name="lysozyme">
            <a:extLst>
              <a:ext uri="{FF2B5EF4-FFF2-40B4-BE49-F238E27FC236}">
                <a16:creationId xmlns:a16="http://schemas.microsoft.com/office/drawing/2014/main" id="{4E7385EB-63DA-42BC-9062-78E87CC0A300}"/>
              </a:ext>
            </a:extLst>
          </p:cNvPr>
          <p:cNvSpPr txBox="1"/>
          <p:nvPr/>
        </p:nvSpPr>
        <p:spPr>
          <a:xfrm>
            <a:off x="1086868" y="1619251"/>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 name="Oval 2">
            <a:extLst>
              <a:ext uri="{FF2B5EF4-FFF2-40B4-BE49-F238E27FC236}">
                <a16:creationId xmlns:a16="http://schemas.microsoft.com/office/drawing/2014/main" id="{3EB3660A-7FEF-491F-8020-3560AA7AA6C9}"/>
              </a:ext>
            </a:extLst>
          </p:cNvPr>
          <p:cNvSpPr/>
          <p:nvPr/>
        </p:nvSpPr>
        <p:spPr>
          <a:xfrm>
            <a:off x="1630592" y="1314015"/>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a:extLst>
              <a:ext uri="{FF2B5EF4-FFF2-40B4-BE49-F238E27FC236}">
                <a16:creationId xmlns:a16="http://schemas.microsoft.com/office/drawing/2014/main" id="{6E6B0E40-332E-4CE3-8C44-76714856BD5E}"/>
              </a:ext>
            </a:extLst>
          </p:cNvPr>
          <p:cNvSpPr/>
          <p:nvPr/>
        </p:nvSpPr>
        <p:spPr>
          <a:xfrm>
            <a:off x="2753768" y="2039979"/>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4" name="lysozyme">
            <a:extLst>
              <a:ext uri="{FF2B5EF4-FFF2-40B4-BE49-F238E27FC236}">
                <a16:creationId xmlns:a16="http://schemas.microsoft.com/office/drawing/2014/main" id="{257DCFD9-6A77-43E4-8AAA-A2F63567134F}"/>
              </a:ext>
            </a:extLst>
          </p:cNvPr>
          <p:cNvSpPr txBox="1"/>
          <p:nvPr/>
        </p:nvSpPr>
        <p:spPr>
          <a:xfrm>
            <a:off x="2790977" y="2080572"/>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5" name="Rounded Rectangle">
            <a:extLst>
              <a:ext uri="{FF2B5EF4-FFF2-40B4-BE49-F238E27FC236}">
                <a16:creationId xmlns:a16="http://schemas.microsoft.com/office/drawing/2014/main" id="{21E6A8B6-D227-4521-9689-CBBAA69FB1F6}"/>
              </a:ext>
            </a:extLst>
          </p:cNvPr>
          <p:cNvSpPr/>
          <p:nvPr/>
        </p:nvSpPr>
        <p:spPr>
          <a:xfrm>
            <a:off x="1271179" y="2917934"/>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6" name="lysozyme">
            <a:extLst>
              <a:ext uri="{FF2B5EF4-FFF2-40B4-BE49-F238E27FC236}">
                <a16:creationId xmlns:a16="http://schemas.microsoft.com/office/drawing/2014/main" id="{6D62B4CA-4A82-4FAC-B832-19C469AE6DB4}"/>
              </a:ext>
            </a:extLst>
          </p:cNvPr>
          <p:cNvSpPr txBox="1"/>
          <p:nvPr/>
        </p:nvSpPr>
        <p:spPr>
          <a:xfrm>
            <a:off x="1308388" y="2958527"/>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7" name="Rounded Rectangle">
            <a:extLst>
              <a:ext uri="{FF2B5EF4-FFF2-40B4-BE49-F238E27FC236}">
                <a16:creationId xmlns:a16="http://schemas.microsoft.com/office/drawing/2014/main" id="{D69710EA-9FA6-4310-A64C-9D43DFB299DB}"/>
              </a:ext>
            </a:extLst>
          </p:cNvPr>
          <p:cNvSpPr/>
          <p:nvPr/>
        </p:nvSpPr>
        <p:spPr>
          <a:xfrm>
            <a:off x="4831950" y="1602657"/>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8" name="lysozyme">
            <a:extLst>
              <a:ext uri="{FF2B5EF4-FFF2-40B4-BE49-F238E27FC236}">
                <a16:creationId xmlns:a16="http://schemas.microsoft.com/office/drawing/2014/main" id="{94F5B771-0D77-41A8-9203-773FB14FAE06}"/>
              </a:ext>
            </a:extLst>
          </p:cNvPr>
          <p:cNvSpPr txBox="1"/>
          <p:nvPr/>
        </p:nvSpPr>
        <p:spPr>
          <a:xfrm>
            <a:off x="4869159" y="1643250"/>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9" name="Rounded Rectangle">
            <a:extLst>
              <a:ext uri="{FF2B5EF4-FFF2-40B4-BE49-F238E27FC236}">
                <a16:creationId xmlns:a16="http://schemas.microsoft.com/office/drawing/2014/main" id="{4A91CE35-448B-472A-877E-68F5329A45FE}"/>
              </a:ext>
            </a:extLst>
          </p:cNvPr>
          <p:cNvSpPr/>
          <p:nvPr/>
        </p:nvSpPr>
        <p:spPr>
          <a:xfrm>
            <a:off x="4472537" y="3684549"/>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40" name="lysozyme">
            <a:extLst>
              <a:ext uri="{FF2B5EF4-FFF2-40B4-BE49-F238E27FC236}">
                <a16:creationId xmlns:a16="http://schemas.microsoft.com/office/drawing/2014/main" id="{AFA661F0-81A4-484A-92F3-0AF1D61FE35D}"/>
              </a:ext>
            </a:extLst>
          </p:cNvPr>
          <p:cNvSpPr txBox="1"/>
          <p:nvPr/>
        </p:nvSpPr>
        <p:spPr>
          <a:xfrm>
            <a:off x="4509746" y="3725142"/>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41" name="Rounded Rectangle">
            <a:extLst>
              <a:ext uri="{FF2B5EF4-FFF2-40B4-BE49-F238E27FC236}">
                <a16:creationId xmlns:a16="http://schemas.microsoft.com/office/drawing/2014/main" id="{0BA84EE9-CFC3-4C62-9C61-E53934D0E7E7}"/>
              </a:ext>
            </a:extLst>
          </p:cNvPr>
          <p:cNvSpPr/>
          <p:nvPr/>
        </p:nvSpPr>
        <p:spPr>
          <a:xfrm>
            <a:off x="6148131" y="2609013"/>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42" name="lysozyme">
            <a:extLst>
              <a:ext uri="{FF2B5EF4-FFF2-40B4-BE49-F238E27FC236}">
                <a16:creationId xmlns:a16="http://schemas.microsoft.com/office/drawing/2014/main" id="{2CBA5D33-8A62-4E8D-B79A-0335536A60E7}"/>
              </a:ext>
            </a:extLst>
          </p:cNvPr>
          <p:cNvSpPr txBox="1"/>
          <p:nvPr/>
        </p:nvSpPr>
        <p:spPr>
          <a:xfrm>
            <a:off x="6185340" y="2649606"/>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43" name="Rounded Rectangle">
            <a:extLst>
              <a:ext uri="{FF2B5EF4-FFF2-40B4-BE49-F238E27FC236}">
                <a16:creationId xmlns:a16="http://schemas.microsoft.com/office/drawing/2014/main" id="{9D8E683E-F3EC-4B95-88E1-9029E56F3DE2}"/>
              </a:ext>
            </a:extLst>
          </p:cNvPr>
          <p:cNvSpPr/>
          <p:nvPr/>
        </p:nvSpPr>
        <p:spPr>
          <a:xfrm>
            <a:off x="2566731" y="4114040"/>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44" name="lysozyme">
            <a:extLst>
              <a:ext uri="{FF2B5EF4-FFF2-40B4-BE49-F238E27FC236}">
                <a16:creationId xmlns:a16="http://schemas.microsoft.com/office/drawing/2014/main" id="{252D0939-10A7-4C19-8246-6C0E0B79D681}"/>
              </a:ext>
            </a:extLst>
          </p:cNvPr>
          <p:cNvSpPr txBox="1"/>
          <p:nvPr/>
        </p:nvSpPr>
        <p:spPr>
          <a:xfrm>
            <a:off x="2603940" y="4154633"/>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4" name="TextBox 3">
            <a:extLst>
              <a:ext uri="{FF2B5EF4-FFF2-40B4-BE49-F238E27FC236}">
                <a16:creationId xmlns:a16="http://schemas.microsoft.com/office/drawing/2014/main" id="{67B6AF68-12EC-4100-AADB-4386AC2342ED}"/>
              </a:ext>
            </a:extLst>
          </p:cNvPr>
          <p:cNvSpPr txBox="1"/>
          <p:nvPr/>
        </p:nvSpPr>
        <p:spPr>
          <a:xfrm>
            <a:off x="1621873" y="1309338"/>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46" name="Oval 45">
            <a:extLst>
              <a:ext uri="{FF2B5EF4-FFF2-40B4-BE49-F238E27FC236}">
                <a16:creationId xmlns:a16="http://schemas.microsoft.com/office/drawing/2014/main" id="{9C30596A-B4C1-4B64-AF6A-C004447A3384}"/>
              </a:ext>
            </a:extLst>
          </p:cNvPr>
          <p:cNvSpPr/>
          <p:nvPr/>
        </p:nvSpPr>
        <p:spPr>
          <a:xfrm>
            <a:off x="2760304" y="2342051"/>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33788346-3FE9-45BD-BDE0-67FACF1E09B3}"/>
              </a:ext>
            </a:extLst>
          </p:cNvPr>
          <p:cNvSpPr txBox="1"/>
          <p:nvPr/>
        </p:nvSpPr>
        <p:spPr>
          <a:xfrm>
            <a:off x="2751585" y="2337374"/>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48" name="Oval 47">
            <a:extLst>
              <a:ext uri="{FF2B5EF4-FFF2-40B4-BE49-F238E27FC236}">
                <a16:creationId xmlns:a16="http://schemas.microsoft.com/office/drawing/2014/main" id="{FC197861-450F-427E-A32B-9F97D1A0B91F}"/>
              </a:ext>
            </a:extLst>
          </p:cNvPr>
          <p:cNvSpPr/>
          <p:nvPr/>
        </p:nvSpPr>
        <p:spPr>
          <a:xfrm>
            <a:off x="3168995" y="2325158"/>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EFE4DC4-F7C5-4675-9510-736562041E8C}"/>
              </a:ext>
            </a:extLst>
          </p:cNvPr>
          <p:cNvSpPr txBox="1"/>
          <p:nvPr/>
        </p:nvSpPr>
        <p:spPr>
          <a:xfrm>
            <a:off x="3160276" y="2320481"/>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50" name="Oval 49">
            <a:extLst>
              <a:ext uri="{FF2B5EF4-FFF2-40B4-BE49-F238E27FC236}">
                <a16:creationId xmlns:a16="http://schemas.microsoft.com/office/drawing/2014/main" id="{281D98A3-6A4A-425C-89CC-61ABECD7120D}"/>
              </a:ext>
            </a:extLst>
          </p:cNvPr>
          <p:cNvSpPr/>
          <p:nvPr/>
        </p:nvSpPr>
        <p:spPr>
          <a:xfrm>
            <a:off x="2619434" y="1823757"/>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4D4FABFC-6959-4DE3-AF1A-2ADCBC19F00D}"/>
              </a:ext>
            </a:extLst>
          </p:cNvPr>
          <p:cNvSpPr txBox="1"/>
          <p:nvPr/>
        </p:nvSpPr>
        <p:spPr>
          <a:xfrm>
            <a:off x="2610715" y="1819080"/>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52" name="Oval 51">
            <a:extLst>
              <a:ext uri="{FF2B5EF4-FFF2-40B4-BE49-F238E27FC236}">
                <a16:creationId xmlns:a16="http://schemas.microsoft.com/office/drawing/2014/main" id="{AA7788D4-4F80-4AF2-8A6D-1295746CBFEE}"/>
              </a:ext>
            </a:extLst>
          </p:cNvPr>
          <p:cNvSpPr/>
          <p:nvPr/>
        </p:nvSpPr>
        <p:spPr>
          <a:xfrm>
            <a:off x="3028125" y="1812849"/>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A32DC406-016F-42C4-BC25-4703082E2C6E}"/>
              </a:ext>
            </a:extLst>
          </p:cNvPr>
          <p:cNvSpPr txBox="1"/>
          <p:nvPr/>
        </p:nvSpPr>
        <p:spPr>
          <a:xfrm>
            <a:off x="3019406" y="1808172"/>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54" name="Oval 53">
            <a:extLst>
              <a:ext uri="{FF2B5EF4-FFF2-40B4-BE49-F238E27FC236}">
                <a16:creationId xmlns:a16="http://schemas.microsoft.com/office/drawing/2014/main" id="{EFB40655-6B38-4F28-B995-BFF1060E9790}"/>
              </a:ext>
            </a:extLst>
          </p:cNvPr>
          <p:cNvSpPr/>
          <p:nvPr/>
        </p:nvSpPr>
        <p:spPr>
          <a:xfrm>
            <a:off x="3394168" y="1872182"/>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4665E2E7-71A6-458A-98A9-691FDF26AA0B}"/>
              </a:ext>
            </a:extLst>
          </p:cNvPr>
          <p:cNvSpPr txBox="1"/>
          <p:nvPr/>
        </p:nvSpPr>
        <p:spPr>
          <a:xfrm>
            <a:off x="3385449" y="1867505"/>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56" name="Oval 55">
            <a:extLst>
              <a:ext uri="{FF2B5EF4-FFF2-40B4-BE49-F238E27FC236}">
                <a16:creationId xmlns:a16="http://schemas.microsoft.com/office/drawing/2014/main" id="{3A8CC910-3148-4524-8F82-BC794FD6356D}"/>
              </a:ext>
            </a:extLst>
          </p:cNvPr>
          <p:cNvSpPr/>
          <p:nvPr/>
        </p:nvSpPr>
        <p:spPr>
          <a:xfrm>
            <a:off x="2883402" y="3884851"/>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B4C49FF-75FF-4D89-81BA-8A0420CBDDCC}"/>
              </a:ext>
            </a:extLst>
          </p:cNvPr>
          <p:cNvSpPr txBox="1"/>
          <p:nvPr/>
        </p:nvSpPr>
        <p:spPr>
          <a:xfrm>
            <a:off x="2874683" y="3880174"/>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58" name="Oval 57">
            <a:extLst>
              <a:ext uri="{FF2B5EF4-FFF2-40B4-BE49-F238E27FC236}">
                <a16:creationId xmlns:a16="http://schemas.microsoft.com/office/drawing/2014/main" id="{75273BD4-3EC2-4FCB-804D-F9CDA1372596}"/>
              </a:ext>
            </a:extLst>
          </p:cNvPr>
          <p:cNvSpPr/>
          <p:nvPr/>
        </p:nvSpPr>
        <p:spPr>
          <a:xfrm>
            <a:off x="2423807" y="4389643"/>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702D35D4-0FDC-4300-8218-5A39073484A2}"/>
              </a:ext>
            </a:extLst>
          </p:cNvPr>
          <p:cNvSpPr txBox="1"/>
          <p:nvPr/>
        </p:nvSpPr>
        <p:spPr>
          <a:xfrm>
            <a:off x="2415088" y="4384966"/>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60" name="Oval 59">
            <a:extLst>
              <a:ext uri="{FF2B5EF4-FFF2-40B4-BE49-F238E27FC236}">
                <a16:creationId xmlns:a16="http://schemas.microsoft.com/office/drawing/2014/main" id="{D62D6730-7978-4580-ADC0-572140120C51}"/>
              </a:ext>
            </a:extLst>
          </p:cNvPr>
          <p:cNvSpPr/>
          <p:nvPr/>
        </p:nvSpPr>
        <p:spPr>
          <a:xfrm>
            <a:off x="4765701" y="1890767"/>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DA0A3F1F-46C8-484C-86CA-DEB78EB8F178}"/>
              </a:ext>
            </a:extLst>
          </p:cNvPr>
          <p:cNvSpPr txBox="1"/>
          <p:nvPr/>
        </p:nvSpPr>
        <p:spPr>
          <a:xfrm>
            <a:off x="4756982" y="1886090"/>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62" name="Oval 61">
            <a:extLst>
              <a:ext uri="{FF2B5EF4-FFF2-40B4-BE49-F238E27FC236}">
                <a16:creationId xmlns:a16="http://schemas.microsoft.com/office/drawing/2014/main" id="{50B3553E-32D4-4CEB-B83D-AC33EBD37EDB}"/>
              </a:ext>
            </a:extLst>
          </p:cNvPr>
          <p:cNvSpPr/>
          <p:nvPr/>
        </p:nvSpPr>
        <p:spPr>
          <a:xfrm>
            <a:off x="5438281" y="1841159"/>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1719DFF4-08BF-4E41-ACDA-01C6E4234FF7}"/>
              </a:ext>
            </a:extLst>
          </p:cNvPr>
          <p:cNvSpPr txBox="1"/>
          <p:nvPr/>
        </p:nvSpPr>
        <p:spPr>
          <a:xfrm>
            <a:off x="5429562" y="1836482"/>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66" name="Oval 65">
            <a:extLst>
              <a:ext uri="{FF2B5EF4-FFF2-40B4-BE49-F238E27FC236}">
                <a16:creationId xmlns:a16="http://schemas.microsoft.com/office/drawing/2014/main" id="{6A93F4A9-2025-48DF-9D78-308D17FECAB8}"/>
              </a:ext>
            </a:extLst>
          </p:cNvPr>
          <p:cNvSpPr/>
          <p:nvPr/>
        </p:nvSpPr>
        <p:spPr>
          <a:xfrm>
            <a:off x="4518465" y="3415084"/>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DB465D89-E968-4C20-919F-92B1DE0ECB00}"/>
              </a:ext>
            </a:extLst>
          </p:cNvPr>
          <p:cNvSpPr txBox="1"/>
          <p:nvPr/>
        </p:nvSpPr>
        <p:spPr>
          <a:xfrm>
            <a:off x="4509746" y="3410407"/>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68" name="Oval 67">
            <a:extLst>
              <a:ext uri="{FF2B5EF4-FFF2-40B4-BE49-F238E27FC236}">
                <a16:creationId xmlns:a16="http://schemas.microsoft.com/office/drawing/2014/main" id="{E0B8B254-92ED-4821-8C82-D16A005E8C74}"/>
              </a:ext>
            </a:extLst>
          </p:cNvPr>
          <p:cNvSpPr/>
          <p:nvPr/>
        </p:nvSpPr>
        <p:spPr>
          <a:xfrm>
            <a:off x="4884715" y="3401745"/>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534DEF2B-2613-4753-A7C5-8753384842B5}"/>
              </a:ext>
            </a:extLst>
          </p:cNvPr>
          <p:cNvSpPr txBox="1"/>
          <p:nvPr/>
        </p:nvSpPr>
        <p:spPr>
          <a:xfrm>
            <a:off x="4875996" y="3397068"/>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70" name="Oval 69">
            <a:extLst>
              <a:ext uri="{FF2B5EF4-FFF2-40B4-BE49-F238E27FC236}">
                <a16:creationId xmlns:a16="http://schemas.microsoft.com/office/drawing/2014/main" id="{95C0D479-7EC1-48A6-9DD7-0504052477F4}"/>
              </a:ext>
            </a:extLst>
          </p:cNvPr>
          <p:cNvSpPr/>
          <p:nvPr/>
        </p:nvSpPr>
        <p:spPr>
          <a:xfrm>
            <a:off x="5933900" y="2468328"/>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734B8E7A-97C7-4C8E-BC89-06FE5181B06E}"/>
              </a:ext>
            </a:extLst>
          </p:cNvPr>
          <p:cNvSpPr txBox="1"/>
          <p:nvPr/>
        </p:nvSpPr>
        <p:spPr>
          <a:xfrm>
            <a:off x="5925181" y="2463651"/>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72" name="Oval 71">
            <a:extLst>
              <a:ext uri="{FF2B5EF4-FFF2-40B4-BE49-F238E27FC236}">
                <a16:creationId xmlns:a16="http://schemas.microsoft.com/office/drawing/2014/main" id="{DF5331FA-C868-4E82-9C2E-5DB68A5646A0}"/>
              </a:ext>
            </a:extLst>
          </p:cNvPr>
          <p:cNvSpPr/>
          <p:nvPr/>
        </p:nvSpPr>
        <p:spPr>
          <a:xfrm>
            <a:off x="6342591" y="2394170"/>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1D43069D-B5FC-4881-86C1-A90758BAE3E6}"/>
              </a:ext>
            </a:extLst>
          </p:cNvPr>
          <p:cNvSpPr txBox="1"/>
          <p:nvPr/>
        </p:nvSpPr>
        <p:spPr>
          <a:xfrm>
            <a:off x="6333872" y="2389493"/>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74" name="Oval 73">
            <a:extLst>
              <a:ext uri="{FF2B5EF4-FFF2-40B4-BE49-F238E27FC236}">
                <a16:creationId xmlns:a16="http://schemas.microsoft.com/office/drawing/2014/main" id="{E835A839-803B-4569-B7E0-9551B5B1CE8F}"/>
              </a:ext>
            </a:extLst>
          </p:cNvPr>
          <p:cNvSpPr/>
          <p:nvPr/>
        </p:nvSpPr>
        <p:spPr>
          <a:xfrm>
            <a:off x="6034415" y="2891671"/>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23EE5AC7-4C1E-4C1A-B36C-F9B4494FF5C6}"/>
              </a:ext>
            </a:extLst>
          </p:cNvPr>
          <p:cNvSpPr txBox="1"/>
          <p:nvPr/>
        </p:nvSpPr>
        <p:spPr>
          <a:xfrm>
            <a:off x="6025696" y="2886994"/>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76" name="Oval 75">
            <a:extLst>
              <a:ext uri="{FF2B5EF4-FFF2-40B4-BE49-F238E27FC236}">
                <a16:creationId xmlns:a16="http://schemas.microsoft.com/office/drawing/2014/main" id="{6C041CC3-90BA-425C-A3BC-A3E0D8BDEC37}"/>
              </a:ext>
            </a:extLst>
          </p:cNvPr>
          <p:cNvSpPr/>
          <p:nvPr/>
        </p:nvSpPr>
        <p:spPr>
          <a:xfrm>
            <a:off x="6388285" y="2879632"/>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A9825035-02B3-490C-86A6-345F65DF3DFC}"/>
              </a:ext>
            </a:extLst>
          </p:cNvPr>
          <p:cNvSpPr txBox="1"/>
          <p:nvPr/>
        </p:nvSpPr>
        <p:spPr>
          <a:xfrm>
            <a:off x="6379566" y="2874955"/>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78" name="Oval 77">
            <a:extLst>
              <a:ext uri="{FF2B5EF4-FFF2-40B4-BE49-F238E27FC236}">
                <a16:creationId xmlns:a16="http://schemas.microsoft.com/office/drawing/2014/main" id="{B09E8681-7FA1-48EA-BF93-A0AE050F685D}"/>
              </a:ext>
            </a:extLst>
          </p:cNvPr>
          <p:cNvSpPr/>
          <p:nvPr/>
        </p:nvSpPr>
        <p:spPr>
          <a:xfrm>
            <a:off x="6735768" y="2424997"/>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BA9169BF-4768-4134-864F-AFE6A0E4C014}"/>
              </a:ext>
            </a:extLst>
          </p:cNvPr>
          <p:cNvSpPr txBox="1"/>
          <p:nvPr/>
        </p:nvSpPr>
        <p:spPr>
          <a:xfrm>
            <a:off x="6727049" y="2420320"/>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80" name="Oval 79">
            <a:extLst>
              <a:ext uri="{FF2B5EF4-FFF2-40B4-BE49-F238E27FC236}">
                <a16:creationId xmlns:a16="http://schemas.microsoft.com/office/drawing/2014/main" id="{85A96253-7991-4FBA-987D-36A32D42F189}"/>
              </a:ext>
            </a:extLst>
          </p:cNvPr>
          <p:cNvSpPr/>
          <p:nvPr/>
        </p:nvSpPr>
        <p:spPr>
          <a:xfrm>
            <a:off x="6754373" y="2849389"/>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8221DDE9-8E82-448C-94BD-E88AE35B947F}"/>
              </a:ext>
            </a:extLst>
          </p:cNvPr>
          <p:cNvSpPr txBox="1"/>
          <p:nvPr/>
        </p:nvSpPr>
        <p:spPr>
          <a:xfrm>
            <a:off x="6745654" y="2844712"/>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64" name="Oval 63">
            <a:extLst>
              <a:ext uri="{FF2B5EF4-FFF2-40B4-BE49-F238E27FC236}">
                <a16:creationId xmlns:a16="http://schemas.microsoft.com/office/drawing/2014/main" id="{6BE10A15-63F1-4602-8ABC-F27AD863F865}"/>
              </a:ext>
            </a:extLst>
          </p:cNvPr>
          <p:cNvSpPr/>
          <p:nvPr/>
        </p:nvSpPr>
        <p:spPr>
          <a:xfrm>
            <a:off x="7266484" y="4108335"/>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1E4D3571-8E2F-44CE-937C-202377F8EA50}"/>
              </a:ext>
            </a:extLst>
          </p:cNvPr>
          <p:cNvSpPr txBox="1"/>
          <p:nvPr/>
        </p:nvSpPr>
        <p:spPr>
          <a:xfrm>
            <a:off x="7257765" y="4103658"/>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2" name="TextBox 1">
            <a:extLst>
              <a:ext uri="{FF2B5EF4-FFF2-40B4-BE49-F238E27FC236}">
                <a16:creationId xmlns:a16="http://schemas.microsoft.com/office/drawing/2014/main" id="{917763B7-9974-43C5-84BE-6FB085C8B8C5}"/>
              </a:ext>
            </a:extLst>
          </p:cNvPr>
          <p:cNvSpPr txBox="1"/>
          <p:nvPr/>
        </p:nvSpPr>
        <p:spPr>
          <a:xfrm>
            <a:off x="7585194" y="4071740"/>
            <a:ext cx="1697182" cy="369332"/>
          </a:xfrm>
          <a:prstGeom prst="rect">
            <a:avLst/>
          </a:prstGeom>
          <a:noFill/>
        </p:spPr>
        <p:txBody>
          <a:bodyPr wrap="square" rtlCol="0">
            <a:spAutoFit/>
          </a:bodyPr>
          <a:lstStyle/>
          <a:p>
            <a:r>
              <a:rPr lang="en-US" dirty="0"/>
              <a:t>+1 charge state</a:t>
            </a:r>
          </a:p>
        </p:txBody>
      </p:sp>
      <p:sp>
        <p:nvSpPr>
          <p:cNvPr id="82" name="Oval 81">
            <a:extLst>
              <a:ext uri="{FF2B5EF4-FFF2-40B4-BE49-F238E27FC236}">
                <a16:creationId xmlns:a16="http://schemas.microsoft.com/office/drawing/2014/main" id="{93503C69-434D-45D3-BD15-B5EA013B9F8B}"/>
              </a:ext>
            </a:extLst>
          </p:cNvPr>
          <p:cNvSpPr/>
          <p:nvPr/>
        </p:nvSpPr>
        <p:spPr>
          <a:xfrm>
            <a:off x="6888168" y="2577397"/>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C372437-D73D-42A9-8B26-6F92C976F8C1}"/>
              </a:ext>
            </a:extLst>
          </p:cNvPr>
          <p:cNvSpPr txBox="1"/>
          <p:nvPr/>
        </p:nvSpPr>
        <p:spPr>
          <a:xfrm>
            <a:off x="6879449" y="2572720"/>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5" name="Slide Number Placeholder 4">
            <a:extLst>
              <a:ext uri="{FF2B5EF4-FFF2-40B4-BE49-F238E27FC236}">
                <a16:creationId xmlns:a16="http://schemas.microsoft.com/office/drawing/2014/main" id="{27048B60-B790-4EC3-ACEA-E265A868F8DD}"/>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6" name="Picture 5">
            <a:extLst>
              <a:ext uri="{FF2B5EF4-FFF2-40B4-BE49-F238E27FC236}">
                <a16:creationId xmlns:a16="http://schemas.microsoft.com/office/drawing/2014/main" id="{0C3EC01B-91A5-782E-C56C-18E93AF83ADE}"/>
              </a:ext>
            </a:extLst>
          </p:cNvPr>
          <p:cNvPicPr>
            <a:picLocks noChangeAspect="1"/>
          </p:cNvPicPr>
          <p:nvPr/>
        </p:nvPicPr>
        <p:blipFill>
          <a:blip r:embed="rId3"/>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275119223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object 3"/>
          <p:cNvSpPr txBox="1"/>
          <p:nvPr/>
        </p:nvSpPr>
        <p:spPr>
          <a:xfrm>
            <a:off x="207335" y="1201701"/>
            <a:ext cx="8761227" cy="387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311442" indent="-306917" defTabSz="308074">
              <a:spcBef>
                <a:spcPts val="2213"/>
              </a:spcBef>
              <a:buSzPct val="100000"/>
              <a:buChar char="•"/>
              <a:defRPr sz="5400" spc="0"/>
            </a:pPr>
            <a:r>
              <a:rPr lang="en-US" sz="2025" dirty="0"/>
              <a:t>Determining peptide mass from a family of different mass-to-charge peaks</a:t>
            </a:r>
            <a:endParaRPr sz="2025" dirty="0"/>
          </a:p>
          <a:p>
            <a:pPr marL="311442" indent="-306917" defTabSz="308074">
              <a:spcBef>
                <a:spcPts val="2213"/>
              </a:spcBef>
              <a:buSzPct val="100000"/>
              <a:buChar char="•"/>
              <a:defRPr sz="5400" spc="0"/>
            </a:pPr>
            <a:r>
              <a:rPr lang="en-US" sz="2025" dirty="0"/>
              <a:t>Isotopes</a:t>
            </a:r>
          </a:p>
          <a:p>
            <a:pPr marL="311442" indent="-306917" defTabSz="308074">
              <a:spcBef>
                <a:spcPts val="2213"/>
              </a:spcBef>
              <a:buSzPct val="100000"/>
              <a:buFontTx/>
              <a:buChar char="•"/>
              <a:defRPr sz="5400" spc="0"/>
            </a:pPr>
            <a:r>
              <a:rPr lang="en-US" sz="2025" dirty="0"/>
              <a:t>Mass spectrometry labeling techniques</a:t>
            </a:r>
          </a:p>
          <a:p>
            <a:pPr marL="311442" indent="-306917" defTabSz="308074">
              <a:spcBef>
                <a:spcPts val="2213"/>
              </a:spcBef>
              <a:buSzPct val="100000"/>
              <a:buFontTx/>
              <a:buChar char="•"/>
              <a:defRPr sz="5400" spc="0"/>
            </a:pPr>
            <a:r>
              <a:rPr lang="en-US" sz="2025" dirty="0">
                <a:solidFill>
                  <a:schemeClr val="accent2"/>
                </a:solidFill>
              </a:rPr>
              <a:t>Data acquisition techniques</a:t>
            </a:r>
          </a:p>
          <a:p>
            <a:pPr marL="311442" indent="-306917" defTabSz="308074">
              <a:spcBef>
                <a:spcPts val="2213"/>
              </a:spcBef>
              <a:buSzPct val="100000"/>
              <a:buChar char="•"/>
              <a:defRPr sz="5400" spc="0"/>
            </a:pPr>
            <a:r>
              <a:rPr lang="en-US" sz="2025" dirty="0"/>
              <a:t>Mass spectrometry database searching</a:t>
            </a:r>
          </a:p>
          <a:p>
            <a:pPr marL="311442" indent="-306917" defTabSz="308074">
              <a:spcBef>
                <a:spcPts val="2213"/>
              </a:spcBef>
              <a:buSzPct val="100000"/>
              <a:buChar char="•"/>
              <a:defRPr sz="5400" spc="0"/>
            </a:pPr>
            <a:r>
              <a:rPr lang="en-US" sz="2025" spc="-2" dirty="0"/>
              <a:t>Introduction to popular database search programs</a:t>
            </a:r>
            <a:endParaRPr sz="1725" spc="-2" dirty="0"/>
          </a:p>
          <a:p>
            <a:pPr marL="311442" indent="-306917" defTabSz="308074">
              <a:spcBef>
                <a:spcPts val="2213"/>
              </a:spcBef>
              <a:buSzPct val="100000"/>
              <a:buChar char="•"/>
              <a:defRPr sz="5400" spc="0"/>
            </a:pPr>
            <a:r>
              <a:rPr lang="en-US" sz="2025" dirty="0"/>
              <a:t>Mapping ions to protein/peptide sequences using Protein Prospector</a:t>
            </a:r>
            <a:endParaRPr sz="1725" spc="-5" dirty="0"/>
          </a:p>
        </p:txBody>
      </p:sp>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634982" y="398326"/>
            <a:ext cx="787403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925" dirty="0"/>
              <a:t>Outline</a:t>
            </a:r>
            <a:endParaRPr sz="2925" dirty="0"/>
          </a:p>
        </p:txBody>
      </p:sp>
      <p:sp>
        <p:nvSpPr>
          <p:cNvPr id="2" name="Slide Number Placeholder 1">
            <a:extLst>
              <a:ext uri="{FF2B5EF4-FFF2-40B4-BE49-F238E27FC236}">
                <a16:creationId xmlns:a16="http://schemas.microsoft.com/office/drawing/2014/main" id="{9CAD2E9B-B3F8-46FE-AF2F-469F974AAC6C}"/>
              </a:ext>
            </a:extLst>
          </p:cNvPr>
          <p:cNvSpPr>
            <a:spLocks noGrp="1"/>
          </p:cNvSpPr>
          <p:nvPr>
            <p:ph type="sldNum" sz="quarter" idx="2"/>
          </p:nvPr>
        </p:nvSpPr>
        <p:spPr/>
        <p:txBody>
          <a:bodyPr/>
          <a:lstStyle/>
          <a:p>
            <a:fld id="{86CB4B4D-7CA3-9044-876B-883B54F8677D}" type="slidenum">
              <a:rPr lang="en-US" smtClean="0"/>
              <a:t>80</a:t>
            </a:fld>
            <a:endParaRPr lang="en-US"/>
          </a:p>
        </p:txBody>
      </p:sp>
    </p:spTree>
    <p:extLst>
      <p:ext uri="{BB962C8B-B14F-4D97-AF65-F5344CB8AC3E}">
        <p14:creationId xmlns:p14="http://schemas.microsoft.com/office/powerpoint/2010/main" val="204048642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 Acquisition</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81</a:t>
            </a:fld>
            <a:endParaRPr lang="en-US"/>
          </a:p>
        </p:txBody>
      </p:sp>
      <p:sp>
        <p:nvSpPr>
          <p:cNvPr id="7" name="TextBox 6">
            <a:extLst>
              <a:ext uri="{FF2B5EF4-FFF2-40B4-BE49-F238E27FC236}">
                <a16:creationId xmlns:a16="http://schemas.microsoft.com/office/drawing/2014/main" id="{481B1790-B5A8-03B4-2776-FCB686F8EC94}"/>
              </a:ext>
            </a:extLst>
          </p:cNvPr>
          <p:cNvSpPr txBox="1"/>
          <p:nvPr/>
        </p:nvSpPr>
        <p:spPr>
          <a:xfrm>
            <a:off x="400050" y="1313515"/>
            <a:ext cx="8496300" cy="2169825"/>
          </a:xfrm>
          <a:prstGeom prst="rect">
            <a:avLst/>
          </a:prstGeom>
          <a:noFill/>
        </p:spPr>
        <p:txBody>
          <a:bodyPr wrap="square" rtlCol="0">
            <a:spAutoFit/>
          </a:bodyPr>
          <a:lstStyle/>
          <a:p>
            <a:pPr marL="160735" indent="-160735">
              <a:buFont typeface="Arial" panose="020B0604020202020204" pitchFamily="34" charset="0"/>
              <a:buChar char="•"/>
            </a:pPr>
            <a:r>
              <a:rPr lang="en-US" sz="1500" dirty="0"/>
              <a:t>Two main acquisition methods:</a:t>
            </a:r>
          </a:p>
          <a:p>
            <a:pPr marL="617935" lvl="1" indent="-160735">
              <a:buFont typeface="Arial" panose="020B0604020202020204" pitchFamily="34" charset="0"/>
              <a:buChar char="•"/>
            </a:pPr>
            <a:r>
              <a:rPr lang="en-US" sz="1500" dirty="0"/>
              <a:t>Data-dependent acquisition (DDA)</a:t>
            </a:r>
          </a:p>
          <a:p>
            <a:pPr marL="1075135" lvl="2" indent="-160735">
              <a:buFont typeface="Arial" panose="020B0604020202020204" pitchFamily="34" charset="0"/>
              <a:buChar char="•"/>
            </a:pPr>
            <a:r>
              <a:rPr lang="en-US" sz="1500" dirty="0"/>
              <a:t>Peptides are isolated for fragmentation and identification</a:t>
            </a:r>
          </a:p>
          <a:p>
            <a:pPr marL="1532335" lvl="3" indent="-160735">
              <a:buFont typeface="Arial" panose="020B0604020202020204" pitchFamily="34" charset="0"/>
              <a:buChar char="•"/>
            </a:pPr>
            <a:r>
              <a:rPr lang="en-US" sz="1500" dirty="0"/>
              <a:t>Selected peptide is primarily due to peptide intensity</a:t>
            </a:r>
          </a:p>
          <a:p>
            <a:pPr marL="1532335" lvl="3" indent="-160735">
              <a:buFont typeface="Arial" panose="020B0604020202020204" pitchFamily="34" charset="0"/>
              <a:buChar char="•"/>
            </a:pPr>
            <a:endParaRPr lang="en-US" sz="1500" dirty="0"/>
          </a:p>
          <a:p>
            <a:pPr lvl="3"/>
            <a:endParaRPr lang="en-US" sz="1500" dirty="0"/>
          </a:p>
          <a:p>
            <a:pPr marL="617935" lvl="1" indent="-160735">
              <a:buFont typeface="Arial" panose="020B0604020202020204" pitchFamily="34" charset="0"/>
              <a:buChar char="•"/>
            </a:pPr>
            <a:r>
              <a:rPr lang="en-US" sz="1500" dirty="0"/>
              <a:t>Data-independent acquisition (DIA)</a:t>
            </a:r>
          </a:p>
          <a:p>
            <a:pPr marL="1075135" lvl="2" indent="-160735">
              <a:buFont typeface="Arial" panose="020B0604020202020204" pitchFamily="34" charset="0"/>
              <a:buChar char="•"/>
            </a:pPr>
            <a:r>
              <a:rPr lang="en-US" sz="1500" dirty="0"/>
              <a:t>Entire m/z ranges are fragmented for identification</a:t>
            </a:r>
          </a:p>
          <a:p>
            <a:pPr marL="1532335" lvl="3" indent="-160735">
              <a:buFont typeface="Arial" panose="020B0604020202020204" pitchFamily="34" charset="0"/>
              <a:buChar char="•"/>
            </a:pPr>
            <a:r>
              <a:rPr lang="en-US" sz="1500" dirty="0"/>
              <a:t>m/z ranges are user-defined</a:t>
            </a:r>
          </a:p>
        </p:txBody>
      </p:sp>
      <p:sp>
        <p:nvSpPr>
          <p:cNvPr id="3" name="Rectangle 2">
            <a:extLst>
              <a:ext uri="{FF2B5EF4-FFF2-40B4-BE49-F238E27FC236}">
                <a16:creationId xmlns:a16="http://schemas.microsoft.com/office/drawing/2014/main" id="{6666EC7F-2A29-DB37-81E1-347B56D56529}"/>
              </a:ext>
            </a:extLst>
          </p:cNvPr>
          <p:cNvSpPr/>
          <p:nvPr/>
        </p:nvSpPr>
        <p:spPr>
          <a:xfrm>
            <a:off x="1244009" y="1823484"/>
            <a:ext cx="5018568" cy="4944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1C5E72C-55C1-49F3-C33A-CB30B87C4863}"/>
              </a:ext>
            </a:extLst>
          </p:cNvPr>
          <p:cNvSpPr/>
          <p:nvPr/>
        </p:nvSpPr>
        <p:spPr>
          <a:xfrm>
            <a:off x="1306032" y="2988926"/>
            <a:ext cx="5018568" cy="4944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93217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 Acquisition</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7" name="TextBox 6">
            <a:extLst>
              <a:ext uri="{FF2B5EF4-FFF2-40B4-BE49-F238E27FC236}">
                <a16:creationId xmlns:a16="http://schemas.microsoft.com/office/drawing/2014/main" id="{481B1790-B5A8-03B4-2776-FCB686F8EC94}"/>
              </a:ext>
            </a:extLst>
          </p:cNvPr>
          <p:cNvSpPr txBox="1"/>
          <p:nvPr/>
        </p:nvSpPr>
        <p:spPr>
          <a:xfrm>
            <a:off x="400050" y="1313515"/>
            <a:ext cx="8496300" cy="2169825"/>
          </a:xfrm>
          <a:prstGeom prst="rect">
            <a:avLst/>
          </a:prstGeom>
          <a:noFill/>
        </p:spPr>
        <p:txBody>
          <a:bodyPr wrap="square" rtlCol="0">
            <a:spAutoFit/>
          </a:bodyPr>
          <a:lstStyle/>
          <a:p>
            <a:pPr marL="160735" indent="-160735">
              <a:buFont typeface="Arial" panose="020B0604020202020204" pitchFamily="34" charset="0"/>
              <a:buChar char="•"/>
            </a:pPr>
            <a:r>
              <a:rPr lang="en-US" sz="1500" dirty="0"/>
              <a:t>Two main acquisition methods:</a:t>
            </a:r>
          </a:p>
          <a:p>
            <a:pPr marL="617935" lvl="1" indent="-160735">
              <a:buFont typeface="Arial" panose="020B0604020202020204" pitchFamily="34" charset="0"/>
              <a:buChar char="•"/>
            </a:pPr>
            <a:r>
              <a:rPr lang="en-US" sz="1500" dirty="0"/>
              <a:t>Data-dependent acquisition (DDA)</a:t>
            </a:r>
          </a:p>
          <a:p>
            <a:pPr marL="1075135" lvl="2" indent="-160735">
              <a:buFont typeface="Arial" panose="020B0604020202020204" pitchFamily="34" charset="0"/>
              <a:buChar char="•"/>
            </a:pPr>
            <a:r>
              <a:rPr lang="en-US" sz="1500" dirty="0"/>
              <a:t>Peptides are isolated for fragmentation and identification</a:t>
            </a:r>
          </a:p>
          <a:p>
            <a:pPr marL="1532335" lvl="3" indent="-160735">
              <a:buFont typeface="Arial" panose="020B0604020202020204" pitchFamily="34" charset="0"/>
              <a:buChar char="•"/>
            </a:pPr>
            <a:r>
              <a:rPr lang="en-US" sz="1500" dirty="0"/>
              <a:t>Selected peptide is primarily due to peptide intensity</a:t>
            </a:r>
          </a:p>
          <a:p>
            <a:pPr marL="1532335" lvl="3" indent="-160735">
              <a:buFont typeface="Arial" panose="020B0604020202020204" pitchFamily="34" charset="0"/>
              <a:buChar char="•"/>
            </a:pPr>
            <a:endParaRPr lang="en-US" sz="1500" dirty="0"/>
          </a:p>
          <a:p>
            <a:pPr lvl="3"/>
            <a:endParaRPr lang="en-US" sz="1500" dirty="0"/>
          </a:p>
          <a:p>
            <a:pPr marL="617935" lvl="1" indent="-160735">
              <a:buFont typeface="Arial" panose="020B0604020202020204" pitchFamily="34" charset="0"/>
              <a:buChar char="•"/>
            </a:pPr>
            <a:r>
              <a:rPr lang="en-US" sz="1500" dirty="0"/>
              <a:t>Data-independent acquisition (DIA)</a:t>
            </a:r>
          </a:p>
          <a:p>
            <a:pPr marL="1075135" lvl="2" indent="-160735">
              <a:buFont typeface="Arial" panose="020B0604020202020204" pitchFamily="34" charset="0"/>
              <a:buChar char="•"/>
            </a:pPr>
            <a:r>
              <a:rPr lang="en-US" sz="1500" dirty="0"/>
              <a:t>Entire m/z ranges are fragmented for identification</a:t>
            </a:r>
          </a:p>
          <a:p>
            <a:pPr marL="1532335" lvl="3" indent="-160735">
              <a:buFont typeface="Arial" panose="020B0604020202020204" pitchFamily="34" charset="0"/>
              <a:buChar char="•"/>
            </a:pPr>
            <a:r>
              <a:rPr lang="en-US" sz="1500" dirty="0"/>
              <a:t>m/z ranges are user-defined</a:t>
            </a:r>
          </a:p>
        </p:txBody>
      </p:sp>
      <p:sp>
        <p:nvSpPr>
          <p:cNvPr id="3" name="Rectangle 2">
            <a:extLst>
              <a:ext uri="{FF2B5EF4-FFF2-40B4-BE49-F238E27FC236}">
                <a16:creationId xmlns:a16="http://schemas.microsoft.com/office/drawing/2014/main" id="{E8AD64B6-3975-40F3-EBC4-25F60980AF90}"/>
              </a:ext>
            </a:extLst>
          </p:cNvPr>
          <p:cNvSpPr/>
          <p:nvPr/>
        </p:nvSpPr>
        <p:spPr>
          <a:xfrm>
            <a:off x="1244009" y="2988926"/>
            <a:ext cx="5018568" cy="4944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177012"/>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 Acquisition</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7" name="TextBox 6">
            <a:extLst>
              <a:ext uri="{FF2B5EF4-FFF2-40B4-BE49-F238E27FC236}">
                <a16:creationId xmlns:a16="http://schemas.microsoft.com/office/drawing/2014/main" id="{481B1790-B5A8-03B4-2776-FCB686F8EC94}"/>
              </a:ext>
            </a:extLst>
          </p:cNvPr>
          <p:cNvSpPr txBox="1"/>
          <p:nvPr/>
        </p:nvSpPr>
        <p:spPr>
          <a:xfrm>
            <a:off x="400050" y="1313515"/>
            <a:ext cx="8496300" cy="2169825"/>
          </a:xfrm>
          <a:prstGeom prst="rect">
            <a:avLst/>
          </a:prstGeom>
          <a:noFill/>
        </p:spPr>
        <p:txBody>
          <a:bodyPr wrap="square" rtlCol="0">
            <a:spAutoFit/>
          </a:bodyPr>
          <a:lstStyle/>
          <a:p>
            <a:pPr marL="160735" indent="-160735">
              <a:buFont typeface="Arial" panose="020B0604020202020204" pitchFamily="34" charset="0"/>
              <a:buChar char="•"/>
            </a:pPr>
            <a:r>
              <a:rPr lang="en-US" sz="1500" dirty="0"/>
              <a:t>Two main acquisition methods:</a:t>
            </a:r>
          </a:p>
          <a:p>
            <a:pPr marL="617935" lvl="1" indent="-160735">
              <a:buFont typeface="Arial" panose="020B0604020202020204" pitchFamily="34" charset="0"/>
              <a:buChar char="•"/>
            </a:pPr>
            <a:r>
              <a:rPr lang="en-US" sz="1500" dirty="0"/>
              <a:t>Data-dependent acquisition (DDA)</a:t>
            </a:r>
          </a:p>
          <a:p>
            <a:pPr marL="1075135" lvl="2" indent="-160735">
              <a:buFont typeface="Arial" panose="020B0604020202020204" pitchFamily="34" charset="0"/>
              <a:buChar char="•"/>
            </a:pPr>
            <a:r>
              <a:rPr lang="en-US" sz="1500" dirty="0"/>
              <a:t>Peptides are isolated for fragmentation and identification</a:t>
            </a:r>
          </a:p>
          <a:p>
            <a:pPr marL="1532335" lvl="3" indent="-160735">
              <a:buFont typeface="Arial" panose="020B0604020202020204" pitchFamily="34" charset="0"/>
              <a:buChar char="•"/>
            </a:pPr>
            <a:r>
              <a:rPr lang="en-US" sz="1500" dirty="0"/>
              <a:t>Selected peptide is primarily due to peptide intensity</a:t>
            </a:r>
          </a:p>
          <a:p>
            <a:pPr marL="1532335" lvl="3" indent="-160735">
              <a:buFont typeface="Arial" panose="020B0604020202020204" pitchFamily="34" charset="0"/>
              <a:buChar char="•"/>
            </a:pPr>
            <a:endParaRPr lang="en-US" sz="1500" dirty="0"/>
          </a:p>
          <a:p>
            <a:pPr lvl="3"/>
            <a:endParaRPr lang="en-US" sz="1500" dirty="0"/>
          </a:p>
          <a:p>
            <a:pPr marL="617935" lvl="1" indent="-160735">
              <a:buFont typeface="Arial" panose="020B0604020202020204" pitchFamily="34" charset="0"/>
              <a:buChar char="•"/>
            </a:pPr>
            <a:r>
              <a:rPr lang="en-US" sz="1500" dirty="0"/>
              <a:t>Data-independent acquisition (DIA)</a:t>
            </a:r>
          </a:p>
          <a:p>
            <a:pPr marL="1075135" lvl="2" indent="-160735">
              <a:buFont typeface="Arial" panose="020B0604020202020204" pitchFamily="34" charset="0"/>
              <a:buChar char="•"/>
            </a:pPr>
            <a:r>
              <a:rPr lang="en-US" sz="1500" dirty="0"/>
              <a:t>Peptides within wide m/z ranges are fragmented and identified</a:t>
            </a:r>
          </a:p>
          <a:p>
            <a:pPr marL="1532335" lvl="3" indent="-160735">
              <a:buFont typeface="Arial" panose="020B0604020202020204" pitchFamily="34" charset="0"/>
              <a:buChar char="•"/>
            </a:pPr>
            <a:r>
              <a:rPr lang="en-US" sz="1500" dirty="0"/>
              <a:t>m/z ranges are user-defined</a:t>
            </a:r>
          </a:p>
        </p:txBody>
      </p:sp>
    </p:spTree>
    <p:extLst>
      <p:ext uri="{BB962C8B-B14F-4D97-AF65-F5344CB8AC3E}">
        <p14:creationId xmlns:p14="http://schemas.microsoft.com/office/powerpoint/2010/main" val="1417591537"/>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 Acquisition: DDA</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84</a:t>
            </a:fld>
            <a:endParaRPr lang="en-US"/>
          </a:p>
        </p:txBody>
      </p:sp>
      <p:pic>
        <p:nvPicPr>
          <p:cNvPr id="4" name="Picture 3">
            <a:extLst>
              <a:ext uri="{FF2B5EF4-FFF2-40B4-BE49-F238E27FC236}">
                <a16:creationId xmlns:a16="http://schemas.microsoft.com/office/drawing/2014/main" id="{6F1D95B7-D05C-4A83-AA76-7B1BD8418960}"/>
              </a:ext>
            </a:extLst>
          </p:cNvPr>
          <p:cNvPicPr>
            <a:picLocks noChangeAspect="1"/>
          </p:cNvPicPr>
          <p:nvPr/>
        </p:nvPicPr>
        <p:blipFill>
          <a:blip r:embed="rId3"/>
          <a:stretch>
            <a:fillRect/>
          </a:stretch>
        </p:blipFill>
        <p:spPr>
          <a:xfrm>
            <a:off x="2756367" y="1330496"/>
            <a:ext cx="3631265" cy="3394443"/>
          </a:xfrm>
          <a:prstGeom prst="rect">
            <a:avLst/>
          </a:prstGeom>
        </p:spPr>
      </p:pic>
      <p:sp>
        <p:nvSpPr>
          <p:cNvPr id="3" name="Rectangle 2">
            <a:extLst>
              <a:ext uri="{FF2B5EF4-FFF2-40B4-BE49-F238E27FC236}">
                <a16:creationId xmlns:a16="http://schemas.microsoft.com/office/drawing/2014/main" id="{D1E5EA52-81D6-67CE-3E78-82997E539B75}"/>
              </a:ext>
            </a:extLst>
          </p:cNvPr>
          <p:cNvSpPr/>
          <p:nvPr/>
        </p:nvSpPr>
        <p:spPr>
          <a:xfrm>
            <a:off x="3084897" y="4501716"/>
            <a:ext cx="3302737" cy="2839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E416DC0-BC50-E3D2-EFEB-943ABAB6B2DC}"/>
              </a:ext>
            </a:extLst>
          </p:cNvPr>
          <p:cNvSpPr txBox="1"/>
          <p:nvPr/>
        </p:nvSpPr>
        <p:spPr>
          <a:xfrm>
            <a:off x="2930892" y="4448772"/>
            <a:ext cx="505326" cy="307777"/>
          </a:xfrm>
          <a:prstGeom prst="rect">
            <a:avLst/>
          </a:prstGeom>
          <a:noFill/>
        </p:spPr>
        <p:txBody>
          <a:bodyPr wrap="square" rtlCol="0">
            <a:spAutoFit/>
          </a:bodyPr>
          <a:lstStyle/>
          <a:p>
            <a:pPr algn="ctr"/>
            <a:r>
              <a:rPr lang="en-US" sz="1400" dirty="0"/>
              <a:t>400</a:t>
            </a:r>
          </a:p>
        </p:txBody>
      </p:sp>
      <p:sp>
        <p:nvSpPr>
          <p:cNvPr id="6" name="TextBox 5">
            <a:extLst>
              <a:ext uri="{FF2B5EF4-FFF2-40B4-BE49-F238E27FC236}">
                <a16:creationId xmlns:a16="http://schemas.microsoft.com/office/drawing/2014/main" id="{8BBE973E-D2DF-C669-A0A5-A55B200080A0}"/>
              </a:ext>
            </a:extLst>
          </p:cNvPr>
          <p:cNvSpPr txBox="1"/>
          <p:nvPr/>
        </p:nvSpPr>
        <p:spPr>
          <a:xfrm>
            <a:off x="3935238" y="4446931"/>
            <a:ext cx="505326" cy="307777"/>
          </a:xfrm>
          <a:prstGeom prst="rect">
            <a:avLst/>
          </a:prstGeom>
          <a:noFill/>
        </p:spPr>
        <p:txBody>
          <a:bodyPr wrap="square" rtlCol="0">
            <a:spAutoFit/>
          </a:bodyPr>
          <a:lstStyle/>
          <a:p>
            <a:pPr algn="ctr"/>
            <a:r>
              <a:rPr lang="en-US" sz="1400" dirty="0"/>
              <a:t>600</a:t>
            </a:r>
          </a:p>
        </p:txBody>
      </p:sp>
      <p:sp>
        <p:nvSpPr>
          <p:cNvPr id="7" name="TextBox 6">
            <a:extLst>
              <a:ext uri="{FF2B5EF4-FFF2-40B4-BE49-F238E27FC236}">
                <a16:creationId xmlns:a16="http://schemas.microsoft.com/office/drawing/2014/main" id="{AB893218-8146-CE84-4685-D4290B72EAA8}"/>
              </a:ext>
            </a:extLst>
          </p:cNvPr>
          <p:cNvSpPr txBox="1"/>
          <p:nvPr/>
        </p:nvSpPr>
        <p:spPr>
          <a:xfrm>
            <a:off x="4939584" y="4454261"/>
            <a:ext cx="505326" cy="307777"/>
          </a:xfrm>
          <a:prstGeom prst="rect">
            <a:avLst/>
          </a:prstGeom>
          <a:noFill/>
        </p:spPr>
        <p:txBody>
          <a:bodyPr wrap="square" rtlCol="0">
            <a:spAutoFit/>
          </a:bodyPr>
          <a:lstStyle/>
          <a:p>
            <a:pPr algn="ctr"/>
            <a:r>
              <a:rPr lang="en-US" sz="1400" dirty="0"/>
              <a:t>800</a:t>
            </a:r>
          </a:p>
        </p:txBody>
      </p:sp>
      <p:sp>
        <p:nvSpPr>
          <p:cNvPr id="8" name="TextBox 7">
            <a:extLst>
              <a:ext uri="{FF2B5EF4-FFF2-40B4-BE49-F238E27FC236}">
                <a16:creationId xmlns:a16="http://schemas.microsoft.com/office/drawing/2014/main" id="{D7227856-130C-B382-E1D5-7D8B36D1B584}"/>
              </a:ext>
            </a:extLst>
          </p:cNvPr>
          <p:cNvSpPr txBox="1"/>
          <p:nvPr/>
        </p:nvSpPr>
        <p:spPr>
          <a:xfrm>
            <a:off x="5913318" y="4471950"/>
            <a:ext cx="610323" cy="307777"/>
          </a:xfrm>
          <a:prstGeom prst="rect">
            <a:avLst/>
          </a:prstGeom>
          <a:noFill/>
        </p:spPr>
        <p:txBody>
          <a:bodyPr wrap="square" rtlCol="0">
            <a:spAutoFit/>
          </a:bodyPr>
          <a:lstStyle/>
          <a:p>
            <a:pPr algn="ctr"/>
            <a:r>
              <a:rPr lang="en-US" sz="1400" dirty="0"/>
              <a:t>1000</a:t>
            </a:r>
          </a:p>
        </p:txBody>
      </p:sp>
      <p:sp>
        <p:nvSpPr>
          <p:cNvPr id="9" name="TextBox 8">
            <a:extLst>
              <a:ext uri="{FF2B5EF4-FFF2-40B4-BE49-F238E27FC236}">
                <a16:creationId xmlns:a16="http://schemas.microsoft.com/office/drawing/2014/main" id="{CC02C327-384C-0296-643E-820841847F4B}"/>
              </a:ext>
            </a:extLst>
          </p:cNvPr>
          <p:cNvSpPr txBox="1"/>
          <p:nvPr/>
        </p:nvSpPr>
        <p:spPr>
          <a:xfrm>
            <a:off x="4187901" y="4762038"/>
            <a:ext cx="1298499" cy="369332"/>
          </a:xfrm>
          <a:prstGeom prst="rect">
            <a:avLst/>
          </a:prstGeom>
          <a:noFill/>
        </p:spPr>
        <p:txBody>
          <a:bodyPr wrap="square" rtlCol="0">
            <a:spAutoFit/>
          </a:bodyPr>
          <a:lstStyle/>
          <a:p>
            <a:pPr algn="ctr"/>
            <a:r>
              <a:rPr lang="en-US" dirty="0"/>
              <a:t>m/z</a:t>
            </a:r>
          </a:p>
        </p:txBody>
      </p:sp>
      <p:sp>
        <p:nvSpPr>
          <p:cNvPr id="15" name="Rectangle 14">
            <a:extLst>
              <a:ext uri="{FF2B5EF4-FFF2-40B4-BE49-F238E27FC236}">
                <a16:creationId xmlns:a16="http://schemas.microsoft.com/office/drawing/2014/main" id="{15C8FAB4-5201-1C27-3160-5A8E5659B5E7}"/>
              </a:ext>
            </a:extLst>
          </p:cNvPr>
          <p:cNvSpPr/>
          <p:nvPr/>
        </p:nvSpPr>
        <p:spPr>
          <a:xfrm flipH="1">
            <a:off x="2737115" y="1437365"/>
            <a:ext cx="251528" cy="29450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7BB8E46-5D20-F3D1-DD71-3BF07F6EC7C6}"/>
              </a:ext>
            </a:extLst>
          </p:cNvPr>
          <p:cNvSpPr txBox="1"/>
          <p:nvPr/>
        </p:nvSpPr>
        <p:spPr>
          <a:xfrm>
            <a:off x="2579571" y="4153710"/>
            <a:ext cx="505326" cy="307777"/>
          </a:xfrm>
          <a:prstGeom prst="rect">
            <a:avLst/>
          </a:prstGeom>
          <a:noFill/>
        </p:spPr>
        <p:txBody>
          <a:bodyPr wrap="square" rtlCol="0">
            <a:spAutoFit/>
          </a:bodyPr>
          <a:lstStyle/>
          <a:p>
            <a:pPr algn="ctr"/>
            <a:r>
              <a:rPr lang="en-US" sz="1400" dirty="0"/>
              <a:t>0</a:t>
            </a:r>
          </a:p>
        </p:txBody>
      </p:sp>
      <p:sp>
        <p:nvSpPr>
          <p:cNvPr id="11" name="TextBox 10">
            <a:extLst>
              <a:ext uri="{FF2B5EF4-FFF2-40B4-BE49-F238E27FC236}">
                <a16:creationId xmlns:a16="http://schemas.microsoft.com/office/drawing/2014/main" id="{F36B14C2-5899-10EA-4927-BD5598E6477E}"/>
              </a:ext>
            </a:extLst>
          </p:cNvPr>
          <p:cNvSpPr txBox="1"/>
          <p:nvPr/>
        </p:nvSpPr>
        <p:spPr>
          <a:xfrm>
            <a:off x="2579571" y="3401336"/>
            <a:ext cx="505326" cy="307777"/>
          </a:xfrm>
          <a:prstGeom prst="rect">
            <a:avLst/>
          </a:prstGeom>
          <a:noFill/>
        </p:spPr>
        <p:txBody>
          <a:bodyPr wrap="square" rtlCol="0">
            <a:spAutoFit/>
          </a:bodyPr>
          <a:lstStyle/>
          <a:p>
            <a:pPr algn="ctr"/>
            <a:r>
              <a:rPr lang="en-US" sz="1400" dirty="0"/>
              <a:t>30</a:t>
            </a:r>
          </a:p>
        </p:txBody>
      </p:sp>
      <p:sp>
        <p:nvSpPr>
          <p:cNvPr id="12" name="TextBox 11">
            <a:extLst>
              <a:ext uri="{FF2B5EF4-FFF2-40B4-BE49-F238E27FC236}">
                <a16:creationId xmlns:a16="http://schemas.microsoft.com/office/drawing/2014/main" id="{AA3D4380-A2D6-0D22-5914-B80CF831F0EA}"/>
              </a:ext>
            </a:extLst>
          </p:cNvPr>
          <p:cNvSpPr txBox="1"/>
          <p:nvPr/>
        </p:nvSpPr>
        <p:spPr>
          <a:xfrm>
            <a:off x="2579571" y="2639336"/>
            <a:ext cx="505326" cy="307777"/>
          </a:xfrm>
          <a:prstGeom prst="rect">
            <a:avLst/>
          </a:prstGeom>
          <a:noFill/>
        </p:spPr>
        <p:txBody>
          <a:bodyPr wrap="square" rtlCol="0">
            <a:spAutoFit/>
          </a:bodyPr>
          <a:lstStyle/>
          <a:p>
            <a:pPr algn="ctr"/>
            <a:r>
              <a:rPr lang="en-US" sz="1400" dirty="0"/>
              <a:t>60</a:t>
            </a:r>
          </a:p>
        </p:txBody>
      </p:sp>
      <p:sp>
        <p:nvSpPr>
          <p:cNvPr id="13" name="TextBox 12">
            <a:extLst>
              <a:ext uri="{FF2B5EF4-FFF2-40B4-BE49-F238E27FC236}">
                <a16:creationId xmlns:a16="http://schemas.microsoft.com/office/drawing/2014/main" id="{6A6425B2-520C-BCD2-681E-29B3AE0B0BCF}"/>
              </a:ext>
            </a:extLst>
          </p:cNvPr>
          <p:cNvSpPr txBox="1"/>
          <p:nvPr/>
        </p:nvSpPr>
        <p:spPr>
          <a:xfrm>
            <a:off x="2579571" y="1872627"/>
            <a:ext cx="505326" cy="307777"/>
          </a:xfrm>
          <a:prstGeom prst="rect">
            <a:avLst/>
          </a:prstGeom>
          <a:noFill/>
        </p:spPr>
        <p:txBody>
          <a:bodyPr wrap="square" rtlCol="0">
            <a:spAutoFit/>
          </a:bodyPr>
          <a:lstStyle/>
          <a:p>
            <a:pPr algn="ctr"/>
            <a:r>
              <a:rPr lang="en-US" sz="1400" dirty="0"/>
              <a:t>90</a:t>
            </a:r>
          </a:p>
        </p:txBody>
      </p:sp>
      <p:sp>
        <p:nvSpPr>
          <p:cNvPr id="14" name="TextBox 13">
            <a:extLst>
              <a:ext uri="{FF2B5EF4-FFF2-40B4-BE49-F238E27FC236}">
                <a16:creationId xmlns:a16="http://schemas.microsoft.com/office/drawing/2014/main" id="{3C5B83B1-FC7B-422C-07DE-8111DB5E6025}"/>
              </a:ext>
            </a:extLst>
          </p:cNvPr>
          <p:cNvSpPr txBox="1"/>
          <p:nvPr/>
        </p:nvSpPr>
        <p:spPr>
          <a:xfrm rot="16200000">
            <a:off x="1530054" y="2843053"/>
            <a:ext cx="1867994" cy="369332"/>
          </a:xfrm>
          <a:prstGeom prst="rect">
            <a:avLst/>
          </a:prstGeom>
          <a:noFill/>
        </p:spPr>
        <p:txBody>
          <a:bodyPr wrap="square" rtlCol="0">
            <a:spAutoFit/>
          </a:bodyPr>
          <a:lstStyle/>
          <a:p>
            <a:pPr algn="ctr"/>
            <a:r>
              <a:rPr lang="en-US" dirty="0"/>
              <a:t>Relative Intensity</a:t>
            </a:r>
          </a:p>
        </p:txBody>
      </p:sp>
    </p:spTree>
    <p:extLst>
      <p:ext uri="{BB962C8B-B14F-4D97-AF65-F5344CB8AC3E}">
        <p14:creationId xmlns:p14="http://schemas.microsoft.com/office/powerpoint/2010/main" val="52409936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 Acquisition: DDA</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85</a:t>
            </a:fld>
            <a:endParaRPr lang="en-US"/>
          </a:p>
        </p:txBody>
      </p:sp>
      <p:pic>
        <p:nvPicPr>
          <p:cNvPr id="9" name="Picture 8">
            <a:extLst>
              <a:ext uri="{FF2B5EF4-FFF2-40B4-BE49-F238E27FC236}">
                <a16:creationId xmlns:a16="http://schemas.microsoft.com/office/drawing/2014/main" id="{AB26613C-3A29-B8FB-AEC8-C74F086BD272}"/>
              </a:ext>
            </a:extLst>
          </p:cNvPr>
          <p:cNvPicPr>
            <a:picLocks noChangeAspect="1"/>
          </p:cNvPicPr>
          <p:nvPr/>
        </p:nvPicPr>
        <p:blipFill>
          <a:blip r:embed="rId3"/>
          <a:stretch>
            <a:fillRect/>
          </a:stretch>
        </p:blipFill>
        <p:spPr>
          <a:xfrm>
            <a:off x="2756367" y="1266020"/>
            <a:ext cx="3631267" cy="3394445"/>
          </a:xfrm>
          <a:prstGeom prst="rect">
            <a:avLst/>
          </a:prstGeom>
        </p:spPr>
      </p:pic>
      <p:sp>
        <p:nvSpPr>
          <p:cNvPr id="3" name="Rectangle 2">
            <a:extLst>
              <a:ext uri="{FF2B5EF4-FFF2-40B4-BE49-F238E27FC236}">
                <a16:creationId xmlns:a16="http://schemas.microsoft.com/office/drawing/2014/main" id="{99F65E50-F448-6C30-525A-C60462E5FF6D}"/>
              </a:ext>
            </a:extLst>
          </p:cNvPr>
          <p:cNvSpPr/>
          <p:nvPr/>
        </p:nvSpPr>
        <p:spPr>
          <a:xfrm>
            <a:off x="3084897" y="4437239"/>
            <a:ext cx="3302737" cy="2839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36FB4B-95B4-C619-7565-BC3AD344A4F0}"/>
              </a:ext>
            </a:extLst>
          </p:cNvPr>
          <p:cNvSpPr txBox="1"/>
          <p:nvPr/>
        </p:nvSpPr>
        <p:spPr>
          <a:xfrm>
            <a:off x="2930892" y="4384295"/>
            <a:ext cx="505326" cy="307777"/>
          </a:xfrm>
          <a:prstGeom prst="rect">
            <a:avLst/>
          </a:prstGeom>
          <a:noFill/>
        </p:spPr>
        <p:txBody>
          <a:bodyPr wrap="square" rtlCol="0">
            <a:spAutoFit/>
          </a:bodyPr>
          <a:lstStyle/>
          <a:p>
            <a:pPr algn="ctr"/>
            <a:r>
              <a:rPr lang="en-US" sz="1400" dirty="0"/>
              <a:t>400</a:t>
            </a:r>
          </a:p>
        </p:txBody>
      </p:sp>
      <p:sp>
        <p:nvSpPr>
          <p:cNvPr id="5" name="TextBox 4">
            <a:extLst>
              <a:ext uri="{FF2B5EF4-FFF2-40B4-BE49-F238E27FC236}">
                <a16:creationId xmlns:a16="http://schemas.microsoft.com/office/drawing/2014/main" id="{20231F6C-6FBB-86A2-2D6C-D71CC350D82F}"/>
              </a:ext>
            </a:extLst>
          </p:cNvPr>
          <p:cNvSpPr txBox="1"/>
          <p:nvPr/>
        </p:nvSpPr>
        <p:spPr>
          <a:xfrm>
            <a:off x="3935238" y="4382454"/>
            <a:ext cx="505326" cy="307777"/>
          </a:xfrm>
          <a:prstGeom prst="rect">
            <a:avLst/>
          </a:prstGeom>
          <a:noFill/>
        </p:spPr>
        <p:txBody>
          <a:bodyPr wrap="square" rtlCol="0">
            <a:spAutoFit/>
          </a:bodyPr>
          <a:lstStyle/>
          <a:p>
            <a:pPr algn="ctr"/>
            <a:r>
              <a:rPr lang="en-US" sz="1400" dirty="0"/>
              <a:t>600</a:t>
            </a:r>
          </a:p>
        </p:txBody>
      </p:sp>
      <p:sp>
        <p:nvSpPr>
          <p:cNvPr id="6" name="TextBox 5">
            <a:extLst>
              <a:ext uri="{FF2B5EF4-FFF2-40B4-BE49-F238E27FC236}">
                <a16:creationId xmlns:a16="http://schemas.microsoft.com/office/drawing/2014/main" id="{4CD4D992-BE68-2F01-4DB3-7DDA56700146}"/>
              </a:ext>
            </a:extLst>
          </p:cNvPr>
          <p:cNvSpPr txBox="1"/>
          <p:nvPr/>
        </p:nvSpPr>
        <p:spPr>
          <a:xfrm>
            <a:off x="4939584" y="4389784"/>
            <a:ext cx="505326" cy="307777"/>
          </a:xfrm>
          <a:prstGeom prst="rect">
            <a:avLst/>
          </a:prstGeom>
          <a:noFill/>
        </p:spPr>
        <p:txBody>
          <a:bodyPr wrap="square" rtlCol="0">
            <a:spAutoFit/>
          </a:bodyPr>
          <a:lstStyle/>
          <a:p>
            <a:pPr algn="ctr"/>
            <a:r>
              <a:rPr lang="en-US" sz="1400" dirty="0"/>
              <a:t>800</a:t>
            </a:r>
          </a:p>
        </p:txBody>
      </p:sp>
      <p:sp>
        <p:nvSpPr>
          <p:cNvPr id="7" name="TextBox 6">
            <a:extLst>
              <a:ext uri="{FF2B5EF4-FFF2-40B4-BE49-F238E27FC236}">
                <a16:creationId xmlns:a16="http://schemas.microsoft.com/office/drawing/2014/main" id="{7244F01D-FB0A-AB6D-7B95-5B71C0B69754}"/>
              </a:ext>
            </a:extLst>
          </p:cNvPr>
          <p:cNvSpPr txBox="1"/>
          <p:nvPr/>
        </p:nvSpPr>
        <p:spPr>
          <a:xfrm>
            <a:off x="5913318" y="4407473"/>
            <a:ext cx="610323" cy="307777"/>
          </a:xfrm>
          <a:prstGeom prst="rect">
            <a:avLst/>
          </a:prstGeom>
          <a:noFill/>
        </p:spPr>
        <p:txBody>
          <a:bodyPr wrap="square" rtlCol="0">
            <a:spAutoFit/>
          </a:bodyPr>
          <a:lstStyle/>
          <a:p>
            <a:pPr algn="ctr"/>
            <a:r>
              <a:rPr lang="en-US" sz="1400" dirty="0"/>
              <a:t>1000</a:t>
            </a:r>
          </a:p>
        </p:txBody>
      </p:sp>
      <p:sp>
        <p:nvSpPr>
          <p:cNvPr id="8" name="TextBox 7">
            <a:extLst>
              <a:ext uri="{FF2B5EF4-FFF2-40B4-BE49-F238E27FC236}">
                <a16:creationId xmlns:a16="http://schemas.microsoft.com/office/drawing/2014/main" id="{98EC5E1F-D605-E837-21C6-C981AD761197}"/>
              </a:ext>
            </a:extLst>
          </p:cNvPr>
          <p:cNvSpPr txBox="1"/>
          <p:nvPr/>
        </p:nvSpPr>
        <p:spPr>
          <a:xfrm>
            <a:off x="4187901" y="4697561"/>
            <a:ext cx="1298499" cy="369332"/>
          </a:xfrm>
          <a:prstGeom prst="rect">
            <a:avLst/>
          </a:prstGeom>
          <a:noFill/>
        </p:spPr>
        <p:txBody>
          <a:bodyPr wrap="square" rtlCol="0">
            <a:spAutoFit/>
          </a:bodyPr>
          <a:lstStyle/>
          <a:p>
            <a:pPr algn="ctr"/>
            <a:r>
              <a:rPr lang="en-US" dirty="0"/>
              <a:t>m/z</a:t>
            </a:r>
          </a:p>
        </p:txBody>
      </p:sp>
      <p:sp>
        <p:nvSpPr>
          <p:cNvPr id="10" name="Rectangle 9">
            <a:extLst>
              <a:ext uri="{FF2B5EF4-FFF2-40B4-BE49-F238E27FC236}">
                <a16:creationId xmlns:a16="http://schemas.microsoft.com/office/drawing/2014/main" id="{6D28C13B-4B00-1B38-B68D-B90F2B5A6180}"/>
              </a:ext>
            </a:extLst>
          </p:cNvPr>
          <p:cNvSpPr/>
          <p:nvPr/>
        </p:nvSpPr>
        <p:spPr>
          <a:xfrm flipH="1">
            <a:off x="2737115" y="1437365"/>
            <a:ext cx="251528" cy="29450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7C9468A-174D-5C99-90BF-214F7565021A}"/>
              </a:ext>
            </a:extLst>
          </p:cNvPr>
          <p:cNvSpPr txBox="1"/>
          <p:nvPr/>
        </p:nvSpPr>
        <p:spPr>
          <a:xfrm>
            <a:off x="2579571" y="4089233"/>
            <a:ext cx="505326" cy="307777"/>
          </a:xfrm>
          <a:prstGeom prst="rect">
            <a:avLst/>
          </a:prstGeom>
          <a:noFill/>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B93F2965-5023-2367-D891-ACFC0C66557D}"/>
              </a:ext>
            </a:extLst>
          </p:cNvPr>
          <p:cNvSpPr txBox="1"/>
          <p:nvPr/>
        </p:nvSpPr>
        <p:spPr>
          <a:xfrm>
            <a:off x="2579571" y="3336859"/>
            <a:ext cx="505326" cy="307777"/>
          </a:xfrm>
          <a:prstGeom prst="rect">
            <a:avLst/>
          </a:prstGeom>
          <a:noFill/>
        </p:spPr>
        <p:txBody>
          <a:bodyPr wrap="square" rtlCol="0">
            <a:spAutoFit/>
          </a:bodyPr>
          <a:lstStyle/>
          <a:p>
            <a:pPr algn="ctr"/>
            <a:r>
              <a:rPr lang="en-US" sz="1400" dirty="0"/>
              <a:t>30</a:t>
            </a:r>
          </a:p>
        </p:txBody>
      </p:sp>
      <p:sp>
        <p:nvSpPr>
          <p:cNvPr id="13" name="TextBox 12">
            <a:extLst>
              <a:ext uri="{FF2B5EF4-FFF2-40B4-BE49-F238E27FC236}">
                <a16:creationId xmlns:a16="http://schemas.microsoft.com/office/drawing/2014/main" id="{6F591B84-67E2-EE79-9F85-423ABD63197E}"/>
              </a:ext>
            </a:extLst>
          </p:cNvPr>
          <p:cNvSpPr txBox="1"/>
          <p:nvPr/>
        </p:nvSpPr>
        <p:spPr>
          <a:xfrm>
            <a:off x="2579571" y="2574859"/>
            <a:ext cx="505326" cy="307777"/>
          </a:xfrm>
          <a:prstGeom prst="rect">
            <a:avLst/>
          </a:prstGeom>
          <a:noFill/>
        </p:spPr>
        <p:txBody>
          <a:bodyPr wrap="square" rtlCol="0">
            <a:spAutoFit/>
          </a:bodyPr>
          <a:lstStyle/>
          <a:p>
            <a:pPr algn="ctr"/>
            <a:r>
              <a:rPr lang="en-US" sz="1400" dirty="0"/>
              <a:t>60</a:t>
            </a:r>
          </a:p>
        </p:txBody>
      </p:sp>
      <p:sp>
        <p:nvSpPr>
          <p:cNvPr id="14" name="TextBox 13">
            <a:extLst>
              <a:ext uri="{FF2B5EF4-FFF2-40B4-BE49-F238E27FC236}">
                <a16:creationId xmlns:a16="http://schemas.microsoft.com/office/drawing/2014/main" id="{4DC5CB84-EB76-5C73-6399-897AB1BBDCCA}"/>
              </a:ext>
            </a:extLst>
          </p:cNvPr>
          <p:cNvSpPr txBox="1"/>
          <p:nvPr/>
        </p:nvSpPr>
        <p:spPr>
          <a:xfrm>
            <a:off x="2579571" y="1808150"/>
            <a:ext cx="505326" cy="307777"/>
          </a:xfrm>
          <a:prstGeom prst="rect">
            <a:avLst/>
          </a:prstGeom>
          <a:noFill/>
        </p:spPr>
        <p:txBody>
          <a:bodyPr wrap="square" rtlCol="0">
            <a:spAutoFit/>
          </a:bodyPr>
          <a:lstStyle/>
          <a:p>
            <a:pPr algn="ctr"/>
            <a:r>
              <a:rPr lang="en-US" sz="1400" dirty="0"/>
              <a:t>90</a:t>
            </a:r>
          </a:p>
        </p:txBody>
      </p:sp>
      <p:sp>
        <p:nvSpPr>
          <p:cNvPr id="15" name="TextBox 14">
            <a:extLst>
              <a:ext uri="{FF2B5EF4-FFF2-40B4-BE49-F238E27FC236}">
                <a16:creationId xmlns:a16="http://schemas.microsoft.com/office/drawing/2014/main" id="{F99DD579-21C5-468B-58E6-9122FC26D18C}"/>
              </a:ext>
            </a:extLst>
          </p:cNvPr>
          <p:cNvSpPr txBox="1"/>
          <p:nvPr/>
        </p:nvSpPr>
        <p:spPr>
          <a:xfrm rot="16200000">
            <a:off x="1530054" y="2778576"/>
            <a:ext cx="1867994" cy="369332"/>
          </a:xfrm>
          <a:prstGeom prst="rect">
            <a:avLst/>
          </a:prstGeom>
          <a:noFill/>
        </p:spPr>
        <p:txBody>
          <a:bodyPr wrap="square" rtlCol="0">
            <a:spAutoFit/>
          </a:bodyPr>
          <a:lstStyle/>
          <a:p>
            <a:pPr algn="ctr"/>
            <a:r>
              <a:rPr lang="en-US" dirty="0"/>
              <a:t>Relative Intensity</a:t>
            </a:r>
          </a:p>
        </p:txBody>
      </p:sp>
      <p:sp>
        <p:nvSpPr>
          <p:cNvPr id="18" name="Rectangle 17">
            <a:extLst>
              <a:ext uri="{FF2B5EF4-FFF2-40B4-BE49-F238E27FC236}">
                <a16:creationId xmlns:a16="http://schemas.microsoft.com/office/drawing/2014/main" id="{B45827C1-4F93-9626-9806-4C9E236293D4}"/>
              </a:ext>
            </a:extLst>
          </p:cNvPr>
          <p:cNvSpPr/>
          <p:nvPr/>
        </p:nvSpPr>
        <p:spPr>
          <a:xfrm>
            <a:off x="3935238" y="1578543"/>
            <a:ext cx="348004" cy="818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89F723E-0856-790D-BB64-1223F33291A5}"/>
              </a:ext>
            </a:extLst>
          </p:cNvPr>
          <p:cNvSpPr txBox="1"/>
          <p:nvPr/>
        </p:nvSpPr>
        <p:spPr>
          <a:xfrm>
            <a:off x="3589531" y="1424654"/>
            <a:ext cx="959319" cy="307777"/>
          </a:xfrm>
          <a:prstGeom prst="rect">
            <a:avLst/>
          </a:prstGeom>
          <a:noFill/>
        </p:spPr>
        <p:txBody>
          <a:bodyPr wrap="square" rtlCol="0">
            <a:spAutoFit/>
          </a:bodyPr>
          <a:lstStyle/>
          <a:p>
            <a:pPr algn="ctr"/>
            <a:r>
              <a:rPr lang="en-US" sz="1400" dirty="0">
                <a:solidFill>
                  <a:srgbClr val="91A496"/>
                </a:solidFill>
              </a:rPr>
              <a:t>571 m/z</a:t>
            </a:r>
          </a:p>
        </p:txBody>
      </p:sp>
      <p:sp>
        <p:nvSpPr>
          <p:cNvPr id="19" name="TextBox 18">
            <a:extLst>
              <a:ext uri="{FF2B5EF4-FFF2-40B4-BE49-F238E27FC236}">
                <a16:creationId xmlns:a16="http://schemas.microsoft.com/office/drawing/2014/main" id="{CD9B9C4E-3708-F302-C55A-AFDF22AA84CB}"/>
              </a:ext>
            </a:extLst>
          </p:cNvPr>
          <p:cNvSpPr txBox="1"/>
          <p:nvPr/>
        </p:nvSpPr>
        <p:spPr>
          <a:xfrm>
            <a:off x="3717486" y="1059657"/>
            <a:ext cx="2806155" cy="369332"/>
          </a:xfrm>
          <a:prstGeom prst="rect">
            <a:avLst/>
          </a:prstGeom>
          <a:noFill/>
        </p:spPr>
        <p:txBody>
          <a:bodyPr wrap="square" rtlCol="0">
            <a:spAutoFit/>
          </a:bodyPr>
          <a:lstStyle/>
          <a:p>
            <a:pPr algn="ctr"/>
            <a:r>
              <a:rPr lang="en-US" dirty="0"/>
              <a:t>MS2 Acquisition Windows</a:t>
            </a:r>
          </a:p>
        </p:txBody>
      </p:sp>
      <p:sp>
        <p:nvSpPr>
          <p:cNvPr id="20" name="Rectangle 19">
            <a:extLst>
              <a:ext uri="{FF2B5EF4-FFF2-40B4-BE49-F238E27FC236}">
                <a16:creationId xmlns:a16="http://schemas.microsoft.com/office/drawing/2014/main" id="{1A69C8EC-406C-01BC-0E2A-E34F287AA706}"/>
              </a:ext>
            </a:extLst>
          </p:cNvPr>
          <p:cNvSpPr/>
          <p:nvPr/>
        </p:nvSpPr>
        <p:spPr>
          <a:xfrm>
            <a:off x="6864615" y="2529161"/>
            <a:ext cx="222991" cy="199586"/>
          </a:xfrm>
          <a:prstGeom prst="rect">
            <a:avLst/>
          </a:prstGeom>
          <a:solidFill>
            <a:srgbClr val="91A4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7D74BBA-129E-B445-E1FC-E339E1757258}"/>
              </a:ext>
            </a:extLst>
          </p:cNvPr>
          <p:cNvSpPr txBox="1"/>
          <p:nvPr/>
        </p:nvSpPr>
        <p:spPr>
          <a:xfrm>
            <a:off x="7154337" y="2398324"/>
            <a:ext cx="1477110" cy="461665"/>
          </a:xfrm>
          <a:prstGeom prst="rect">
            <a:avLst/>
          </a:prstGeom>
          <a:noFill/>
        </p:spPr>
        <p:txBody>
          <a:bodyPr wrap="square" rtlCol="0">
            <a:spAutoFit/>
          </a:bodyPr>
          <a:lstStyle/>
          <a:p>
            <a:r>
              <a:rPr lang="en-US" sz="1200" dirty="0"/>
              <a:t>Precursor ion selection window</a:t>
            </a:r>
          </a:p>
        </p:txBody>
      </p:sp>
    </p:spTree>
    <p:extLst>
      <p:ext uri="{BB962C8B-B14F-4D97-AF65-F5344CB8AC3E}">
        <p14:creationId xmlns:p14="http://schemas.microsoft.com/office/powerpoint/2010/main" val="342751140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 Acquisition: DDA</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86</a:t>
            </a:fld>
            <a:endParaRPr lang="en-US"/>
          </a:p>
        </p:txBody>
      </p:sp>
      <p:pic>
        <p:nvPicPr>
          <p:cNvPr id="6" name="Picture 5">
            <a:extLst>
              <a:ext uri="{FF2B5EF4-FFF2-40B4-BE49-F238E27FC236}">
                <a16:creationId xmlns:a16="http://schemas.microsoft.com/office/drawing/2014/main" id="{7FEB422E-90C9-B2D9-E43C-261CEA767378}"/>
              </a:ext>
            </a:extLst>
          </p:cNvPr>
          <p:cNvPicPr>
            <a:picLocks noChangeAspect="1"/>
          </p:cNvPicPr>
          <p:nvPr/>
        </p:nvPicPr>
        <p:blipFill>
          <a:blip r:embed="rId3"/>
          <a:stretch>
            <a:fillRect/>
          </a:stretch>
        </p:blipFill>
        <p:spPr>
          <a:xfrm>
            <a:off x="1160147" y="1266028"/>
            <a:ext cx="3631266" cy="3394444"/>
          </a:xfrm>
          <a:prstGeom prst="rect">
            <a:avLst/>
          </a:prstGeom>
        </p:spPr>
      </p:pic>
      <p:sp>
        <p:nvSpPr>
          <p:cNvPr id="3" name="Rectangle 2">
            <a:extLst>
              <a:ext uri="{FF2B5EF4-FFF2-40B4-BE49-F238E27FC236}">
                <a16:creationId xmlns:a16="http://schemas.microsoft.com/office/drawing/2014/main" id="{80626DCC-E483-4435-7504-CB83BA60A178}"/>
              </a:ext>
            </a:extLst>
          </p:cNvPr>
          <p:cNvSpPr/>
          <p:nvPr/>
        </p:nvSpPr>
        <p:spPr>
          <a:xfrm>
            <a:off x="1488677" y="4437239"/>
            <a:ext cx="3302737" cy="2839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EC18FAD-4CE6-5DFE-E2A3-7B838F282383}"/>
              </a:ext>
            </a:extLst>
          </p:cNvPr>
          <p:cNvSpPr txBox="1"/>
          <p:nvPr/>
        </p:nvSpPr>
        <p:spPr>
          <a:xfrm>
            <a:off x="1334672" y="4384295"/>
            <a:ext cx="505326" cy="307777"/>
          </a:xfrm>
          <a:prstGeom prst="rect">
            <a:avLst/>
          </a:prstGeom>
          <a:noFill/>
        </p:spPr>
        <p:txBody>
          <a:bodyPr wrap="square" rtlCol="0">
            <a:spAutoFit/>
          </a:bodyPr>
          <a:lstStyle/>
          <a:p>
            <a:pPr algn="ctr"/>
            <a:r>
              <a:rPr lang="en-US" sz="1400" dirty="0"/>
              <a:t>400</a:t>
            </a:r>
          </a:p>
        </p:txBody>
      </p:sp>
      <p:sp>
        <p:nvSpPr>
          <p:cNvPr id="5" name="TextBox 4">
            <a:extLst>
              <a:ext uri="{FF2B5EF4-FFF2-40B4-BE49-F238E27FC236}">
                <a16:creationId xmlns:a16="http://schemas.microsoft.com/office/drawing/2014/main" id="{133F8AD5-0009-6EC6-EEFF-779F6AAEA2B6}"/>
              </a:ext>
            </a:extLst>
          </p:cNvPr>
          <p:cNvSpPr txBox="1"/>
          <p:nvPr/>
        </p:nvSpPr>
        <p:spPr>
          <a:xfrm>
            <a:off x="2339018" y="4382454"/>
            <a:ext cx="505326" cy="307777"/>
          </a:xfrm>
          <a:prstGeom prst="rect">
            <a:avLst/>
          </a:prstGeom>
          <a:noFill/>
        </p:spPr>
        <p:txBody>
          <a:bodyPr wrap="square" rtlCol="0">
            <a:spAutoFit/>
          </a:bodyPr>
          <a:lstStyle/>
          <a:p>
            <a:pPr algn="ctr"/>
            <a:r>
              <a:rPr lang="en-US" sz="1400" dirty="0"/>
              <a:t>600</a:t>
            </a:r>
          </a:p>
        </p:txBody>
      </p:sp>
      <p:sp>
        <p:nvSpPr>
          <p:cNvPr id="7" name="TextBox 6">
            <a:extLst>
              <a:ext uri="{FF2B5EF4-FFF2-40B4-BE49-F238E27FC236}">
                <a16:creationId xmlns:a16="http://schemas.microsoft.com/office/drawing/2014/main" id="{02862C36-0EE9-C3C5-40EB-ECDDD387D61E}"/>
              </a:ext>
            </a:extLst>
          </p:cNvPr>
          <p:cNvSpPr txBox="1"/>
          <p:nvPr/>
        </p:nvSpPr>
        <p:spPr>
          <a:xfrm>
            <a:off x="3343364" y="4389784"/>
            <a:ext cx="505326" cy="307777"/>
          </a:xfrm>
          <a:prstGeom prst="rect">
            <a:avLst/>
          </a:prstGeom>
          <a:noFill/>
        </p:spPr>
        <p:txBody>
          <a:bodyPr wrap="square" rtlCol="0">
            <a:spAutoFit/>
          </a:bodyPr>
          <a:lstStyle/>
          <a:p>
            <a:pPr algn="ctr"/>
            <a:r>
              <a:rPr lang="en-US" sz="1400" dirty="0"/>
              <a:t>800</a:t>
            </a:r>
          </a:p>
        </p:txBody>
      </p:sp>
      <p:sp>
        <p:nvSpPr>
          <p:cNvPr id="8" name="TextBox 7">
            <a:extLst>
              <a:ext uri="{FF2B5EF4-FFF2-40B4-BE49-F238E27FC236}">
                <a16:creationId xmlns:a16="http://schemas.microsoft.com/office/drawing/2014/main" id="{694B611E-8C49-EF25-98D7-3CF2FCB422B6}"/>
              </a:ext>
            </a:extLst>
          </p:cNvPr>
          <p:cNvSpPr txBox="1"/>
          <p:nvPr/>
        </p:nvSpPr>
        <p:spPr>
          <a:xfrm>
            <a:off x="4317098" y="4407473"/>
            <a:ext cx="610323" cy="307777"/>
          </a:xfrm>
          <a:prstGeom prst="rect">
            <a:avLst/>
          </a:prstGeom>
          <a:noFill/>
        </p:spPr>
        <p:txBody>
          <a:bodyPr wrap="square" rtlCol="0">
            <a:spAutoFit/>
          </a:bodyPr>
          <a:lstStyle/>
          <a:p>
            <a:pPr algn="ctr"/>
            <a:r>
              <a:rPr lang="en-US" sz="1400" dirty="0"/>
              <a:t>1000</a:t>
            </a:r>
          </a:p>
        </p:txBody>
      </p:sp>
      <p:sp>
        <p:nvSpPr>
          <p:cNvPr id="9" name="TextBox 8">
            <a:extLst>
              <a:ext uri="{FF2B5EF4-FFF2-40B4-BE49-F238E27FC236}">
                <a16:creationId xmlns:a16="http://schemas.microsoft.com/office/drawing/2014/main" id="{7030E978-9CC0-ABB5-421E-7996A418A009}"/>
              </a:ext>
            </a:extLst>
          </p:cNvPr>
          <p:cNvSpPr txBox="1"/>
          <p:nvPr/>
        </p:nvSpPr>
        <p:spPr>
          <a:xfrm>
            <a:off x="2591681" y="4697561"/>
            <a:ext cx="1298499" cy="369332"/>
          </a:xfrm>
          <a:prstGeom prst="rect">
            <a:avLst/>
          </a:prstGeom>
          <a:noFill/>
        </p:spPr>
        <p:txBody>
          <a:bodyPr wrap="square" rtlCol="0">
            <a:spAutoFit/>
          </a:bodyPr>
          <a:lstStyle/>
          <a:p>
            <a:pPr algn="ctr"/>
            <a:r>
              <a:rPr lang="en-US" dirty="0"/>
              <a:t>m/z</a:t>
            </a:r>
          </a:p>
        </p:txBody>
      </p:sp>
      <p:sp>
        <p:nvSpPr>
          <p:cNvPr id="10" name="Rectangle 9">
            <a:extLst>
              <a:ext uri="{FF2B5EF4-FFF2-40B4-BE49-F238E27FC236}">
                <a16:creationId xmlns:a16="http://schemas.microsoft.com/office/drawing/2014/main" id="{793CD33E-E423-C61B-C312-649A71FF9A0F}"/>
              </a:ext>
            </a:extLst>
          </p:cNvPr>
          <p:cNvSpPr/>
          <p:nvPr/>
        </p:nvSpPr>
        <p:spPr>
          <a:xfrm flipH="1">
            <a:off x="1140895" y="1437365"/>
            <a:ext cx="251528" cy="29450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9D4DDA-B64E-E56D-5267-E1E9815E9E75}"/>
              </a:ext>
            </a:extLst>
          </p:cNvPr>
          <p:cNvSpPr txBox="1"/>
          <p:nvPr/>
        </p:nvSpPr>
        <p:spPr>
          <a:xfrm>
            <a:off x="983351" y="4089233"/>
            <a:ext cx="505326" cy="307777"/>
          </a:xfrm>
          <a:prstGeom prst="rect">
            <a:avLst/>
          </a:prstGeom>
          <a:noFill/>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4F164986-F02C-EB5F-A050-99D164657E9F}"/>
              </a:ext>
            </a:extLst>
          </p:cNvPr>
          <p:cNvSpPr txBox="1"/>
          <p:nvPr/>
        </p:nvSpPr>
        <p:spPr>
          <a:xfrm>
            <a:off x="983351" y="3336859"/>
            <a:ext cx="505326" cy="307777"/>
          </a:xfrm>
          <a:prstGeom prst="rect">
            <a:avLst/>
          </a:prstGeom>
          <a:noFill/>
        </p:spPr>
        <p:txBody>
          <a:bodyPr wrap="square" rtlCol="0">
            <a:spAutoFit/>
          </a:bodyPr>
          <a:lstStyle/>
          <a:p>
            <a:pPr algn="ctr"/>
            <a:r>
              <a:rPr lang="en-US" sz="1400" dirty="0"/>
              <a:t>30</a:t>
            </a:r>
          </a:p>
        </p:txBody>
      </p:sp>
      <p:sp>
        <p:nvSpPr>
          <p:cNvPr id="13" name="TextBox 12">
            <a:extLst>
              <a:ext uri="{FF2B5EF4-FFF2-40B4-BE49-F238E27FC236}">
                <a16:creationId xmlns:a16="http://schemas.microsoft.com/office/drawing/2014/main" id="{0EA13953-4B49-20BD-ED14-7BC3EFE9C61D}"/>
              </a:ext>
            </a:extLst>
          </p:cNvPr>
          <p:cNvSpPr txBox="1"/>
          <p:nvPr/>
        </p:nvSpPr>
        <p:spPr>
          <a:xfrm>
            <a:off x="983351" y="2574859"/>
            <a:ext cx="505326" cy="307777"/>
          </a:xfrm>
          <a:prstGeom prst="rect">
            <a:avLst/>
          </a:prstGeom>
          <a:noFill/>
        </p:spPr>
        <p:txBody>
          <a:bodyPr wrap="square" rtlCol="0">
            <a:spAutoFit/>
          </a:bodyPr>
          <a:lstStyle/>
          <a:p>
            <a:pPr algn="ctr"/>
            <a:r>
              <a:rPr lang="en-US" sz="1400" dirty="0"/>
              <a:t>60</a:t>
            </a:r>
          </a:p>
        </p:txBody>
      </p:sp>
      <p:sp>
        <p:nvSpPr>
          <p:cNvPr id="14" name="TextBox 13">
            <a:extLst>
              <a:ext uri="{FF2B5EF4-FFF2-40B4-BE49-F238E27FC236}">
                <a16:creationId xmlns:a16="http://schemas.microsoft.com/office/drawing/2014/main" id="{AC2AE1D2-4D3A-25D5-23C7-676865F72D0C}"/>
              </a:ext>
            </a:extLst>
          </p:cNvPr>
          <p:cNvSpPr txBox="1"/>
          <p:nvPr/>
        </p:nvSpPr>
        <p:spPr>
          <a:xfrm>
            <a:off x="983351" y="1808150"/>
            <a:ext cx="505326" cy="307777"/>
          </a:xfrm>
          <a:prstGeom prst="rect">
            <a:avLst/>
          </a:prstGeom>
          <a:noFill/>
        </p:spPr>
        <p:txBody>
          <a:bodyPr wrap="square" rtlCol="0">
            <a:spAutoFit/>
          </a:bodyPr>
          <a:lstStyle/>
          <a:p>
            <a:pPr algn="ctr"/>
            <a:r>
              <a:rPr lang="en-US" sz="1400" dirty="0"/>
              <a:t>90</a:t>
            </a:r>
          </a:p>
        </p:txBody>
      </p:sp>
      <p:sp>
        <p:nvSpPr>
          <p:cNvPr id="15" name="TextBox 14">
            <a:extLst>
              <a:ext uri="{FF2B5EF4-FFF2-40B4-BE49-F238E27FC236}">
                <a16:creationId xmlns:a16="http://schemas.microsoft.com/office/drawing/2014/main" id="{C3EE0ECC-929D-7917-026B-F6A4ABCB5516}"/>
              </a:ext>
            </a:extLst>
          </p:cNvPr>
          <p:cNvSpPr txBox="1"/>
          <p:nvPr/>
        </p:nvSpPr>
        <p:spPr>
          <a:xfrm rot="16200000">
            <a:off x="-66166" y="2778576"/>
            <a:ext cx="1867994" cy="369332"/>
          </a:xfrm>
          <a:prstGeom prst="rect">
            <a:avLst/>
          </a:prstGeom>
          <a:noFill/>
        </p:spPr>
        <p:txBody>
          <a:bodyPr wrap="square" rtlCol="0">
            <a:spAutoFit/>
          </a:bodyPr>
          <a:lstStyle/>
          <a:p>
            <a:pPr algn="ctr"/>
            <a:r>
              <a:rPr lang="en-US" dirty="0"/>
              <a:t>Relative Intensity</a:t>
            </a:r>
          </a:p>
        </p:txBody>
      </p:sp>
      <p:sp>
        <p:nvSpPr>
          <p:cNvPr id="16" name="Rectangle 15">
            <a:extLst>
              <a:ext uri="{FF2B5EF4-FFF2-40B4-BE49-F238E27FC236}">
                <a16:creationId xmlns:a16="http://schemas.microsoft.com/office/drawing/2014/main" id="{E4996F08-1AC2-BDDE-ADA0-68CC911082CD}"/>
              </a:ext>
            </a:extLst>
          </p:cNvPr>
          <p:cNvSpPr/>
          <p:nvPr/>
        </p:nvSpPr>
        <p:spPr>
          <a:xfrm>
            <a:off x="2339018" y="1578543"/>
            <a:ext cx="348004" cy="818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88CFC06-2E1E-1C71-1E66-8BEEF4D4D2EC}"/>
              </a:ext>
            </a:extLst>
          </p:cNvPr>
          <p:cNvSpPr txBox="1"/>
          <p:nvPr/>
        </p:nvSpPr>
        <p:spPr>
          <a:xfrm>
            <a:off x="2180726" y="1437365"/>
            <a:ext cx="959319" cy="307777"/>
          </a:xfrm>
          <a:prstGeom prst="rect">
            <a:avLst/>
          </a:prstGeom>
          <a:noFill/>
        </p:spPr>
        <p:txBody>
          <a:bodyPr wrap="square" rtlCol="0">
            <a:spAutoFit/>
          </a:bodyPr>
          <a:lstStyle/>
          <a:p>
            <a:pPr algn="ctr"/>
            <a:r>
              <a:rPr lang="en-US" sz="1400" dirty="0">
                <a:solidFill>
                  <a:srgbClr val="91A496"/>
                </a:solidFill>
              </a:rPr>
              <a:t>571 m/z</a:t>
            </a:r>
          </a:p>
        </p:txBody>
      </p:sp>
      <p:sp>
        <p:nvSpPr>
          <p:cNvPr id="18" name="Rectangle 17">
            <a:extLst>
              <a:ext uri="{FF2B5EF4-FFF2-40B4-BE49-F238E27FC236}">
                <a16:creationId xmlns:a16="http://schemas.microsoft.com/office/drawing/2014/main" id="{57D79747-92C2-F5E9-AC50-55D59111378E}"/>
              </a:ext>
            </a:extLst>
          </p:cNvPr>
          <p:cNvSpPr/>
          <p:nvPr/>
        </p:nvSpPr>
        <p:spPr>
          <a:xfrm>
            <a:off x="1974864" y="1578543"/>
            <a:ext cx="348004" cy="818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97C5031-9689-22A9-E2D5-87D1D8B13811}"/>
              </a:ext>
            </a:extLst>
          </p:cNvPr>
          <p:cNvSpPr txBox="1"/>
          <p:nvPr/>
        </p:nvSpPr>
        <p:spPr>
          <a:xfrm>
            <a:off x="1411675" y="1624502"/>
            <a:ext cx="959319" cy="307777"/>
          </a:xfrm>
          <a:prstGeom prst="rect">
            <a:avLst/>
          </a:prstGeom>
          <a:noFill/>
        </p:spPr>
        <p:txBody>
          <a:bodyPr wrap="square" rtlCol="0">
            <a:spAutoFit/>
          </a:bodyPr>
          <a:lstStyle/>
          <a:p>
            <a:pPr algn="ctr"/>
            <a:r>
              <a:rPr lang="en-US" sz="1400" dirty="0">
                <a:solidFill>
                  <a:srgbClr val="ACB0CD"/>
                </a:solidFill>
              </a:rPr>
              <a:t>535 m/z</a:t>
            </a:r>
          </a:p>
        </p:txBody>
      </p:sp>
      <p:sp>
        <p:nvSpPr>
          <p:cNvPr id="20" name="Rectangle 19">
            <a:extLst>
              <a:ext uri="{FF2B5EF4-FFF2-40B4-BE49-F238E27FC236}">
                <a16:creationId xmlns:a16="http://schemas.microsoft.com/office/drawing/2014/main" id="{8937D32A-A971-E6F3-3E4A-489272DAF591}"/>
              </a:ext>
            </a:extLst>
          </p:cNvPr>
          <p:cNvSpPr/>
          <p:nvPr/>
        </p:nvSpPr>
        <p:spPr>
          <a:xfrm>
            <a:off x="2585527" y="1385462"/>
            <a:ext cx="1012781" cy="11531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7AEB31D-6D4E-E75F-B465-0E1280194125}"/>
              </a:ext>
            </a:extLst>
          </p:cNvPr>
          <p:cNvSpPr/>
          <p:nvPr/>
        </p:nvSpPr>
        <p:spPr>
          <a:xfrm>
            <a:off x="3066927" y="1591253"/>
            <a:ext cx="1501834" cy="80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3FF92AF-23F1-9C5B-A559-D6AAAA2E860A}"/>
              </a:ext>
            </a:extLst>
          </p:cNvPr>
          <p:cNvSpPr txBox="1"/>
          <p:nvPr/>
        </p:nvSpPr>
        <p:spPr>
          <a:xfrm>
            <a:off x="3156195" y="1437365"/>
            <a:ext cx="959319" cy="307777"/>
          </a:xfrm>
          <a:prstGeom prst="rect">
            <a:avLst/>
          </a:prstGeom>
          <a:noFill/>
        </p:spPr>
        <p:txBody>
          <a:bodyPr wrap="square" rtlCol="0">
            <a:spAutoFit/>
          </a:bodyPr>
          <a:lstStyle/>
          <a:p>
            <a:pPr algn="ctr"/>
            <a:r>
              <a:rPr lang="en-US" sz="1400" dirty="0">
                <a:solidFill>
                  <a:srgbClr val="DDBDCD"/>
                </a:solidFill>
              </a:rPr>
              <a:t>788 m/z</a:t>
            </a:r>
          </a:p>
        </p:txBody>
      </p:sp>
      <p:sp>
        <p:nvSpPr>
          <p:cNvPr id="23" name="TextBox 22">
            <a:extLst>
              <a:ext uri="{FF2B5EF4-FFF2-40B4-BE49-F238E27FC236}">
                <a16:creationId xmlns:a16="http://schemas.microsoft.com/office/drawing/2014/main" id="{286D87E2-DE48-5638-0485-2926D1E2E4B9}"/>
              </a:ext>
            </a:extLst>
          </p:cNvPr>
          <p:cNvSpPr txBox="1"/>
          <p:nvPr/>
        </p:nvSpPr>
        <p:spPr>
          <a:xfrm>
            <a:off x="2513020" y="1694929"/>
            <a:ext cx="959319" cy="307777"/>
          </a:xfrm>
          <a:prstGeom prst="rect">
            <a:avLst/>
          </a:prstGeom>
          <a:noFill/>
        </p:spPr>
        <p:txBody>
          <a:bodyPr wrap="square" rtlCol="0">
            <a:spAutoFit/>
          </a:bodyPr>
          <a:lstStyle/>
          <a:p>
            <a:pPr algn="ctr"/>
            <a:r>
              <a:rPr lang="en-US" sz="1400" dirty="0">
                <a:solidFill>
                  <a:srgbClr val="C4B3CE"/>
                </a:solidFill>
              </a:rPr>
              <a:t>753 m/z</a:t>
            </a:r>
          </a:p>
        </p:txBody>
      </p:sp>
      <p:sp>
        <p:nvSpPr>
          <p:cNvPr id="24" name="TextBox 23">
            <a:extLst>
              <a:ext uri="{FF2B5EF4-FFF2-40B4-BE49-F238E27FC236}">
                <a16:creationId xmlns:a16="http://schemas.microsoft.com/office/drawing/2014/main" id="{3B68353D-4D85-C45F-B44A-E4C2BCD0FEB9}"/>
              </a:ext>
            </a:extLst>
          </p:cNvPr>
          <p:cNvSpPr txBox="1"/>
          <p:nvPr/>
        </p:nvSpPr>
        <p:spPr>
          <a:xfrm>
            <a:off x="4216619" y="1691076"/>
            <a:ext cx="959319" cy="307777"/>
          </a:xfrm>
          <a:prstGeom prst="rect">
            <a:avLst/>
          </a:prstGeom>
          <a:noFill/>
        </p:spPr>
        <p:txBody>
          <a:bodyPr wrap="square" rtlCol="0">
            <a:spAutoFit/>
          </a:bodyPr>
          <a:lstStyle/>
          <a:p>
            <a:pPr algn="ctr"/>
            <a:r>
              <a:rPr lang="en-US" sz="1400" dirty="0">
                <a:solidFill>
                  <a:srgbClr val="95B0C1"/>
                </a:solidFill>
              </a:rPr>
              <a:t>941 m/z</a:t>
            </a:r>
          </a:p>
        </p:txBody>
      </p:sp>
      <p:sp>
        <p:nvSpPr>
          <p:cNvPr id="25" name="TextBox 24">
            <a:extLst>
              <a:ext uri="{FF2B5EF4-FFF2-40B4-BE49-F238E27FC236}">
                <a16:creationId xmlns:a16="http://schemas.microsoft.com/office/drawing/2014/main" id="{1BA0B7FF-C444-2D94-0F83-E0DC8C34A915}"/>
              </a:ext>
            </a:extLst>
          </p:cNvPr>
          <p:cNvSpPr txBox="1"/>
          <p:nvPr/>
        </p:nvSpPr>
        <p:spPr>
          <a:xfrm>
            <a:off x="3825831" y="1447766"/>
            <a:ext cx="959319" cy="307777"/>
          </a:xfrm>
          <a:prstGeom prst="rect">
            <a:avLst/>
          </a:prstGeom>
          <a:noFill/>
        </p:spPr>
        <p:txBody>
          <a:bodyPr wrap="square" rtlCol="0">
            <a:spAutoFit/>
          </a:bodyPr>
          <a:lstStyle/>
          <a:p>
            <a:pPr algn="ctr"/>
            <a:r>
              <a:rPr lang="en-US" sz="1400" dirty="0">
                <a:solidFill>
                  <a:srgbClr val="7FAEAB"/>
                </a:solidFill>
              </a:rPr>
              <a:t>915 m/z</a:t>
            </a:r>
          </a:p>
        </p:txBody>
      </p:sp>
      <p:sp>
        <p:nvSpPr>
          <p:cNvPr id="26" name="TextBox 25">
            <a:extLst>
              <a:ext uri="{FF2B5EF4-FFF2-40B4-BE49-F238E27FC236}">
                <a16:creationId xmlns:a16="http://schemas.microsoft.com/office/drawing/2014/main" id="{FA6290ED-DF15-F748-355F-5A64EF1FC512}"/>
              </a:ext>
            </a:extLst>
          </p:cNvPr>
          <p:cNvSpPr txBox="1"/>
          <p:nvPr/>
        </p:nvSpPr>
        <p:spPr>
          <a:xfrm>
            <a:off x="2121266" y="1059657"/>
            <a:ext cx="2806155" cy="369332"/>
          </a:xfrm>
          <a:prstGeom prst="rect">
            <a:avLst/>
          </a:prstGeom>
          <a:noFill/>
        </p:spPr>
        <p:txBody>
          <a:bodyPr wrap="square" rtlCol="0">
            <a:spAutoFit/>
          </a:bodyPr>
          <a:lstStyle/>
          <a:p>
            <a:pPr algn="ctr"/>
            <a:r>
              <a:rPr lang="en-US" dirty="0"/>
              <a:t>MS2 Acquisition Windows</a:t>
            </a:r>
          </a:p>
        </p:txBody>
      </p:sp>
      <p:sp>
        <p:nvSpPr>
          <p:cNvPr id="28" name="Rectangle 27">
            <a:extLst>
              <a:ext uri="{FF2B5EF4-FFF2-40B4-BE49-F238E27FC236}">
                <a16:creationId xmlns:a16="http://schemas.microsoft.com/office/drawing/2014/main" id="{BA443205-7102-376D-616D-8B036BE7C223}"/>
              </a:ext>
            </a:extLst>
          </p:cNvPr>
          <p:cNvSpPr/>
          <p:nvPr/>
        </p:nvSpPr>
        <p:spPr>
          <a:xfrm>
            <a:off x="6873735" y="2496314"/>
            <a:ext cx="222991" cy="199586"/>
          </a:xfrm>
          <a:prstGeom prst="rect">
            <a:avLst/>
          </a:prstGeom>
          <a:solidFill>
            <a:srgbClr val="91A4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E936747-E3D4-8C5A-B0AC-63DB49D9C400}"/>
              </a:ext>
            </a:extLst>
          </p:cNvPr>
          <p:cNvSpPr txBox="1"/>
          <p:nvPr/>
        </p:nvSpPr>
        <p:spPr>
          <a:xfrm>
            <a:off x="7209692" y="2892176"/>
            <a:ext cx="1477110" cy="461665"/>
          </a:xfrm>
          <a:prstGeom prst="rect">
            <a:avLst/>
          </a:prstGeom>
          <a:noFill/>
        </p:spPr>
        <p:txBody>
          <a:bodyPr wrap="square" rtlCol="0">
            <a:spAutoFit/>
          </a:bodyPr>
          <a:lstStyle/>
          <a:p>
            <a:r>
              <a:rPr lang="en-US" sz="1200" dirty="0"/>
              <a:t>Precursor ion selection windows</a:t>
            </a:r>
          </a:p>
        </p:txBody>
      </p:sp>
      <p:sp>
        <p:nvSpPr>
          <p:cNvPr id="30" name="Rectangle 29">
            <a:extLst>
              <a:ext uri="{FF2B5EF4-FFF2-40B4-BE49-F238E27FC236}">
                <a16:creationId xmlns:a16="http://schemas.microsoft.com/office/drawing/2014/main" id="{AA60FE42-1659-B1BE-5A5C-E5893A7CFDE2}"/>
              </a:ext>
            </a:extLst>
          </p:cNvPr>
          <p:cNvSpPr/>
          <p:nvPr/>
        </p:nvSpPr>
        <p:spPr>
          <a:xfrm>
            <a:off x="6873737" y="2859989"/>
            <a:ext cx="222991" cy="199586"/>
          </a:xfrm>
          <a:prstGeom prst="rect">
            <a:avLst/>
          </a:prstGeom>
          <a:solidFill>
            <a:srgbClr val="C4B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5AA1958-6C1A-9CA8-0FAD-78F82DFF9588}"/>
              </a:ext>
            </a:extLst>
          </p:cNvPr>
          <p:cNvSpPr/>
          <p:nvPr/>
        </p:nvSpPr>
        <p:spPr>
          <a:xfrm>
            <a:off x="6873737" y="3237066"/>
            <a:ext cx="222991" cy="199586"/>
          </a:xfrm>
          <a:prstGeom prst="rect">
            <a:avLst/>
          </a:prstGeom>
          <a:solidFill>
            <a:srgbClr val="DDBD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0FADA7A-A5F2-E565-4FFF-C0BF4F2CB827}"/>
              </a:ext>
            </a:extLst>
          </p:cNvPr>
          <p:cNvSpPr/>
          <p:nvPr/>
        </p:nvSpPr>
        <p:spPr>
          <a:xfrm>
            <a:off x="6877873" y="3612363"/>
            <a:ext cx="222991" cy="199586"/>
          </a:xfrm>
          <a:prstGeom prst="rect">
            <a:avLst/>
          </a:prstGeom>
          <a:solidFill>
            <a:srgbClr val="7FAE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0FD86D-E4C0-5AEE-D5C6-1CE65EDB0C55}"/>
              </a:ext>
            </a:extLst>
          </p:cNvPr>
          <p:cNvSpPr/>
          <p:nvPr/>
        </p:nvSpPr>
        <p:spPr>
          <a:xfrm>
            <a:off x="6873735" y="3979678"/>
            <a:ext cx="222991" cy="199586"/>
          </a:xfrm>
          <a:prstGeom prst="rect">
            <a:avLst/>
          </a:prstGeom>
          <a:solidFill>
            <a:srgbClr val="95B0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45A21A1-E96A-1014-7355-7B806F668528}"/>
              </a:ext>
            </a:extLst>
          </p:cNvPr>
          <p:cNvSpPr/>
          <p:nvPr/>
        </p:nvSpPr>
        <p:spPr>
          <a:xfrm>
            <a:off x="6873736" y="2101873"/>
            <a:ext cx="222991" cy="199586"/>
          </a:xfrm>
          <a:prstGeom prst="rect">
            <a:avLst/>
          </a:prstGeom>
          <a:solidFill>
            <a:srgbClr val="A0AA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373149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 Acquisition: DDA</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87</a:t>
            </a:fld>
            <a:endParaRPr lang="en-US"/>
          </a:p>
        </p:txBody>
      </p:sp>
      <p:pic>
        <p:nvPicPr>
          <p:cNvPr id="6" name="Picture 5">
            <a:extLst>
              <a:ext uri="{FF2B5EF4-FFF2-40B4-BE49-F238E27FC236}">
                <a16:creationId xmlns:a16="http://schemas.microsoft.com/office/drawing/2014/main" id="{7FEB422E-90C9-B2D9-E43C-261CEA767378}"/>
              </a:ext>
            </a:extLst>
          </p:cNvPr>
          <p:cNvPicPr>
            <a:picLocks noChangeAspect="1"/>
          </p:cNvPicPr>
          <p:nvPr/>
        </p:nvPicPr>
        <p:blipFill>
          <a:blip r:embed="rId3"/>
          <a:stretch>
            <a:fillRect/>
          </a:stretch>
        </p:blipFill>
        <p:spPr>
          <a:xfrm>
            <a:off x="1160147" y="1266028"/>
            <a:ext cx="3631266" cy="3394444"/>
          </a:xfrm>
          <a:prstGeom prst="rect">
            <a:avLst/>
          </a:prstGeom>
        </p:spPr>
      </p:pic>
      <p:sp>
        <p:nvSpPr>
          <p:cNvPr id="3" name="Rectangle 2">
            <a:extLst>
              <a:ext uri="{FF2B5EF4-FFF2-40B4-BE49-F238E27FC236}">
                <a16:creationId xmlns:a16="http://schemas.microsoft.com/office/drawing/2014/main" id="{80626DCC-E483-4435-7504-CB83BA60A178}"/>
              </a:ext>
            </a:extLst>
          </p:cNvPr>
          <p:cNvSpPr/>
          <p:nvPr/>
        </p:nvSpPr>
        <p:spPr>
          <a:xfrm>
            <a:off x="1488677" y="4437239"/>
            <a:ext cx="3302737" cy="2839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EC18FAD-4CE6-5DFE-E2A3-7B838F282383}"/>
              </a:ext>
            </a:extLst>
          </p:cNvPr>
          <p:cNvSpPr txBox="1"/>
          <p:nvPr/>
        </p:nvSpPr>
        <p:spPr>
          <a:xfrm>
            <a:off x="1334672" y="4384295"/>
            <a:ext cx="505326" cy="307777"/>
          </a:xfrm>
          <a:prstGeom prst="rect">
            <a:avLst/>
          </a:prstGeom>
          <a:noFill/>
        </p:spPr>
        <p:txBody>
          <a:bodyPr wrap="square" rtlCol="0">
            <a:spAutoFit/>
          </a:bodyPr>
          <a:lstStyle/>
          <a:p>
            <a:pPr algn="ctr"/>
            <a:r>
              <a:rPr lang="en-US" sz="1400" dirty="0"/>
              <a:t>400</a:t>
            </a:r>
          </a:p>
        </p:txBody>
      </p:sp>
      <p:sp>
        <p:nvSpPr>
          <p:cNvPr id="5" name="TextBox 4">
            <a:extLst>
              <a:ext uri="{FF2B5EF4-FFF2-40B4-BE49-F238E27FC236}">
                <a16:creationId xmlns:a16="http://schemas.microsoft.com/office/drawing/2014/main" id="{133F8AD5-0009-6EC6-EEFF-779F6AAEA2B6}"/>
              </a:ext>
            </a:extLst>
          </p:cNvPr>
          <p:cNvSpPr txBox="1"/>
          <p:nvPr/>
        </p:nvSpPr>
        <p:spPr>
          <a:xfrm>
            <a:off x="2339018" y="4382454"/>
            <a:ext cx="505326" cy="307777"/>
          </a:xfrm>
          <a:prstGeom prst="rect">
            <a:avLst/>
          </a:prstGeom>
          <a:noFill/>
        </p:spPr>
        <p:txBody>
          <a:bodyPr wrap="square" rtlCol="0">
            <a:spAutoFit/>
          </a:bodyPr>
          <a:lstStyle/>
          <a:p>
            <a:pPr algn="ctr"/>
            <a:r>
              <a:rPr lang="en-US" sz="1400" dirty="0"/>
              <a:t>600</a:t>
            </a:r>
          </a:p>
        </p:txBody>
      </p:sp>
      <p:sp>
        <p:nvSpPr>
          <p:cNvPr id="7" name="TextBox 6">
            <a:extLst>
              <a:ext uri="{FF2B5EF4-FFF2-40B4-BE49-F238E27FC236}">
                <a16:creationId xmlns:a16="http://schemas.microsoft.com/office/drawing/2014/main" id="{02862C36-0EE9-C3C5-40EB-ECDDD387D61E}"/>
              </a:ext>
            </a:extLst>
          </p:cNvPr>
          <p:cNvSpPr txBox="1"/>
          <p:nvPr/>
        </p:nvSpPr>
        <p:spPr>
          <a:xfrm>
            <a:off x="3343364" y="4389784"/>
            <a:ext cx="505326" cy="307777"/>
          </a:xfrm>
          <a:prstGeom prst="rect">
            <a:avLst/>
          </a:prstGeom>
          <a:noFill/>
        </p:spPr>
        <p:txBody>
          <a:bodyPr wrap="square" rtlCol="0">
            <a:spAutoFit/>
          </a:bodyPr>
          <a:lstStyle/>
          <a:p>
            <a:pPr algn="ctr"/>
            <a:r>
              <a:rPr lang="en-US" sz="1400" dirty="0"/>
              <a:t>800</a:t>
            </a:r>
          </a:p>
        </p:txBody>
      </p:sp>
      <p:sp>
        <p:nvSpPr>
          <p:cNvPr id="8" name="TextBox 7">
            <a:extLst>
              <a:ext uri="{FF2B5EF4-FFF2-40B4-BE49-F238E27FC236}">
                <a16:creationId xmlns:a16="http://schemas.microsoft.com/office/drawing/2014/main" id="{694B611E-8C49-EF25-98D7-3CF2FCB422B6}"/>
              </a:ext>
            </a:extLst>
          </p:cNvPr>
          <p:cNvSpPr txBox="1"/>
          <p:nvPr/>
        </p:nvSpPr>
        <p:spPr>
          <a:xfrm>
            <a:off x="4317098" y="4407473"/>
            <a:ext cx="610323" cy="307777"/>
          </a:xfrm>
          <a:prstGeom prst="rect">
            <a:avLst/>
          </a:prstGeom>
          <a:noFill/>
        </p:spPr>
        <p:txBody>
          <a:bodyPr wrap="square" rtlCol="0">
            <a:spAutoFit/>
          </a:bodyPr>
          <a:lstStyle/>
          <a:p>
            <a:pPr algn="ctr"/>
            <a:r>
              <a:rPr lang="en-US" sz="1400" dirty="0"/>
              <a:t>1000</a:t>
            </a:r>
          </a:p>
        </p:txBody>
      </p:sp>
      <p:sp>
        <p:nvSpPr>
          <p:cNvPr id="9" name="TextBox 8">
            <a:extLst>
              <a:ext uri="{FF2B5EF4-FFF2-40B4-BE49-F238E27FC236}">
                <a16:creationId xmlns:a16="http://schemas.microsoft.com/office/drawing/2014/main" id="{7030E978-9CC0-ABB5-421E-7996A418A009}"/>
              </a:ext>
            </a:extLst>
          </p:cNvPr>
          <p:cNvSpPr txBox="1"/>
          <p:nvPr/>
        </p:nvSpPr>
        <p:spPr>
          <a:xfrm>
            <a:off x="2591681" y="4697561"/>
            <a:ext cx="1298499" cy="369332"/>
          </a:xfrm>
          <a:prstGeom prst="rect">
            <a:avLst/>
          </a:prstGeom>
          <a:noFill/>
        </p:spPr>
        <p:txBody>
          <a:bodyPr wrap="square" rtlCol="0">
            <a:spAutoFit/>
          </a:bodyPr>
          <a:lstStyle/>
          <a:p>
            <a:pPr algn="ctr"/>
            <a:r>
              <a:rPr lang="en-US" dirty="0"/>
              <a:t>m/z</a:t>
            </a:r>
          </a:p>
        </p:txBody>
      </p:sp>
      <p:sp>
        <p:nvSpPr>
          <p:cNvPr id="10" name="Rectangle 9">
            <a:extLst>
              <a:ext uri="{FF2B5EF4-FFF2-40B4-BE49-F238E27FC236}">
                <a16:creationId xmlns:a16="http://schemas.microsoft.com/office/drawing/2014/main" id="{793CD33E-E423-C61B-C312-649A71FF9A0F}"/>
              </a:ext>
            </a:extLst>
          </p:cNvPr>
          <p:cNvSpPr/>
          <p:nvPr/>
        </p:nvSpPr>
        <p:spPr>
          <a:xfrm flipH="1">
            <a:off x="1140895" y="1437365"/>
            <a:ext cx="251528" cy="29450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9D4DDA-B64E-E56D-5267-E1E9815E9E75}"/>
              </a:ext>
            </a:extLst>
          </p:cNvPr>
          <p:cNvSpPr txBox="1"/>
          <p:nvPr/>
        </p:nvSpPr>
        <p:spPr>
          <a:xfrm>
            <a:off x="983351" y="4089233"/>
            <a:ext cx="505326" cy="307777"/>
          </a:xfrm>
          <a:prstGeom prst="rect">
            <a:avLst/>
          </a:prstGeom>
          <a:noFill/>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4F164986-F02C-EB5F-A050-99D164657E9F}"/>
              </a:ext>
            </a:extLst>
          </p:cNvPr>
          <p:cNvSpPr txBox="1"/>
          <p:nvPr/>
        </p:nvSpPr>
        <p:spPr>
          <a:xfrm>
            <a:off x="983351" y="3336859"/>
            <a:ext cx="505326" cy="307777"/>
          </a:xfrm>
          <a:prstGeom prst="rect">
            <a:avLst/>
          </a:prstGeom>
          <a:noFill/>
        </p:spPr>
        <p:txBody>
          <a:bodyPr wrap="square" rtlCol="0">
            <a:spAutoFit/>
          </a:bodyPr>
          <a:lstStyle/>
          <a:p>
            <a:pPr algn="ctr"/>
            <a:r>
              <a:rPr lang="en-US" sz="1400" dirty="0"/>
              <a:t>30</a:t>
            </a:r>
          </a:p>
        </p:txBody>
      </p:sp>
      <p:sp>
        <p:nvSpPr>
          <p:cNvPr id="13" name="TextBox 12">
            <a:extLst>
              <a:ext uri="{FF2B5EF4-FFF2-40B4-BE49-F238E27FC236}">
                <a16:creationId xmlns:a16="http://schemas.microsoft.com/office/drawing/2014/main" id="{0EA13953-4B49-20BD-ED14-7BC3EFE9C61D}"/>
              </a:ext>
            </a:extLst>
          </p:cNvPr>
          <p:cNvSpPr txBox="1"/>
          <p:nvPr/>
        </p:nvSpPr>
        <p:spPr>
          <a:xfrm>
            <a:off x="983351" y="2574859"/>
            <a:ext cx="505326" cy="307777"/>
          </a:xfrm>
          <a:prstGeom prst="rect">
            <a:avLst/>
          </a:prstGeom>
          <a:noFill/>
        </p:spPr>
        <p:txBody>
          <a:bodyPr wrap="square" rtlCol="0">
            <a:spAutoFit/>
          </a:bodyPr>
          <a:lstStyle/>
          <a:p>
            <a:pPr algn="ctr"/>
            <a:r>
              <a:rPr lang="en-US" sz="1400" dirty="0"/>
              <a:t>60</a:t>
            </a:r>
          </a:p>
        </p:txBody>
      </p:sp>
      <p:sp>
        <p:nvSpPr>
          <p:cNvPr id="14" name="TextBox 13">
            <a:extLst>
              <a:ext uri="{FF2B5EF4-FFF2-40B4-BE49-F238E27FC236}">
                <a16:creationId xmlns:a16="http://schemas.microsoft.com/office/drawing/2014/main" id="{AC2AE1D2-4D3A-25D5-23C7-676865F72D0C}"/>
              </a:ext>
            </a:extLst>
          </p:cNvPr>
          <p:cNvSpPr txBox="1"/>
          <p:nvPr/>
        </p:nvSpPr>
        <p:spPr>
          <a:xfrm>
            <a:off x="983351" y="1808150"/>
            <a:ext cx="505326" cy="307777"/>
          </a:xfrm>
          <a:prstGeom prst="rect">
            <a:avLst/>
          </a:prstGeom>
          <a:noFill/>
        </p:spPr>
        <p:txBody>
          <a:bodyPr wrap="square" rtlCol="0">
            <a:spAutoFit/>
          </a:bodyPr>
          <a:lstStyle/>
          <a:p>
            <a:pPr algn="ctr"/>
            <a:r>
              <a:rPr lang="en-US" sz="1400" dirty="0"/>
              <a:t>90</a:t>
            </a:r>
          </a:p>
        </p:txBody>
      </p:sp>
      <p:sp>
        <p:nvSpPr>
          <p:cNvPr id="15" name="TextBox 14">
            <a:extLst>
              <a:ext uri="{FF2B5EF4-FFF2-40B4-BE49-F238E27FC236}">
                <a16:creationId xmlns:a16="http://schemas.microsoft.com/office/drawing/2014/main" id="{C3EE0ECC-929D-7917-026B-F6A4ABCB5516}"/>
              </a:ext>
            </a:extLst>
          </p:cNvPr>
          <p:cNvSpPr txBox="1"/>
          <p:nvPr/>
        </p:nvSpPr>
        <p:spPr>
          <a:xfrm rot="16200000">
            <a:off x="-66166" y="2778576"/>
            <a:ext cx="1867994" cy="369332"/>
          </a:xfrm>
          <a:prstGeom prst="rect">
            <a:avLst/>
          </a:prstGeom>
          <a:noFill/>
        </p:spPr>
        <p:txBody>
          <a:bodyPr wrap="square" rtlCol="0">
            <a:spAutoFit/>
          </a:bodyPr>
          <a:lstStyle/>
          <a:p>
            <a:pPr algn="ctr"/>
            <a:r>
              <a:rPr lang="en-US" dirty="0"/>
              <a:t>Relative Intensity</a:t>
            </a:r>
          </a:p>
        </p:txBody>
      </p:sp>
      <p:sp>
        <p:nvSpPr>
          <p:cNvPr id="16" name="Rectangle 15">
            <a:extLst>
              <a:ext uri="{FF2B5EF4-FFF2-40B4-BE49-F238E27FC236}">
                <a16:creationId xmlns:a16="http://schemas.microsoft.com/office/drawing/2014/main" id="{E4996F08-1AC2-BDDE-ADA0-68CC911082CD}"/>
              </a:ext>
            </a:extLst>
          </p:cNvPr>
          <p:cNvSpPr/>
          <p:nvPr/>
        </p:nvSpPr>
        <p:spPr>
          <a:xfrm>
            <a:off x="2339018" y="1578543"/>
            <a:ext cx="348004" cy="818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88CFC06-2E1E-1C71-1E66-8BEEF4D4D2EC}"/>
              </a:ext>
            </a:extLst>
          </p:cNvPr>
          <p:cNvSpPr txBox="1"/>
          <p:nvPr/>
        </p:nvSpPr>
        <p:spPr>
          <a:xfrm>
            <a:off x="2180726" y="1437365"/>
            <a:ext cx="959319" cy="307777"/>
          </a:xfrm>
          <a:prstGeom prst="rect">
            <a:avLst/>
          </a:prstGeom>
          <a:noFill/>
        </p:spPr>
        <p:txBody>
          <a:bodyPr wrap="square" rtlCol="0">
            <a:spAutoFit/>
          </a:bodyPr>
          <a:lstStyle/>
          <a:p>
            <a:pPr algn="ctr"/>
            <a:r>
              <a:rPr lang="en-US" sz="1400" dirty="0">
                <a:solidFill>
                  <a:srgbClr val="91A496"/>
                </a:solidFill>
              </a:rPr>
              <a:t>571 m/z</a:t>
            </a:r>
          </a:p>
        </p:txBody>
      </p:sp>
      <p:sp>
        <p:nvSpPr>
          <p:cNvPr id="18" name="Rectangle 17">
            <a:extLst>
              <a:ext uri="{FF2B5EF4-FFF2-40B4-BE49-F238E27FC236}">
                <a16:creationId xmlns:a16="http://schemas.microsoft.com/office/drawing/2014/main" id="{57D79747-92C2-F5E9-AC50-55D59111378E}"/>
              </a:ext>
            </a:extLst>
          </p:cNvPr>
          <p:cNvSpPr/>
          <p:nvPr/>
        </p:nvSpPr>
        <p:spPr>
          <a:xfrm>
            <a:off x="1974864" y="1578543"/>
            <a:ext cx="348004" cy="818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97C5031-9689-22A9-E2D5-87D1D8B13811}"/>
              </a:ext>
            </a:extLst>
          </p:cNvPr>
          <p:cNvSpPr txBox="1"/>
          <p:nvPr/>
        </p:nvSpPr>
        <p:spPr>
          <a:xfrm>
            <a:off x="1411675" y="1624502"/>
            <a:ext cx="959319" cy="307777"/>
          </a:xfrm>
          <a:prstGeom prst="rect">
            <a:avLst/>
          </a:prstGeom>
          <a:noFill/>
        </p:spPr>
        <p:txBody>
          <a:bodyPr wrap="square" rtlCol="0">
            <a:spAutoFit/>
          </a:bodyPr>
          <a:lstStyle/>
          <a:p>
            <a:pPr algn="ctr"/>
            <a:r>
              <a:rPr lang="en-US" sz="1400" dirty="0">
                <a:solidFill>
                  <a:srgbClr val="ACB0CD"/>
                </a:solidFill>
              </a:rPr>
              <a:t>535 m/z</a:t>
            </a:r>
          </a:p>
        </p:txBody>
      </p:sp>
      <p:sp>
        <p:nvSpPr>
          <p:cNvPr id="20" name="Rectangle 19">
            <a:extLst>
              <a:ext uri="{FF2B5EF4-FFF2-40B4-BE49-F238E27FC236}">
                <a16:creationId xmlns:a16="http://schemas.microsoft.com/office/drawing/2014/main" id="{8937D32A-A971-E6F3-3E4A-489272DAF591}"/>
              </a:ext>
            </a:extLst>
          </p:cNvPr>
          <p:cNvSpPr/>
          <p:nvPr/>
        </p:nvSpPr>
        <p:spPr>
          <a:xfrm>
            <a:off x="2585527" y="1385462"/>
            <a:ext cx="1012781" cy="11531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7AEB31D-6D4E-E75F-B465-0E1280194125}"/>
              </a:ext>
            </a:extLst>
          </p:cNvPr>
          <p:cNvSpPr/>
          <p:nvPr/>
        </p:nvSpPr>
        <p:spPr>
          <a:xfrm>
            <a:off x="3066927" y="1591253"/>
            <a:ext cx="1501834" cy="808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3FF92AF-23F1-9C5B-A559-D6AAAA2E860A}"/>
              </a:ext>
            </a:extLst>
          </p:cNvPr>
          <p:cNvSpPr txBox="1"/>
          <p:nvPr/>
        </p:nvSpPr>
        <p:spPr>
          <a:xfrm>
            <a:off x="3156195" y="1437365"/>
            <a:ext cx="959319" cy="307777"/>
          </a:xfrm>
          <a:prstGeom prst="rect">
            <a:avLst/>
          </a:prstGeom>
          <a:noFill/>
        </p:spPr>
        <p:txBody>
          <a:bodyPr wrap="square" rtlCol="0">
            <a:spAutoFit/>
          </a:bodyPr>
          <a:lstStyle/>
          <a:p>
            <a:pPr algn="ctr"/>
            <a:r>
              <a:rPr lang="en-US" sz="1400" dirty="0">
                <a:solidFill>
                  <a:srgbClr val="DDBDCD"/>
                </a:solidFill>
              </a:rPr>
              <a:t>788 m/z</a:t>
            </a:r>
          </a:p>
        </p:txBody>
      </p:sp>
      <p:sp>
        <p:nvSpPr>
          <p:cNvPr id="23" name="TextBox 22">
            <a:extLst>
              <a:ext uri="{FF2B5EF4-FFF2-40B4-BE49-F238E27FC236}">
                <a16:creationId xmlns:a16="http://schemas.microsoft.com/office/drawing/2014/main" id="{286D87E2-DE48-5638-0485-2926D1E2E4B9}"/>
              </a:ext>
            </a:extLst>
          </p:cNvPr>
          <p:cNvSpPr txBox="1"/>
          <p:nvPr/>
        </p:nvSpPr>
        <p:spPr>
          <a:xfrm>
            <a:off x="2513020" y="1694929"/>
            <a:ext cx="959319" cy="307777"/>
          </a:xfrm>
          <a:prstGeom prst="rect">
            <a:avLst/>
          </a:prstGeom>
          <a:noFill/>
        </p:spPr>
        <p:txBody>
          <a:bodyPr wrap="square" rtlCol="0">
            <a:spAutoFit/>
          </a:bodyPr>
          <a:lstStyle/>
          <a:p>
            <a:pPr algn="ctr"/>
            <a:r>
              <a:rPr lang="en-US" sz="1400" dirty="0">
                <a:solidFill>
                  <a:srgbClr val="C4B3CE"/>
                </a:solidFill>
              </a:rPr>
              <a:t>753 m/z</a:t>
            </a:r>
          </a:p>
        </p:txBody>
      </p:sp>
      <p:sp>
        <p:nvSpPr>
          <p:cNvPr id="24" name="TextBox 23">
            <a:extLst>
              <a:ext uri="{FF2B5EF4-FFF2-40B4-BE49-F238E27FC236}">
                <a16:creationId xmlns:a16="http://schemas.microsoft.com/office/drawing/2014/main" id="{3B68353D-4D85-C45F-B44A-E4C2BCD0FEB9}"/>
              </a:ext>
            </a:extLst>
          </p:cNvPr>
          <p:cNvSpPr txBox="1"/>
          <p:nvPr/>
        </p:nvSpPr>
        <p:spPr>
          <a:xfrm>
            <a:off x="4216619" y="1691076"/>
            <a:ext cx="959319" cy="307777"/>
          </a:xfrm>
          <a:prstGeom prst="rect">
            <a:avLst/>
          </a:prstGeom>
          <a:noFill/>
        </p:spPr>
        <p:txBody>
          <a:bodyPr wrap="square" rtlCol="0">
            <a:spAutoFit/>
          </a:bodyPr>
          <a:lstStyle/>
          <a:p>
            <a:pPr algn="ctr"/>
            <a:r>
              <a:rPr lang="en-US" sz="1400" dirty="0">
                <a:solidFill>
                  <a:srgbClr val="95B0C1"/>
                </a:solidFill>
              </a:rPr>
              <a:t>941 m/z</a:t>
            </a:r>
          </a:p>
        </p:txBody>
      </p:sp>
      <p:sp>
        <p:nvSpPr>
          <p:cNvPr id="25" name="TextBox 24">
            <a:extLst>
              <a:ext uri="{FF2B5EF4-FFF2-40B4-BE49-F238E27FC236}">
                <a16:creationId xmlns:a16="http://schemas.microsoft.com/office/drawing/2014/main" id="{1BA0B7FF-C444-2D94-0F83-E0DC8C34A915}"/>
              </a:ext>
            </a:extLst>
          </p:cNvPr>
          <p:cNvSpPr txBox="1"/>
          <p:nvPr/>
        </p:nvSpPr>
        <p:spPr>
          <a:xfrm>
            <a:off x="3825831" y="1447766"/>
            <a:ext cx="959319" cy="307777"/>
          </a:xfrm>
          <a:prstGeom prst="rect">
            <a:avLst/>
          </a:prstGeom>
          <a:noFill/>
        </p:spPr>
        <p:txBody>
          <a:bodyPr wrap="square" rtlCol="0">
            <a:spAutoFit/>
          </a:bodyPr>
          <a:lstStyle/>
          <a:p>
            <a:pPr algn="ctr"/>
            <a:r>
              <a:rPr lang="en-US" sz="1400" dirty="0">
                <a:solidFill>
                  <a:srgbClr val="7FAEAB"/>
                </a:solidFill>
              </a:rPr>
              <a:t>915 m/z</a:t>
            </a:r>
          </a:p>
        </p:txBody>
      </p:sp>
      <p:sp>
        <p:nvSpPr>
          <p:cNvPr id="26" name="TextBox 25">
            <a:extLst>
              <a:ext uri="{FF2B5EF4-FFF2-40B4-BE49-F238E27FC236}">
                <a16:creationId xmlns:a16="http://schemas.microsoft.com/office/drawing/2014/main" id="{FA6290ED-DF15-F748-355F-5A64EF1FC512}"/>
              </a:ext>
            </a:extLst>
          </p:cNvPr>
          <p:cNvSpPr txBox="1"/>
          <p:nvPr/>
        </p:nvSpPr>
        <p:spPr>
          <a:xfrm>
            <a:off x="2121266" y="1059657"/>
            <a:ext cx="2806155" cy="369332"/>
          </a:xfrm>
          <a:prstGeom prst="rect">
            <a:avLst/>
          </a:prstGeom>
          <a:noFill/>
        </p:spPr>
        <p:txBody>
          <a:bodyPr wrap="square" rtlCol="0">
            <a:spAutoFit/>
          </a:bodyPr>
          <a:lstStyle/>
          <a:p>
            <a:pPr algn="ctr"/>
            <a:r>
              <a:rPr lang="en-US" dirty="0"/>
              <a:t>MS2 Acquisition Windows</a:t>
            </a:r>
          </a:p>
        </p:txBody>
      </p:sp>
      <p:sp>
        <p:nvSpPr>
          <p:cNvPr id="27" name="TextBox 26">
            <a:extLst>
              <a:ext uri="{FF2B5EF4-FFF2-40B4-BE49-F238E27FC236}">
                <a16:creationId xmlns:a16="http://schemas.microsoft.com/office/drawing/2014/main" id="{107B854A-F7BD-0046-E4F7-F9D3A3F65B83}"/>
              </a:ext>
            </a:extLst>
          </p:cNvPr>
          <p:cNvSpPr txBox="1"/>
          <p:nvPr/>
        </p:nvSpPr>
        <p:spPr>
          <a:xfrm>
            <a:off x="5920218" y="1894246"/>
            <a:ext cx="2883877" cy="2031325"/>
          </a:xfrm>
          <a:prstGeom prst="rect">
            <a:avLst/>
          </a:prstGeom>
          <a:noFill/>
        </p:spPr>
        <p:txBody>
          <a:bodyPr wrap="square" rtlCol="0">
            <a:spAutoFit/>
          </a:bodyPr>
          <a:lstStyle/>
          <a:p>
            <a:r>
              <a:rPr lang="en-US" dirty="0"/>
              <a:t>Precursor ions fragmented:</a:t>
            </a:r>
          </a:p>
          <a:p>
            <a:pPr marL="285750" indent="-285750">
              <a:buFont typeface="Arial" panose="020B0604020202020204" pitchFamily="34" charset="0"/>
              <a:buChar char="•"/>
            </a:pPr>
            <a:r>
              <a:rPr lang="en-US" dirty="0"/>
              <a:t>535 m/z</a:t>
            </a:r>
          </a:p>
          <a:p>
            <a:pPr marL="285750" indent="-285750">
              <a:buFont typeface="Arial" panose="020B0604020202020204" pitchFamily="34" charset="0"/>
              <a:buChar char="•"/>
            </a:pPr>
            <a:r>
              <a:rPr lang="en-US" dirty="0"/>
              <a:t>571 m/z</a:t>
            </a:r>
          </a:p>
          <a:p>
            <a:pPr marL="285750" indent="-285750">
              <a:buFont typeface="Arial" panose="020B0604020202020204" pitchFamily="34" charset="0"/>
              <a:buChar char="•"/>
            </a:pPr>
            <a:r>
              <a:rPr lang="en-US" dirty="0"/>
              <a:t>753 m/z</a:t>
            </a:r>
          </a:p>
          <a:p>
            <a:pPr marL="285750" indent="-285750">
              <a:buFont typeface="Arial" panose="020B0604020202020204" pitchFamily="34" charset="0"/>
              <a:buChar char="•"/>
            </a:pPr>
            <a:r>
              <a:rPr lang="en-US" dirty="0"/>
              <a:t>788 m/z</a:t>
            </a:r>
          </a:p>
          <a:p>
            <a:pPr marL="285750" indent="-285750">
              <a:buFont typeface="Arial" panose="020B0604020202020204" pitchFamily="34" charset="0"/>
              <a:buChar char="•"/>
            </a:pPr>
            <a:r>
              <a:rPr lang="en-US" dirty="0"/>
              <a:t>915 m/z</a:t>
            </a:r>
          </a:p>
          <a:p>
            <a:pPr marL="285750" indent="-285750">
              <a:buFont typeface="Arial" panose="020B0604020202020204" pitchFamily="34" charset="0"/>
              <a:buChar char="•"/>
            </a:pPr>
            <a:r>
              <a:rPr lang="en-US" dirty="0"/>
              <a:t>941 m/z</a:t>
            </a:r>
          </a:p>
        </p:txBody>
      </p:sp>
    </p:spTree>
    <p:extLst>
      <p:ext uri="{BB962C8B-B14F-4D97-AF65-F5344CB8AC3E}">
        <p14:creationId xmlns:p14="http://schemas.microsoft.com/office/powerpoint/2010/main" val="396216150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 Acquisition: DIA</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88</a:t>
            </a:fld>
            <a:endParaRPr lang="en-US"/>
          </a:p>
        </p:txBody>
      </p:sp>
      <p:pic>
        <p:nvPicPr>
          <p:cNvPr id="7" name="Picture 6">
            <a:extLst>
              <a:ext uri="{FF2B5EF4-FFF2-40B4-BE49-F238E27FC236}">
                <a16:creationId xmlns:a16="http://schemas.microsoft.com/office/drawing/2014/main" id="{D2EC109B-EC39-CB39-C7A8-EDC21FA3A8D1}"/>
              </a:ext>
            </a:extLst>
          </p:cNvPr>
          <p:cNvPicPr>
            <a:picLocks noChangeAspect="1"/>
          </p:cNvPicPr>
          <p:nvPr/>
        </p:nvPicPr>
        <p:blipFill>
          <a:blip r:embed="rId3"/>
          <a:stretch>
            <a:fillRect/>
          </a:stretch>
        </p:blipFill>
        <p:spPr>
          <a:xfrm>
            <a:off x="1644157" y="1231395"/>
            <a:ext cx="3915435" cy="3660081"/>
          </a:xfrm>
          <a:prstGeom prst="rect">
            <a:avLst/>
          </a:prstGeom>
        </p:spPr>
      </p:pic>
      <p:sp>
        <p:nvSpPr>
          <p:cNvPr id="3" name="Rectangle 2">
            <a:extLst>
              <a:ext uri="{FF2B5EF4-FFF2-40B4-BE49-F238E27FC236}">
                <a16:creationId xmlns:a16="http://schemas.microsoft.com/office/drawing/2014/main" id="{B5C2B3A7-BC74-FFFB-2ADF-C7A367E8C568}"/>
              </a:ext>
            </a:extLst>
          </p:cNvPr>
          <p:cNvSpPr/>
          <p:nvPr/>
        </p:nvSpPr>
        <p:spPr>
          <a:xfrm>
            <a:off x="1997242" y="4648995"/>
            <a:ext cx="3562350" cy="2839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682535-B13C-739C-0233-21616DB9480E}"/>
              </a:ext>
            </a:extLst>
          </p:cNvPr>
          <p:cNvSpPr txBox="1"/>
          <p:nvPr/>
        </p:nvSpPr>
        <p:spPr>
          <a:xfrm>
            <a:off x="1843237" y="4596051"/>
            <a:ext cx="505326" cy="307777"/>
          </a:xfrm>
          <a:prstGeom prst="rect">
            <a:avLst/>
          </a:prstGeom>
          <a:noFill/>
        </p:spPr>
        <p:txBody>
          <a:bodyPr wrap="square" rtlCol="0">
            <a:spAutoFit/>
          </a:bodyPr>
          <a:lstStyle/>
          <a:p>
            <a:pPr algn="ctr"/>
            <a:r>
              <a:rPr lang="en-US" sz="1400" dirty="0"/>
              <a:t>400</a:t>
            </a:r>
          </a:p>
        </p:txBody>
      </p:sp>
      <p:sp>
        <p:nvSpPr>
          <p:cNvPr id="5" name="TextBox 4">
            <a:extLst>
              <a:ext uri="{FF2B5EF4-FFF2-40B4-BE49-F238E27FC236}">
                <a16:creationId xmlns:a16="http://schemas.microsoft.com/office/drawing/2014/main" id="{B0755D35-3289-5902-ABD0-BA4B771572DC}"/>
              </a:ext>
            </a:extLst>
          </p:cNvPr>
          <p:cNvSpPr txBox="1"/>
          <p:nvPr/>
        </p:nvSpPr>
        <p:spPr>
          <a:xfrm>
            <a:off x="2929399" y="4594210"/>
            <a:ext cx="505326" cy="307777"/>
          </a:xfrm>
          <a:prstGeom prst="rect">
            <a:avLst/>
          </a:prstGeom>
          <a:noFill/>
        </p:spPr>
        <p:txBody>
          <a:bodyPr wrap="square" rtlCol="0">
            <a:spAutoFit/>
          </a:bodyPr>
          <a:lstStyle/>
          <a:p>
            <a:pPr algn="ctr"/>
            <a:r>
              <a:rPr lang="en-US" sz="1400" dirty="0"/>
              <a:t>600</a:t>
            </a:r>
          </a:p>
        </p:txBody>
      </p:sp>
      <p:sp>
        <p:nvSpPr>
          <p:cNvPr id="6" name="TextBox 5">
            <a:extLst>
              <a:ext uri="{FF2B5EF4-FFF2-40B4-BE49-F238E27FC236}">
                <a16:creationId xmlns:a16="http://schemas.microsoft.com/office/drawing/2014/main" id="{6657E8B3-6B07-E7B3-1296-BFAC424009D0}"/>
              </a:ext>
            </a:extLst>
          </p:cNvPr>
          <p:cNvSpPr txBox="1"/>
          <p:nvPr/>
        </p:nvSpPr>
        <p:spPr>
          <a:xfrm>
            <a:off x="4015561" y="4601540"/>
            <a:ext cx="505326" cy="307777"/>
          </a:xfrm>
          <a:prstGeom prst="rect">
            <a:avLst/>
          </a:prstGeom>
          <a:noFill/>
        </p:spPr>
        <p:txBody>
          <a:bodyPr wrap="square" rtlCol="0">
            <a:spAutoFit/>
          </a:bodyPr>
          <a:lstStyle/>
          <a:p>
            <a:pPr algn="ctr"/>
            <a:r>
              <a:rPr lang="en-US" sz="1400" dirty="0"/>
              <a:t>800</a:t>
            </a:r>
          </a:p>
        </p:txBody>
      </p:sp>
      <p:sp>
        <p:nvSpPr>
          <p:cNvPr id="8" name="TextBox 7">
            <a:extLst>
              <a:ext uri="{FF2B5EF4-FFF2-40B4-BE49-F238E27FC236}">
                <a16:creationId xmlns:a16="http://schemas.microsoft.com/office/drawing/2014/main" id="{2DD9773C-F0C5-11A4-D165-28EAEC688B35}"/>
              </a:ext>
            </a:extLst>
          </p:cNvPr>
          <p:cNvSpPr txBox="1"/>
          <p:nvPr/>
        </p:nvSpPr>
        <p:spPr>
          <a:xfrm>
            <a:off x="5032610" y="4596050"/>
            <a:ext cx="610323" cy="307777"/>
          </a:xfrm>
          <a:prstGeom prst="rect">
            <a:avLst/>
          </a:prstGeom>
          <a:noFill/>
        </p:spPr>
        <p:txBody>
          <a:bodyPr wrap="square" rtlCol="0">
            <a:spAutoFit/>
          </a:bodyPr>
          <a:lstStyle/>
          <a:p>
            <a:pPr algn="ctr"/>
            <a:r>
              <a:rPr lang="en-US" sz="1400" dirty="0"/>
              <a:t>1000</a:t>
            </a:r>
          </a:p>
        </p:txBody>
      </p:sp>
      <p:sp>
        <p:nvSpPr>
          <p:cNvPr id="9" name="TextBox 8">
            <a:extLst>
              <a:ext uri="{FF2B5EF4-FFF2-40B4-BE49-F238E27FC236}">
                <a16:creationId xmlns:a16="http://schemas.microsoft.com/office/drawing/2014/main" id="{50C4BE2F-8951-80D1-21F6-96293BC6FCDA}"/>
              </a:ext>
            </a:extLst>
          </p:cNvPr>
          <p:cNvSpPr txBox="1"/>
          <p:nvPr/>
        </p:nvSpPr>
        <p:spPr>
          <a:xfrm>
            <a:off x="3110450" y="4779491"/>
            <a:ext cx="1298499" cy="369332"/>
          </a:xfrm>
          <a:prstGeom prst="rect">
            <a:avLst/>
          </a:prstGeom>
          <a:noFill/>
        </p:spPr>
        <p:txBody>
          <a:bodyPr wrap="square" rtlCol="0">
            <a:spAutoFit/>
          </a:bodyPr>
          <a:lstStyle/>
          <a:p>
            <a:pPr algn="ctr"/>
            <a:r>
              <a:rPr lang="en-US" dirty="0"/>
              <a:t>m/z</a:t>
            </a:r>
          </a:p>
        </p:txBody>
      </p:sp>
      <p:sp>
        <p:nvSpPr>
          <p:cNvPr id="10" name="Rectangle 9">
            <a:extLst>
              <a:ext uri="{FF2B5EF4-FFF2-40B4-BE49-F238E27FC236}">
                <a16:creationId xmlns:a16="http://schemas.microsoft.com/office/drawing/2014/main" id="{3DC3C654-118A-6221-F51B-866097A37C2B}"/>
              </a:ext>
            </a:extLst>
          </p:cNvPr>
          <p:cNvSpPr/>
          <p:nvPr/>
        </p:nvSpPr>
        <p:spPr>
          <a:xfrm flipH="1">
            <a:off x="1649460" y="1649121"/>
            <a:ext cx="251528" cy="29450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150115-5307-AB29-7814-C48714985221}"/>
              </a:ext>
            </a:extLst>
          </p:cNvPr>
          <p:cNvSpPr txBox="1"/>
          <p:nvPr/>
        </p:nvSpPr>
        <p:spPr>
          <a:xfrm>
            <a:off x="1523841" y="4310613"/>
            <a:ext cx="505326" cy="307777"/>
          </a:xfrm>
          <a:prstGeom prst="rect">
            <a:avLst/>
          </a:prstGeom>
          <a:noFill/>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5757C308-6695-2433-366C-B223B58AF9F7}"/>
              </a:ext>
            </a:extLst>
          </p:cNvPr>
          <p:cNvSpPr txBox="1"/>
          <p:nvPr/>
        </p:nvSpPr>
        <p:spPr>
          <a:xfrm>
            <a:off x="1523841" y="3476423"/>
            <a:ext cx="505326" cy="307777"/>
          </a:xfrm>
          <a:prstGeom prst="rect">
            <a:avLst/>
          </a:prstGeom>
          <a:noFill/>
        </p:spPr>
        <p:txBody>
          <a:bodyPr wrap="square" rtlCol="0">
            <a:spAutoFit/>
          </a:bodyPr>
          <a:lstStyle/>
          <a:p>
            <a:pPr algn="ctr"/>
            <a:r>
              <a:rPr lang="en-US" sz="1400" dirty="0"/>
              <a:t>30</a:t>
            </a:r>
          </a:p>
        </p:txBody>
      </p:sp>
      <p:sp>
        <p:nvSpPr>
          <p:cNvPr id="13" name="TextBox 12">
            <a:extLst>
              <a:ext uri="{FF2B5EF4-FFF2-40B4-BE49-F238E27FC236}">
                <a16:creationId xmlns:a16="http://schemas.microsoft.com/office/drawing/2014/main" id="{59CFA188-43DF-A8B4-DEAA-BBC2418CFBF9}"/>
              </a:ext>
            </a:extLst>
          </p:cNvPr>
          <p:cNvSpPr txBox="1"/>
          <p:nvPr/>
        </p:nvSpPr>
        <p:spPr>
          <a:xfrm>
            <a:off x="1523841" y="2651858"/>
            <a:ext cx="505326" cy="307777"/>
          </a:xfrm>
          <a:prstGeom prst="rect">
            <a:avLst/>
          </a:prstGeom>
          <a:noFill/>
        </p:spPr>
        <p:txBody>
          <a:bodyPr wrap="square" rtlCol="0">
            <a:spAutoFit/>
          </a:bodyPr>
          <a:lstStyle/>
          <a:p>
            <a:pPr algn="ctr"/>
            <a:r>
              <a:rPr lang="en-US" sz="1400" dirty="0"/>
              <a:t>60</a:t>
            </a:r>
          </a:p>
        </p:txBody>
      </p:sp>
      <p:sp>
        <p:nvSpPr>
          <p:cNvPr id="14" name="TextBox 13">
            <a:extLst>
              <a:ext uri="{FF2B5EF4-FFF2-40B4-BE49-F238E27FC236}">
                <a16:creationId xmlns:a16="http://schemas.microsoft.com/office/drawing/2014/main" id="{509F516F-F12F-5083-19C4-7F6B6941731D}"/>
              </a:ext>
            </a:extLst>
          </p:cNvPr>
          <p:cNvSpPr txBox="1"/>
          <p:nvPr/>
        </p:nvSpPr>
        <p:spPr>
          <a:xfrm>
            <a:off x="1523841" y="1822584"/>
            <a:ext cx="505326" cy="307777"/>
          </a:xfrm>
          <a:prstGeom prst="rect">
            <a:avLst/>
          </a:prstGeom>
          <a:noFill/>
        </p:spPr>
        <p:txBody>
          <a:bodyPr wrap="square" rtlCol="0">
            <a:spAutoFit/>
          </a:bodyPr>
          <a:lstStyle/>
          <a:p>
            <a:pPr algn="ctr"/>
            <a:r>
              <a:rPr lang="en-US" sz="1400" dirty="0"/>
              <a:t>90</a:t>
            </a:r>
          </a:p>
        </p:txBody>
      </p:sp>
      <p:sp>
        <p:nvSpPr>
          <p:cNvPr id="15" name="TextBox 14">
            <a:extLst>
              <a:ext uri="{FF2B5EF4-FFF2-40B4-BE49-F238E27FC236}">
                <a16:creationId xmlns:a16="http://schemas.microsoft.com/office/drawing/2014/main" id="{80D036A0-F209-3A12-17F1-5ABCA717C69D}"/>
              </a:ext>
            </a:extLst>
          </p:cNvPr>
          <p:cNvSpPr txBox="1"/>
          <p:nvPr/>
        </p:nvSpPr>
        <p:spPr>
          <a:xfrm rot="16200000">
            <a:off x="474324" y="2936999"/>
            <a:ext cx="1867994" cy="369332"/>
          </a:xfrm>
          <a:prstGeom prst="rect">
            <a:avLst/>
          </a:prstGeom>
          <a:noFill/>
        </p:spPr>
        <p:txBody>
          <a:bodyPr wrap="square" rtlCol="0">
            <a:spAutoFit/>
          </a:bodyPr>
          <a:lstStyle/>
          <a:p>
            <a:pPr algn="ctr"/>
            <a:r>
              <a:rPr lang="en-US" dirty="0"/>
              <a:t>Relative Intensity</a:t>
            </a:r>
          </a:p>
        </p:txBody>
      </p:sp>
      <p:sp>
        <p:nvSpPr>
          <p:cNvPr id="16" name="TextBox 15">
            <a:extLst>
              <a:ext uri="{FF2B5EF4-FFF2-40B4-BE49-F238E27FC236}">
                <a16:creationId xmlns:a16="http://schemas.microsoft.com/office/drawing/2014/main" id="{18FF620F-97D3-C487-3979-F5AD45E5F62F}"/>
              </a:ext>
            </a:extLst>
          </p:cNvPr>
          <p:cNvSpPr txBox="1"/>
          <p:nvPr/>
        </p:nvSpPr>
        <p:spPr>
          <a:xfrm>
            <a:off x="2029167" y="1171182"/>
            <a:ext cx="779916" cy="523220"/>
          </a:xfrm>
          <a:prstGeom prst="rect">
            <a:avLst/>
          </a:prstGeom>
          <a:solidFill>
            <a:schemeClr val="bg1"/>
          </a:solidFill>
        </p:spPr>
        <p:txBody>
          <a:bodyPr wrap="square" rtlCol="0">
            <a:spAutoFit/>
          </a:bodyPr>
          <a:lstStyle/>
          <a:p>
            <a:pPr algn="ctr"/>
            <a:r>
              <a:rPr lang="en-US" sz="1400" dirty="0">
                <a:solidFill>
                  <a:srgbClr val="91A496"/>
                </a:solidFill>
              </a:rPr>
              <a:t>400-500 </a:t>
            </a:r>
          </a:p>
          <a:p>
            <a:pPr algn="ctr"/>
            <a:r>
              <a:rPr lang="en-US" sz="1400" dirty="0">
                <a:solidFill>
                  <a:srgbClr val="91A496"/>
                </a:solidFill>
              </a:rPr>
              <a:t>m/z</a:t>
            </a:r>
          </a:p>
        </p:txBody>
      </p:sp>
      <p:sp>
        <p:nvSpPr>
          <p:cNvPr id="17" name="TextBox 16">
            <a:extLst>
              <a:ext uri="{FF2B5EF4-FFF2-40B4-BE49-F238E27FC236}">
                <a16:creationId xmlns:a16="http://schemas.microsoft.com/office/drawing/2014/main" id="{665B7F37-EB14-4706-9FC7-929FB24A18AF}"/>
              </a:ext>
            </a:extLst>
          </p:cNvPr>
          <p:cNvSpPr txBox="1"/>
          <p:nvPr/>
        </p:nvSpPr>
        <p:spPr>
          <a:xfrm>
            <a:off x="1958605" y="1236987"/>
            <a:ext cx="779916" cy="430887"/>
          </a:xfrm>
          <a:prstGeom prst="rect">
            <a:avLst/>
          </a:prstGeom>
          <a:solidFill>
            <a:schemeClr val="bg1"/>
          </a:solidFill>
        </p:spPr>
        <p:txBody>
          <a:bodyPr wrap="square" rtlCol="0">
            <a:spAutoFit/>
          </a:bodyPr>
          <a:lstStyle/>
          <a:p>
            <a:pPr algn="ctr"/>
            <a:r>
              <a:rPr lang="en-US" sz="1100" dirty="0">
                <a:solidFill>
                  <a:srgbClr val="91A496"/>
                </a:solidFill>
              </a:rPr>
              <a:t>400-500 </a:t>
            </a:r>
          </a:p>
          <a:p>
            <a:pPr algn="ctr"/>
            <a:r>
              <a:rPr lang="en-US" sz="1100" dirty="0">
                <a:solidFill>
                  <a:srgbClr val="91A496"/>
                </a:solidFill>
              </a:rPr>
              <a:t>m/z</a:t>
            </a:r>
          </a:p>
        </p:txBody>
      </p:sp>
      <p:sp>
        <p:nvSpPr>
          <p:cNvPr id="19" name="TextBox 18">
            <a:extLst>
              <a:ext uri="{FF2B5EF4-FFF2-40B4-BE49-F238E27FC236}">
                <a16:creationId xmlns:a16="http://schemas.microsoft.com/office/drawing/2014/main" id="{7BFE30A7-CE49-50DE-AD12-E1B16304BD7B}"/>
              </a:ext>
            </a:extLst>
          </p:cNvPr>
          <p:cNvSpPr txBox="1"/>
          <p:nvPr/>
        </p:nvSpPr>
        <p:spPr>
          <a:xfrm>
            <a:off x="2612483" y="1028887"/>
            <a:ext cx="2806155" cy="369332"/>
          </a:xfrm>
          <a:prstGeom prst="rect">
            <a:avLst/>
          </a:prstGeom>
          <a:noFill/>
        </p:spPr>
        <p:txBody>
          <a:bodyPr wrap="square" rtlCol="0">
            <a:spAutoFit/>
          </a:bodyPr>
          <a:lstStyle/>
          <a:p>
            <a:pPr algn="ctr"/>
            <a:r>
              <a:rPr lang="en-US" dirty="0"/>
              <a:t>MS2 Acquisition Windows</a:t>
            </a:r>
          </a:p>
        </p:txBody>
      </p:sp>
      <p:sp>
        <p:nvSpPr>
          <p:cNvPr id="20" name="Rectangle 19">
            <a:extLst>
              <a:ext uri="{FF2B5EF4-FFF2-40B4-BE49-F238E27FC236}">
                <a16:creationId xmlns:a16="http://schemas.microsoft.com/office/drawing/2014/main" id="{C3E03ADF-4561-0D16-8615-C7529DF36E21}"/>
              </a:ext>
            </a:extLst>
          </p:cNvPr>
          <p:cNvSpPr/>
          <p:nvPr/>
        </p:nvSpPr>
        <p:spPr>
          <a:xfrm>
            <a:off x="6864615" y="2529161"/>
            <a:ext cx="222991" cy="199586"/>
          </a:xfrm>
          <a:prstGeom prst="rect">
            <a:avLst/>
          </a:prstGeom>
          <a:solidFill>
            <a:srgbClr val="91A4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9D2B05C-7B13-754B-FDCA-F34A36BBD8F2}"/>
              </a:ext>
            </a:extLst>
          </p:cNvPr>
          <p:cNvSpPr txBox="1"/>
          <p:nvPr/>
        </p:nvSpPr>
        <p:spPr>
          <a:xfrm>
            <a:off x="7154337" y="2398324"/>
            <a:ext cx="1477110" cy="461665"/>
          </a:xfrm>
          <a:prstGeom prst="rect">
            <a:avLst/>
          </a:prstGeom>
          <a:noFill/>
        </p:spPr>
        <p:txBody>
          <a:bodyPr wrap="square" rtlCol="0">
            <a:spAutoFit/>
          </a:bodyPr>
          <a:lstStyle/>
          <a:p>
            <a:r>
              <a:rPr lang="en-US" sz="1200" dirty="0"/>
              <a:t>Precursor ion selection window</a:t>
            </a:r>
          </a:p>
        </p:txBody>
      </p:sp>
    </p:spTree>
    <p:extLst>
      <p:ext uri="{BB962C8B-B14F-4D97-AF65-F5344CB8AC3E}">
        <p14:creationId xmlns:p14="http://schemas.microsoft.com/office/powerpoint/2010/main" val="2739659443"/>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 Acquisition: DIA</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89</a:t>
            </a:fld>
            <a:endParaRPr lang="en-US"/>
          </a:p>
        </p:txBody>
      </p:sp>
      <p:pic>
        <p:nvPicPr>
          <p:cNvPr id="5" name="Picture 4">
            <a:extLst>
              <a:ext uri="{FF2B5EF4-FFF2-40B4-BE49-F238E27FC236}">
                <a16:creationId xmlns:a16="http://schemas.microsoft.com/office/drawing/2014/main" id="{F29E9D96-97E1-D245-CBB5-8A56D0CC48DD}"/>
              </a:ext>
            </a:extLst>
          </p:cNvPr>
          <p:cNvPicPr>
            <a:picLocks noChangeAspect="1"/>
          </p:cNvPicPr>
          <p:nvPr/>
        </p:nvPicPr>
        <p:blipFill>
          <a:blip r:embed="rId3"/>
          <a:stretch>
            <a:fillRect/>
          </a:stretch>
        </p:blipFill>
        <p:spPr>
          <a:xfrm>
            <a:off x="1644157" y="1231395"/>
            <a:ext cx="3915435" cy="3660080"/>
          </a:xfrm>
          <a:prstGeom prst="rect">
            <a:avLst/>
          </a:prstGeom>
        </p:spPr>
      </p:pic>
      <p:sp>
        <p:nvSpPr>
          <p:cNvPr id="3" name="Rectangle 2">
            <a:extLst>
              <a:ext uri="{FF2B5EF4-FFF2-40B4-BE49-F238E27FC236}">
                <a16:creationId xmlns:a16="http://schemas.microsoft.com/office/drawing/2014/main" id="{A07AB517-86AB-E83D-4A67-76EDD75DB514}"/>
              </a:ext>
            </a:extLst>
          </p:cNvPr>
          <p:cNvSpPr/>
          <p:nvPr/>
        </p:nvSpPr>
        <p:spPr>
          <a:xfrm>
            <a:off x="1997242" y="4648995"/>
            <a:ext cx="3562350" cy="2839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978790-5623-E5A0-E9DD-A228B32EA708}"/>
              </a:ext>
            </a:extLst>
          </p:cNvPr>
          <p:cNvSpPr txBox="1"/>
          <p:nvPr/>
        </p:nvSpPr>
        <p:spPr>
          <a:xfrm>
            <a:off x="1843237" y="4596051"/>
            <a:ext cx="505326" cy="307777"/>
          </a:xfrm>
          <a:prstGeom prst="rect">
            <a:avLst/>
          </a:prstGeom>
          <a:noFill/>
        </p:spPr>
        <p:txBody>
          <a:bodyPr wrap="square" rtlCol="0">
            <a:spAutoFit/>
          </a:bodyPr>
          <a:lstStyle/>
          <a:p>
            <a:pPr algn="ctr"/>
            <a:r>
              <a:rPr lang="en-US" sz="1400" dirty="0"/>
              <a:t>400</a:t>
            </a:r>
          </a:p>
        </p:txBody>
      </p:sp>
      <p:sp>
        <p:nvSpPr>
          <p:cNvPr id="6" name="TextBox 5">
            <a:extLst>
              <a:ext uri="{FF2B5EF4-FFF2-40B4-BE49-F238E27FC236}">
                <a16:creationId xmlns:a16="http://schemas.microsoft.com/office/drawing/2014/main" id="{1FEE24B6-01E1-4084-D670-4A926E610C8F}"/>
              </a:ext>
            </a:extLst>
          </p:cNvPr>
          <p:cNvSpPr txBox="1"/>
          <p:nvPr/>
        </p:nvSpPr>
        <p:spPr>
          <a:xfrm>
            <a:off x="2929399" y="4594210"/>
            <a:ext cx="505326" cy="307777"/>
          </a:xfrm>
          <a:prstGeom prst="rect">
            <a:avLst/>
          </a:prstGeom>
          <a:noFill/>
        </p:spPr>
        <p:txBody>
          <a:bodyPr wrap="square" rtlCol="0">
            <a:spAutoFit/>
          </a:bodyPr>
          <a:lstStyle/>
          <a:p>
            <a:pPr algn="ctr"/>
            <a:r>
              <a:rPr lang="en-US" sz="1400" dirty="0"/>
              <a:t>600</a:t>
            </a:r>
          </a:p>
        </p:txBody>
      </p:sp>
      <p:sp>
        <p:nvSpPr>
          <p:cNvPr id="7" name="TextBox 6">
            <a:extLst>
              <a:ext uri="{FF2B5EF4-FFF2-40B4-BE49-F238E27FC236}">
                <a16:creationId xmlns:a16="http://schemas.microsoft.com/office/drawing/2014/main" id="{82318190-7ECA-9B79-91BB-BD71F6D4E49C}"/>
              </a:ext>
            </a:extLst>
          </p:cNvPr>
          <p:cNvSpPr txBox="1"/>
          <p:nvPr/>
        </p:nvSpPr>
        <p:spPr>
          <a:xfrm>
            <a:off x="4015561" y="4601540"/>
            <a:ext cx="505326" cy="307777"/>
          </a:xfrm>
          <a:prstGeom prst="rect">
            <a:avLst/>
          </a:prstGeom>
          <a:noFill/>
        </p:spPr>
        <p:txBody>
          <a:bodyPr wrap="square" rtlCol="0">
            <a:spAutoFit/>
          </a:bodyPr>
          <a:lstStyle/>
          <a:p>
            <a:pPr algn="ctr"/>
            <a:r>
              <a:rPr lang="en-US" sz="1400" dirty="0"/>
              <a:t>800</a:t>
            </a:r>
          </a:p>
        </p:txBody>
      </p:sp>
      <p:sp>
        <p:nvSpPr>
          <p:cNvPr id="8" name="TextBox 7">
            <a:extLst>
              <a:ext uri="{FF2B5EF4-FFF2-40B4-BE49-F238E27FC236}">
                <a16:creationId xmlns:a16="http://schemas.microsoft.com/office/drawing/2014/main" id="{E7BF4E9D-677B-5515-CC39-FB67393CD578}"/>
              </a:ext>
            </a:extLst>
          </p:cNvPr>
          <p:cNvSpPr txBox="1"/>
          <p:nvPr/>
        </p:nvSpPr>
        <p:spPr>
          <a:xfrm>
            <a:off x="5032610" y="4596050"/>
            <a:ext cx="610323" cy="307777"/>
          </a:xfrm>
          <a:prstGeom prst="rect">
            <a:avLst/>
          </a:prstGeom>
          <a:noFill/>
        </p:spPr>
        <p:txBody>
          <a:bodyPr wrap="square" rtlCol="0">
            <a:spAutoFit/>
          </a:bodyPr>
          <a:lstStyle/>
          <a:p>
            <a:pPr algn="ctr"/>
            <a:r>
              <a:rPr lang="en-US" sz="1400" dirty="0"/>
              <a:t>1000</a:t>
            </a:r>
          </a:p>
        </p:txBody>
      </p:sp>
      <p:sp>
        <p:nvSpPr>
          <p:cNvPr id="9" name="TextBox 8">
            <a:extLst>
              <a:ext uri="{FF2B5EF4-FFF2-40B4-BE49-F238E27FC236}">
                <a16:creationId xmlns:a16="http://schemas.microsoft.com/office/drawing/2014/main" id="{FBD57D65-3FD8-68C7-C2F2-8754B843FC3F}"/>
              </a:ext>
            </a:extLst>
          </p:cNvPr>
          <p:cNvSpPr txBox="1"/>
          <p:nvPr/>
        </p:nvSpPr>
        <p:spPr>
          <a:xfrm>
            <a:off x="3110450" y="4779491"/>
            <a:ext cx="1298499" cy="369332"/>
          </a:xfrm>
          <a:prstGeom prst="rect">
            <a:avLst/>
          </a:prstGeom>
          <a:noFill/>
        </p:spPr>
        <p:txBody>
          <a:bodyPr wrap="square" rtlCol="0">
            <a:spAutoFit/>
          </a:bodyPr>
          <a:lstStyle/>
          <a:p>
            <a:pPr algn="ctr"/>
            <a:r>
              <a:rPr lang="en-US" dirty="0"/>
              <a:t>m/z</a:t>
            </a:r>
          </a:p>
        </p:txBody>
      </p:sp>
      <p:sp>
        <p:nvSpPr>
          <p:cNvPr id="10" name="Rectangle 9">
            <a:extLst>
              <a:ext uri="{FF2B5EF4-FFF2-40B4-BE49-F238E27FC236}">
                <a16:creationId xmlns:a16="http://schemas.microsoft.com/office/drawing/2014/main" id="{0022DCB4-D051-6566-DECE-6569DE69F27E}"/>
              </a:ext>
            </a:extLst>
          </p:cNvPr>
          <p:cNvSpPr/>
          <p:nvPr/>
        </p:nvSpPr>
        <p:spPr>
          <a:xfrm flipH="1">
            <a:off x="1649460" y="1649121"/>
            <a:ext cx="251528" cy="29450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B499244-A3DF-ACF7-3E98-823E45D6DC80}"/>
              </a:ext>
            </a:extLst>
          </p:cNvPr>
          <p:cNvSpPr txBox="1"/>
          <p:nvPr/>
        </p:nvSpPr>
        <p:spPr>
          <a:xfrm>
            <a:off x="1523841" y="4310613"/>
            <a:ext cx="505326" cy="307777"/>
          </a:xfrm>
          <a:prstGeom prst="rect">
            <a:avLst/>
          </a:prstGeom>
          <a:noFill/>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C5116A36-38EC-09C9-C356-7A94D7B3D330}"/>
              </a:ext>
            </a:extLst>
          </p:cNvPr>
          <p:cNvSpPr txBox="1"/>
          <p:nvPr/>
        </p:nvSpPr>
        <p:spPr>
          <a:xfrm>
            <a:off x="1523841" y="3476423"/>
            <a:ext cx="505326" cy="307777"/>
          </a:xfrm>
          <a:prstGeom prst="rect">
            <a:avLst/>
          </a:prstGeom>
          <a:noFill/>
        </p:spPr>
        <p:txBody>
          <a:bodyPr wrap="square" rtlCol="0">
            <a:spAutoFit/>
          </a:bodyPr>
          <a:lstStyle/>
          <a:p>
            <a:pPr algn="ctr"/>
            <a:r>
              <a:rPr lang="en-US" sz="1400" dirty="0"/>
              <a:t>30</a:t>
            </a:r>
          </a:p>
        </p:txBody>
      </p:sp>
      <p:sp>
        <p:nvSpPr>
          <p:cNvPr id="13" name="TextBox 12">
            <a:extLst>
              <a:ext uri="{FF2B5EF4-FFF2-40B4-BE49-F238E27FC236}">
                <a16:creationId xmlns:a16="http://schemas.microsoft.com/office/drawing/2014/main" id="{6D065386-3D75-2D44-56CD-824E672E98BD}"/>
              </a:ext>
            </a:extLst>
          </p:cNvPr>
          <p:cNvSpPr txBox="1"/>
          <p:nvPr/>
        </p:nvSpPr>
        <p:spPr>
          <a:xfrm>
            <a:off x="1523841" y="2651858"/>
            <a:ext cx="505326" cy="307777"/>
          </a:xfrm>
          <a:prstGeom prst="rect">
            <a:avLst/>
          </a:prstGeom>
          <a:noFill/>
        </p:spPr>
        <p:txBody>
          <a:bodyPr wrap="square" rtlCol="0">
            <a:spAutoFit/>
          </a:bodyPr>
          <a:lstStyle/>
          <a:p>
            <a:pPr algn="ctr"/>
            <a:r>
              <a:rPr lang="en-US" sz="1400" dirty="0"/>
              <a:t>60</a:t>
            </a:r>
          </a:p>
        </p:txBody>
      </p:sp>
      <p:sp>
        <p:nvSpPr>
          <p:cNvPr id="14" name="TextBox 13">
            <a:extLst>
              <a:ext uri="{FF2B5EF4-FFF2-40B4-BE49-F238E27FC236}">
                <a16:creationId xmlns:a16="http://schemas.microsoft.com/office/drawing/2014/main" id="{4DB285FE-3A8B-FFF9-6B34-E04832E22452}"/>
              </a:ext>
            </a:extLst>
          </p:cNvPr>
          <p:cNvSpPr txBox="1"/>
          <p:nvPr/>
        </p:nvSpPr>
        <p:spPr>
          <a:xfrm>
            <a:off x="1523841" y="1822584"/>
            <a:ext cx="505326" cy="307777"/>
          </a:xfrm>
          <a:prstGeom prst="rect">
            <a:avLst/>
          </a:prstGeom>
          <a:noFill/>
        </p:spPr>
        <p:txBody>
          <a:bodyPr wrap="square" rtlCol="0">
            <a:spAutoFit/>
          </a:bodyPr>
          <a:lstStyle/>
          <a:p>
            <a:pPr algn="ctr"/>
            <a:r>
              <a:rPr lang="en-US" sz="1400" dirty="0"/>
              <a:t>90</a:t>
            </a:r>
          </a:p>
        </p:txBody>
      </p:sp>
      <p:sp>
        <p:nvSpPr>
          <p:cNvPr id="15" name="TextBox 14">
            <a:extLst>
              <a:ext uri="{FF2B5EF4-FFF2-40B4-BE49-F238E27FC236}">
                <a16:creationId xmlns:a16="http://schemas.microsoft.com/office/drawing/2014/main" id="{01B1365F-4892-5E14-2A6F-5D50624C1B3A}"/>
              </a:ext>
            </a:extLst>
          </p:cNvPr>
          <p:cNvSpPr txBox="1"/>
          <p:nvPr/>
        </p:nvSpPr>
        <p:spPr>
          <a:xfrm rot="16200000">
            <a:off x="474324" y="2936999"/>
            <a:ext cx="1867994" cy="369332"/>
          </a:xfrm>
          <a:prstGeom prst="rect">
            <a:avLst/>
          </a:prstGeom>
          <a:noFill/>
        </p:spPr>
        <p:txBody>
          <a:bodyPr wrap="square" rtlCol="0">
            <a:spAutoFit/>
          </a:bodyPr>
          <a:lstStyle/>
          <a:p>
            <a:pPr algn="ctr"/>
            <a:r>
              <a:rPr lang="en-US" dirty="0"/>
              <a:t>Relative Intensity</a:t>
            </a:r>
          </a:p>
        </p:txBody>
      </p:sp>
      <p:sp>
        <p:nvSpPr>
          <p:cNvPr id="19" name="Rectangle 18">
            <a:extLst>
              <a:ext uri="{FF2B5EF4-FFF2-40B4-BE49-F238E27FC236}">
                <a16:creationId xmlns:a16="http://schemas.microsoft.com/office/drawing/2014/main" id="{DAC104F1-6B9A-08D6-0947-5E9D7F85C710}"/>
              </a:ext>
            </a:extLst>
          </p:cNvPr>
          <p:cNvSpPr/>
          <p:nvPr/>
        </p:nvSpPr>
        <p:spPr>
          <a:xfrm>
            <a:off x="2404299" y="1332929"/>
            <a:ext cx="3562350" cy="2839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CABA75-1A12-1204-5824-6AD1A8A59D02}"/>
              </a:ext>
            </a:extLst>
          </p:cNvPr>
          <p:cNvSpPr txBox="1"/>
          <p:nvPr/>
        </p:nvSpPr>
        <p:spPr>
          <a:xfrm>
            <a:off x="2029167" y="1264221"/>
            <a:ext cx="673902" cy="430887"/>
          </a:xfrm>
          <a:prstGeom prst="rect">
            <a:avLst/>
          </a:prstGeom>
          <a:solidFill>
            <a:schemeClr val="bg1"/>
          </a:solidFill>
        </p:spPr>
        <p:txBody>
          <a:bodyPr wrap="square" rtlCol="0">
            <a:spAutoFit/>
          </a:bodyPr>
          <a:lstStyle/>
          <a:p>
            <a:pPr algn="ctr"/>
            <a:r>
              <a:rPr lang="en-US" sz="1100" dirty="0">
                <a:solidFill>
                  <a:srgbClr val="91A496"/>
                </a:solidFill>
              </a:rPr>
              <a:t>400-500 </a:t>
            </a:r>
          </a:p>
          <a:p>
            <a:pPr algn="ctr"/>
            <a:r>
              <a:rPr lang="en-US" sz="1100" dirty="0">
                <a:solidFill>
                  <a:srgbClr val="91A496"/>
                </a:solidFill>
              </a:rPr>
              <a:t>m/z</a:t>
            </a:r>
          </a:p>
        </p:txBody>
      </p:sp>
      <p:sp>
        <p:nvSpPr>
          <p:cNvPr id="18" name="TextBox 17">
            <a:extLst>
              <a:ext uri="{FF2B5EF4-FFF2-40B4-BE49-F238E27FC236}">
                <a16:creationId xmlns:a16="http://schemas.microsoft.com/office/drawing/2014/main" id="{0B8C70F7-44AE-EB72-53BD-DCEC0095969B}"/>
              </a:ext>
            </a:extLst>
          </p:cNvPr>
          <p:cNvSpPr txBox="1"/>
          <p:nvPr/>
        </p:nvSpPr>
        <p:spPr>
          <a:xfrm>
            <a:off x="2645239" y="1366250"/>
            <a:ext cx="673902" cy="430887"/>
          </a:xfrm>
          <a:prstGeom prst="rect">
            <a:avLst/>
          </a:prstGeom>
          <a:solidFill>
            <a:schemeClr val="bg1"/>
          </a:solidFill>
          <a:ln>
            <a:noFill/>
          </a:ln>
        </p:spPr>
        <p:txBody>
          <a:bodyPr wrap="square" rtlCol="0">
            <a:spAutoFit/>
          </a:bodyPr>
          <a:lstStyle/>
          <a:p>
            <a:pPr algn="ctr"/>
            <a:r>
              <a:rPr lang="en-US" sz="1100" dirty="0">
                <a:solidFill>
                  <a:srgbClr val="7FAEAB"/>
                </a:solidFill>
              </a:rPr>
              <a:t>500-600 </a:t>
            </a:r>
          </a:p>
          <a:p>
            <a:pPr algn="ctr"/>
            <a:r>
              <a:rPr lang="en-US" sz="1100" dirty="0">
                <a:solidFill>
                  <a:srgbClr val="7FAEAB"/>
                </a:solidFill>
              </a:rPr>
              <a:t>m/z</a:t>
            </a:r>
          </a:p>
        </p:txBody>
      </p:sp>
      <p:sp>
        <p:nvSpPr>
          <p:cNvPr id="20" name="TextBox 19">
            <a:extLst>
              <a:ext uri="{FF2B5EF4-FFF2-40B4-BE49-F238E27FC236}">
                <a16:creationId xmlns:a16="http://schemas.microsoft.com/office/drawing/2014/main" id="{71E49C91-9B67-FC47-51B0-89D8FF0BC44F}"/>
              </a:ext>
            </a:extLst>
          </p:cNvPr>
          <p:cNvSpPr txBox="1"/>
          <p:nvPr/>
        </p:nvSpPr>
        <p:spPr>
          <a:xfrm>
            <a:off x="2612483" y="1028887"/>
            <a:ext cx="2806155" cy="369332"/>
          </a:xfrm>
          <a:prstGeom prst="rect">
            <a:avLst/>
          </a:prstGeom>
          <a:noFill/>
        </p:spPr>
        <p:txBody>
          <a:bodyPr wrap="square" rtlCol="0">
            <a:spAutoFit/>
          </a:bodyPr>
          <a:lstStyle/>
          <a:p>
            <a:pPr algn="ctr"/>
            <a:r>
              <a:rPr lang="en-US" dirty="0"/>
              <a:t>MS2 Acquisition Windows</a:t>
            </a:r>
          </a:p>
        </p:txBody>
      </p:sp>
    </p:spTree>
    <p:extLst>
      <p:ext uri="{BB962C8B-B14F-4D97-AF65-F5344CB8AC3E}">
        <p14:creationId xmlns:p14="http://schemas.microsoft.com/office/powerpoint/2010/main" val="301045790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Protonation of polypeptides in ESI</a:t>
            </a:r>
          </a:p>
        </p:txBody>
      </p:sp>
      <p:sp>
        <p:nvSpPr>
          <p:cNvPr id="30" name="Rounded Rectangle">
            <a:extLst>
              <a:ext uri="{FF2B5EF4-FFF2-40B4-BE49-F238E27FC236}">
                <a16:creationId xmlns:a16="http://schemas.microsoft.com/office/drawing/2014/main" id="{F581070C-C151-4176-8F1F-BFFF7B214BE8}"/>
              </a:ext>
            </a:extLst>
          </p:cNvPr>
          <p:cNvSpPr/>
          <p:nvPr/>
        </p:nvSpPr>
        <p:spPr>
          <a:xfrm>
            <a:off x="1049659" y="1578658"/>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1" name="lysozyme">
            <a:extLst>
              <a:ext uri="{FF2B5EF4-FFF2-40B4-BE49-F238E27FC236}">
                <a16:creationId xmlns:a16="http://schemas.microsoft.com/office/drawing/2014/main" id="{4E7385EB-63DA-42BC-9062-78E87CC0A300}"/>
              </a:ext>
            </a:extLst>
          </p:cNvPr>
          <p:cNvSpPr txBox="1"/>
          <p:nvPr/>
        </p:nvSpPr>
        <p:spPr>
          <a:xfrm>
            <a:off x="1086868" y="1619251"/>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 name="Oval 2">
            <a:extLst>
              <a:ext uri="{FF2B5EF4-FFF2-40B4-BE49-F238E27FC236}">
                <a16:creationId xmlns:a16="http://schemas.microsoft.com/office/drawing/2014/main" id="{3EB3660A-7FEF-491F-8020-3560AA7AA6C9}"/>
              </a:ext>
            </a:extLst>
          </p:cNvPr>
          <p:cNvSpPr/>
          <p:nvPr/>
        </p:nvSpPr>
        <p:spPr>
          <a:xfrm>
            <a:off x="1630592" y="1314015"/>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a:extLst>
              <a:ext uri="{FF2B5EF4-FFF2-40B4-BE49-F238E27FC236}">
                <a16:creationId xmlns:a16="http://schemas.microsoft.com/office/drawing/2014/main" id="{6E6B0E40-332E-4CE3-8C44-76714856BD5E}"/>
              </a:ext>
            </a:extLst>
          </p:cNvPr>
          <p:cNvSpPr/>
          <p:nvPr/>
        </p:nvSpPr>
        <p:spPr>
          <a:xfrm>
            <a:off x="2753768" y="2039979"/>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4" name="lysozyme">
            <a:extLst>
              <a:ext uri="{FF2B5EF4-FFF2-40B4-BE49-F238E27FC236}">
                <a16:creationId xmlns:a16="http://schemas.microsoft.com/office/drawing/2014/main" id="{257DCFD9-6A77-43E4-8AAA-A2F63567134F}"/>
              </a:ext>
            </a:extLst>
          </p:cNvPr>
          <p:cNvSpPr txBox="1"/>
          <p:nvPr/>
        </p:nvSpPr>
        <p:spPr>
          <a:xfrm>
            <a:off x="2790977" y="2080572"/>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5" name="Rounded Rectangle">
            <a:extLst>
              <a:ext uri="{FF2B5EF4-FFF2-40B4-BE49-F238E27FC236}">
                <a16:creationId xmlns:a16="http://schemas.microsoft.com/office/drawing/2014/main" id="{21E6A8B6-D227-4521-9689-CBBAA69FB1F6}"/>
              </a:ext>
            </a:extLst>
          </p:cNvPr>
          <p:cNvSpPr/>
          <p:nvPr/>
        </p:nvSpPr>
        <p:spPr>
          <a:xfrm>
            <a:off x="1271179" y="2917934"/>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6" name="lysozyme">
            <a:extLst>
              <a:ext uri="{FF2B5EF4-FFF2-40B4-BE49-F238E27FC236}">
                <a16:creationId xmlns:a16="http://schemas.microsoft.com/office/drawing/2014/main" id="{6D62B4CA-4A82-4FAC-B832-19C469AE6DB4}"/>
              </a:ext>
            </a:extLst>
          </p:cNvPr>
          <p:cNvSpPr txBox="1"/>
          <p:nvPr/>
        </p:nvSpPr>
        <p:spPr>
          <a:xfrm>
            <a:off x="1308388" y="2958527"/>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7" name="Rounded Rectangle">
            <a:extLst>
              <a:ext uri="{FF2B5EF4-FFF2-40B4-BE49-F238E27FC236}">
                <a16:creationId xmlns:a16="http://schemas.microsoft.com/office/drawing/2014/main" id="{D69710EA-9FA6-4310-A64C-9D43DFB299DB}"/>
              </a:ext>
            </a:extLst>
          </p:cNvPr>
          <p:cNvSpPr/>
          <p:nvPr/>
        </p:nvSpPr>
        <p:spPr>
          <a:xfrm>
            <a:off x="4831950" y="1602657"/>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38" name="lysozyme">
            <a:extLst>
              <a:ext uri="{FF2B5EF4-FFF2-40B4-BE49-F238E27FC236}">
                <a16:creationId xmlns:a16="http://schemas.microsoft.com/office/drawing/2014/main" id="{94F5B771-0D77-41A8-9203-773FB14FAE06}"/>
              </a:ext>
            </a:extLst>
          </p:cNvPr>
          <p:cNvSpPr txBox="1"/>
          <p:nvPr/>
        </p:nvSpPr>
        <p:spPr>
          <a:xfrm>
            <a:off x="4869159" y="1643250"/>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39" name="Rounded Rectangle">
            <a:extLst>
              <a:ext uri="{FF2B5EF4-FFF2-40B4-BE49-F238E27FC236}">
                <a16:creationId xmlns:a16="http://schemas.microsoft.com/office/drawing/2014/main" id="{4A91CE35-448B-472A-877E-68F5329A45FE}"/>
              </a:ext>
            </a:extLst>
          </p:cNvPr>
          <p:cNvSpPr/>
          <p:nvPr/>
        </p:nvSpPr>
        <p:spPr>
          <a:xfrm>
            <a:off x="4472537" y="3684549"/>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40" name="lysozyme">
            <a:extLst>
              <a:ext uri="{FF2B5EF4-FFF2-40B4-BE49-F238E27FC236}">
                <a16:creationId xmlns:a16="http://schemas.microsoft.com/office/drawing/2014/main" id="{AFA661F0-81A4-484A-92F3-0AF1D61FE35D}"/>
              </a:ext>
            </a:extLst>
          </p:cNvPr>
          <p:cNvSpPr txBox="1"/>
          <p:nvPr/>
        </p:nvSpPr>
        <p:spPr>
          <a:xfrm>
            <a:off x="4509746" y="3725142"/>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41" name="Rounded Rectangle">
            <a:extLst>
              <a:ext uri="{FF2B5EF4-FFF2-40B4-BE49-F238E27FC236}">
                <a16:creationId xmlns:a16="http://schemas.microsoft.com/office/drawing/2014/main" id="{0BA84EE9-CFC3-4C62-9C61-E53934D0E7E7}"/>
              </a:ext>
            </a:extLst>
          </p:cNvPr>
          <p:cNvSpPr/>
          <p:nvPr/>
        </p:nvSpPr>
        <p:spPr>
          <a:xfrm>
            <a:off x="6148131" y="2609013"/>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42" name="lysozyme">
            <a:extLst>
              <a:ext uri="{FF2B5EF4-FFF2-40B4-BE49-F238E27FC236}">
                <a16:creationId xmlns:a16="http://schemas.microsoft.com/office/drawing/2014/main" id="{2CBA5D33-8A62-4E8D-B79A-0335536A60E7}"/>
              </a:ext>
            </a:extLst>
          </p:cNvPr>
          <p:cNvSpPr txBox="1"/>
          <p:nvPr/>
        </p:nvSpPr>
        <p:spPr>
          <a:xfrm>
            <a:off x="6185340" y="2649606"/>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43" name="Rounded Rectangle">
            <a:extLst>
              <a:ext uri="{FF2B5EF4-FFF2-40B4-BE49-F238E27FC236}">
                <a16:creationId xmlns:a16="http://schemas.microsoft.com/office/drawing/2014/main" id="{9D8E683E-F3EC-4B95-88E1-9029E56F3DE2}"/>
              </a:ext>
            </a:extLst>
          </p:cNvPr>
          <p:cNvSpPr/>
          <p:nvPr/>
        </p:nvSpPr>
        <p:spPr>
          <a:xfrm>
            <a:off x="2339884" y="3738519"/>
            <a:ext cx="679434" cy="349514"/>
          </a:xfrm>
          <a:prstGeom prst="roundRect">
            <a:avLst>
              <a:gd name="adj" fmla="val 24125"/>
            </a:avLst>
          </a:prstGeom>
          <a:solidFill>
            <a:srgbClr val="A0AAD0"/>
          </a:solidFill>
          <a:ln w="19050">
            <a:solidFill>
              <a:srgbClr val="000000"/>
            </a:solidFill>
            <a:miter lim="400000"/>
          </a:ln>
          <a:effectLst/>
        </p:spPr>
        <p:txBody>
          <a:bodyPr lIns="35719" tIns="35719" rIns="35719" bIns="35719" anchor="ctr"/>
          <a:lstStyle/>
          <a:p>
            <a:pPr>
              <a:defRPr sz="2400">
                <a:solidFill>
                  <a:srgbClr val="FFFFFF"/>
                </a:solidFill>
                <a:latin typeface="+mn-lt"/>
                <a:ea typeface="+mn-ea"/>
                <a:cs typeface="+mn-cs"/>
                <a:sym typeface="Helvetica Light"/>
              </a:defRPr>
            </a:pPr>
            <a:endParaRPr sz="1687"/>
          </a:p>
        </p:txBody>
      </p:sp>
      <p:sp>
        <p:nvSpPr>
          <p:cNvPr id="44" name="lysozyme">
            <a:extLst>
              <a:ext uri="{FF2B5EF4-FFF2-40B4-BE49-F238E27FC236}">
                <a16:creationId xmlns:a16="http://schemas.microsoft.com/office/drawing/2014/main" id="{252D0939-10A7-4C19-8246-6C0E0B79D681}"/>
              </a:ext>
            </a:extLst>
          </p:cNvPr>
          <p:cNvSpPr txBox="1"/>
          <p:nvPr/>
        </p:nvSpPr>
        <p:spPr>
          <a:xfrm>
            <a:off x="2377093" y="3779112"/>
            <a:ext cx="644408"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lvl1pPr>
          </a:lstStyle>
          <a:p>
            <a:r>
              <a:rPr sz="1200" dirty="0"/>
              <a:t>lysozyme</a:t>
            </a:r>
          </a:p>
        </p:txBody>
      </p:sp>
      <p:sp>
        <p:nvSpPr>
          <p:cNvPr id="4" name="TextBox 3">
            <a:extLst>
              <a:ext uri="{FF2B5EF4-FFF2-40B4-BE49-F238E27FC236}">
                <a16:creationId xmlns:a16="http://schemas.microsoft.com/office/drawing/2014/main" id="{67B6AF68-12EC-4100-AADB-4386AC2342ED}"/>
              </a:ext>
            </a:extLst>
          </p:cNvPr>
          <p:cNvSpPr txBox="1"/>
          <p:nvPr/>
        </p:nvSpPr>
        <p:spPr>
          <a:xfrm>
            <a:off x="1621873" y="1309338"/>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46" name="Oval 45">
            <a:extLst>
              <a:ext uri="{FF2B5EF4-FFF2-40B4-BE49-F238E27FC236}">
                <a16:creationId xmlns:a16="http://schemas.microsoft.com/office/drawing/2014/main" id="{9C30596A-B4C1-4B64-AF6A-C004447A3384}"/>
              </a:ext>
            </a:extLst>
          </p:cNvPr>
          <p:cNvSpPr/>
          <p:nvPr/>
        </p:nvSpPr>
        <p:spPr>
          <a:xfrm>
            <a:off x="2760304" y="2342051"/>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33788346-3FE9-45BD-BDE0-67FACF1E09B3}"/>
              </a:ext>
            </a:extLst>
          </p:cNvPr>
          <p:cNvSpPr txBox="1"/>
          <p:nvPr/>
        </p:nvSpPr>
        <p:spPr>
          <a:xfrm>
            <a:off x="2751585" y="2337374"/>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48" name="Oval 47">
            <a:extLst>
              <a:ext uri="{FF2B5EF4-FFF2-40B4-BE49-F238E27FC236}">
                <a16:creationId xmlns:a16="http://schemas.microsoft.com/office/drawing/2014/main" id="{FC197861-450F-427E-A32B-9F97D1A0B91F}"/>
              </a:ext>
            </a:extLst>
          </p:cNvPr>
          <p:cNvSpPr/>
          <p:nvPr/>
        </p:nvSpPr>
        <p:spPr>
          <a:xfrm>
            <a:off x="3168995" y="2325158"/>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EFE4DC4-F7C5-4675-9510-736562041E8C}"/>
              </a:ext>
            </a:extLst>
          </p:cNvPr>
          <p:cNvSpPr txBox="1"/>
          <p:nvPr/>
        </p:nvSpPr>
        <p:spPr>
          <a:xfrm>
            <a:off x="3160276" y="2320481"/>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50" name="Oval 49">
            <a:extLst>
              <a:ext uri="{FF2B5EF4-FFF2-40B4-BE49-F238E27FC236}">
                <a16:creationId xmlns:a16="http://schemas.microsoft.com/office/drawing/2014/main" id="{281D98A3-6A4A-425C-89CC-61ABECD7120D}"/>
              </a:ext>
            </a:extLst>
          </p:cNvPr>
          <p:cNvSpPr/>
          <p:nvPr/>
        </p:nvSpPr>
        <p:spPr>
          <a:xfrm>
            <a:off x="2619434" y="1823757"/>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4D4FABFC-6959-4DE3-AF1A-2ADCBC19F00D}"/>
              </a:ext>
            </a:extLst>
          </p:cNvPr>
          <p:cNvSpPr txBox="1"/>
          <p:nvPr/>
        </p:nvSpPr>
        <p:spPr>
          <a:xfrm>
            <a:off x="2610715" y="1819080"/>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52" name="Oval 51">
            <a:extLst>
              <a:ext uri="{FF2B5EF4-FFF2-40B4-BE49-F238E27FC236}">
                <a16:creationId xmlns:a16="http://schemas.microsoft.com/office/drawing/2014/main" id="{AA7788D4-4F80-4AF2-8A6D-1295746CBFEE}"/>
              </a:ext>
            </a:extLst>
          </p:cNvPr>
          <p:cNvSpPr/>
          <p:nvPr/>
        </p:nvSpPr>
        <p:spPr>
          <a:xfrm>
            <a:off x="3028125" y="1812849"/>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A32DC406-016F-42C4-BC25-4703082E2C6E}"/>
              </a:ext>
            </a:extLst>
          </p:cNvPr>
          <p:cNvSpPr txBox="1"/>
          <p:nvPr/>
        </p:nvSpPr>
        <p:spPr>
          <a:xfrm>
            <a:off x="3019406" y="1808172"/>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54" name="Oval 53">
            <a:extLst>
              <a:ext uri="{FF2B5EF4-FFF2-40B4-BE49-F238E27FC236}">
                <a16:creationId xmlns:a16="http://schemas.microsoft.com/office/drawing/2014/main" id="{EFB40655-6B38-4F28-B995-BFF1060E9790}"/>
              </a:ext>
            </a:extLst>
          </p:cNvPr>
          <p:cNvSpPr/>
          <p:nvPr/>
        </p:nvSpPr>
        <p:spPr>
          <a:xfrm>
            <a:off x="3394168" y="1872182"/>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4665E2E7-71A6-458A-98A9-691FDF26AA0B}"/>
              </a:ext>
            </a:extLst>
          </p:cNvPr>
          <p:cNvSpPr txBox="1"/>
          <p:nvPr/>
        </p:nvSpPr>
        <p:spPr>
          <a:xfrm>
            <a:off x="3385449" y="1867505"/>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56" name="Oval 55">
            <a:extLst>
              <a:ext uri="{FF2B5EF4-FFF2-40B4-BE49-F238E27FC236}">
                <a16:creationId xmlns:a16="http://schemas.microsoft.com/office/drawing/2014/main" id="{3A8CC910-3148-4524-8F82-BC794FD6356D}"/>
              </a:ext>
            </a:extLst>
          </p:cNvPr>
          <p:cNvSpPr/>
          <p:nvPr/>
        </p:nvSpPr>
        <p:spPr>
          <a:xfrm>
            <a:off x="2656555" y="3509330"/>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B4C49FF-75FF-4D89-81BA-8A0420CBDDCC}"/>
              </a:ext>
            </a:extLst>
          </p:cNvPr>
          <p:cNvSpPr txBox="1"/>
          <p:nvPr/>
        </p:nvSpPr>
        <p:spPr>
          <a:xfrm>
            <a:off x="2647836" y="3504653"/>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58" name="Oval 57">
            <a:extLst>
              <a:ext uri="{FF2B5EF4-FFF2-40B4-BE49-F238E27FC236}">
                <a16:creationId xmlns:a16="http://schemas.microsoft.com/office/drawing/2014/main" id="{75273BD4-3EC2-4FCB-804D-F9CDA1372596}"/>
              </a:ext>
            </a:extLst>
          </p:cNvPr>
          <p:cNvSpPr/>
          <p:nvPr/>
        </p:nvSpPr>
        <p:spPr>
          <a:xfrm>
            <a:off x="2196960" y="4014122"/>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702D35D4-0FDC-4300-8218-5A39073484A2}"/>
              </a:ext>
            </a:extLst>
          </p:cNvPr>
          <p:cNvSpPr txBox="1"/>
          <p:nvPr/>
        </p:nvSpPr>
        <p:spPr>
          <a:xfrm>
            <a:off x="2188241" y="4009445"/>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60" name="Oval 59">
            <a:extLst>
              <a:ext uri="{FF2B5EF4-FFF2-40B4-BE49-F238E27FC236}">
                <a16:creationId xmlns:a16="http://schemas.microsoft.com/office/drawing/2014/main" id="{D62D6730-7978-4580-ADC0-572140120C51}"/>
              </a:ext>
            </a:extLst>
          </p:cNvPr>
          <p:cNvSpPr/>
          <p:nvPr/>
        </p:nvSpPr>
        <p:spPr>
          <a:xfrm>
            <a:off x="4765701" y="1890767"/>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DA0A3F1F-46C8-484C-86CA-DEB78EB8F178}"/>
              </a:ext>
            </a:extLst>
          </p:cNvPr>
          <p:cNvSpPr txBox="1"/>
          <p:nvPr/>
        </p:nvSpPr>
        <p:spPr>
          <a:xfrm>
            <a:off x="4756982" y="1886090"/>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62" name="Oval 61">
            <a:extLst>
              <a:ext uri="{FF2B5EF4-FFF2-40B4-BE49-F238E27FC236}">
                <a16:creationId xmlns:a16="http://schemas.microsoft.com/office/drawing/2014/main" id="{50B3553E-32D4-4CEB-B83D-AC33EBD37EDB}"/>
              </a:ext>
            </a:extLst>
          </p:cNvPr>
          <p:cNvSpPr/>
          <p:nvPr/>
        </p:nvSpPr>
        <p:spPr>
          <a:xfrm>
            <a:off x="5438281" y="1841159"/>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1719DFF4-08BF-4E41-ACDA-01C6E4234FF7}"/>
              </a:ext>
            </a:extLst>
          </p:cNvPr>
          <p:cNvSpPr txBox="1"/>
          <p:nvPr/>
        </p:nvSpPr>
        <p:spPr>
          <a:xfrm>
            <a:off x="5429562" y="1836482"/>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66" name="Oval 65">
            <a:extLst>
              <a:ext uri="{FF2B5EF4-FFF2-40B4-BE49-F238E27FC236}">
                <a16:creationId xmlns:a16="http://schemas.microsoft.com/office/drawing/2014/main" id="{6A93F4A9-2025-48DF-9D78-308D17FECAB8}"/>
              </a:ext>
            </a:extLst>
          </p:cNvPr>
          <p:cNvSpPr/>
          <p:nvPr/>
        </p:nvSpPr>
        <p:spPr>
          <a:xfrm>
            <a:off x="4518465" y="3415084"/>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DB465D89-E968-4C20-919F-92B1DE0ECB00}"/>
              </a:ext>
            </a:extLst>
          </p:cNvPr>
          <p:cNvSpPr txBox="1"/>
          <p:nvPr/>
        </p:nvSpPr>
        <p:spPr>
          <a:xfrm>
            <a:off x="4509746" y="3410407"/>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68" name="Oval 67">
            <a:extLst>
              <a:ext uri="{FF2B5EF4-FFF2-40B4-BE49-F238E27FC236}">
                <a16:creationId xmlns:a16="http://schemas.microsoft.com/office/drawing/2014/main" id="{E0B8B254-92ED-4821-8C82-D16A005E8C74}"/>
              </a:ext>
            </a:extLst>
          </p:cNvPr>
          <p:cNvSpPr/>
          <p:nvPr/>
        </p:nvSpPr>
        <p:spPr>
          <a:xfrm>
            <a:off x="4884715" y="3401745"/>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534DEF2B-2613-4753-A7C5-8753384842B5}"/>
              </a:ext>
            </a:extLst>
          </p:cNvPr>
          <p:cNvSpPr txBox="1"/>
          <p:nvPr/>
        </p:nvSpPr>
        <p:spPr>
          <a:xfrm>
            <a:off x="4875996" y="3397068"/>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70" name="Oval 69">
            <a:extLst>
              <a:ext uri="{FF2B5EF4-FFF2-40B4-BE49-F238E27FC236}">
                <a16:creationId xmlns:a16="http://schemas.microsoft.com/office/drawing/2014/main" id="{95C0D479-7EC1-48A6-9DD7-0504052477F4}"/>
              </a:ext>
            </a:extLst>
          </p:cNvPr>
          <p:cNvSpPr/>
          <p:nvPr/>
        </p:nvSpPr>
        <p:spPr>
          <a:xfrm>
            <a:off x="5933900" y="2468328"/>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734B8E7A-97C7-4C8E-BC89-06FE5181B06E}"/>
              </a:ext>
            </a:extLst>
          </p:cNvPr>
          <p:cNvSpPr txBox="1"/>
          <p:nvPr/>
        </p:nvSpPr>
        <p:spPr>
          <a:xfrm>
            <a:off x="5925181" y="2463651"/>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72" name="Oval 71">
            <a:extLst>
              <a:ext uri="{FF2B5EF4-FFF2-40B4-BE49-F238E27FC236}">
                <a16:creationId xmlns:a16="http://schemas.microsoft.com/office/drawing/2014/main" id="{DF5331FA-C868-4E82-9C2E-5DB68A5646A0}"/>
              </a:ext>
            </a:extLst>
          </p:cNvPr>
          <p:cNvSpPr/>
          <p:nvPr/>
        </p:nvSpPr>
        <p:spPr>
          <a:xfrm>
            <a:off x="6342591" y="2394170"/>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1D43069D-B5FC-4881-86C1-A90758BAE3E6}"/>
              </a:ext>
            </a:extLst>
          </p:cNvPr>
          <p:cNvSpPr txBox="1"/>
          <p:nvPr/>
        </p:nvSpPr>
        <p:spPr>
          <a:xfrm>
            <a:off x="6333872" y="2389493"/>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74" name="Oval 73">
            <a:extLst>
              <a:ext uri="{FF2B5EF4-FFF2-40B4-BE49-F238E27FC236}">
                <a16:creationId xmlns:a16="http://schemas.microsoft.com/office/drawing/2014/main" id="{E835A839-803B-4569-B7E0-9551B5B1CE8F}"/>
              </a:ext>
            </a:extLst>
          </p:cNvPr>
          <p:cNvSpPr/>
          <p:nvPr/>
        </p:nvSpPr>
        <p:spPr>
          <a:xfrm>
            <a:off x="6034415" y="2891671"/>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23EE5AC7-4C1E-4C1A-B36C-F9B4494FF5C6}"/>
              </a:ext>
            </a:extLst>
          </p:cNvPr>
          <p:cNvSpPr txBox="1"/>
          <p:nvPr/>
        </p:nvSpPr>
        <p:spPr>
          <a:xfrm>
            <a:off x="6025696" y="2886994"/>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76" name="Oval 75">
            <a:extLst>
              <a:ext uri="{FF2B5EF4-FFF2-40B4-BE49-F238E27FC236}">
                <a16:creationId xmlns:a16="http://schemas.microsoft.com/office/drawing/2014/main" id="{6C041CC3-90BA-425C-A3BC-A3E0D8BDEC37}"/>
              </a:ext>
            </a:extLst>
          </p:cNvPr>
          <p:cNvSpPr/>
          <p:nvPr/>
        </p:nvSpPr>
        <p:spPr>
          <a:xfrm>
            <a:off x="6388285" y="2879632"/>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A9825035-02B3-490C-86A6-345F65DF3DFC}"/>
              </a:ext>
            </a:extLst>
          </p:cNvPr>
          <p:cNvSpPr txBox="1"/>
          <p:nvPr/>
        </p:nvSpPr>
        <p:spPr>
          <a:xfrm>
            <a:off x="6379566" y="2874955"/>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78" name="Oval 77">
            <a:extLst>
              <a:ext uri="{FF2B5EF4-FFF2-40B4-BE49-F238E27FC236}">
                <a16:creationId xmlns:a16="http://schemas.microsoft.com/office/drawing/2014/main" id="{B09E8681-7FA1-48EA-BF93-A0AE050F685D}"/>
              </a:ext>
            </a:extLst>
          </p:cNvPr>
          <p:cNvSpPr/>
          <p:nvPr/>
        </p:nvSpPr>
        <p:spPr>
          <a:xfrm>
            <a:off x="6735768" y="2424997"/>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BA9169BF-4768-4134-864F-AFE6A0E4C014}"/>
              </a:ext>
            </a:extLst>
          </p:cNvPr>
          <p:cNvSpPr txBox="1"/>
          <p:nvPr/>
        </p:nvSpPr>
        <p:spPr>
          <a:xfrm>
            <a:off x="6727049" y="2420320"/>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80" name="Oval 79">
            <a:extLst>
              <a:ext uri="{FF2B5EF4-FFF2-40B4-BE49-F238E27FC236}">
                <a16:creationId xmlns:a16="http://schemas.microsoft.com/office/drawing/2014/main" id="{85A96253-7991-4FBA-987D-36A32D42F189}"/>
              </a:ext>
            </a:extLst>
          </p:cNvPr>
          <p:cNvSpPr/>
          <p:nvPr/>
        </p:nvSpPr>
        <p:spPr>
          <a:xfrm>
            <a:off x="6754373" y="2849389"/>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8221DDE9-8E82-448C-94BD-E88AE35B947F}"/>
              </a:ext>
            </a:extLst>
          </p:cNvPr>
          <p:cNvSpPr txBox="1"/>
          <p:nvPr/>
        </p:nvSpPr>
        <p:spPr>
          <a:xfrm>
            <a:off x="6745654" y="2844712"/>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64" name="Oval 63">
            <a:extLst>
              <a:ext uri="{FF2B5EF4-FFF2-40B4-BE49-F238E27FC236}">
                <a16:creationId xmlns:a16="http://schemas.microsoft.com/office/drawing/2014/main" id="{6BE10A15-63F1-4602-8ABC-F27AD863F865}"/>
              </a:ext>
            </a:extLst>
          </p:cNvPr>
          <p:cNvSpPr/>
          <p:nvPr/>
        </p:nvSpPr>
        <p:spPr>
          <a:xfrm>
            <a:off x="7266484" y="4108335"/>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1E4D3571-8E2F-44CE-937C-202377F8EA50}"/>
              </a:ext>
            </a:extLst>
          </p:cNvPr>
          <p:cNvSpPr txBox="1"/>
          <p:nvPr/>
        </p:nvSpPr>
        <p:spPr>
          <a:xfrm>
            <a:off x="7257765" y="4103658"/>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sp>
        <p:nvSpPr>
          <p:cNvPr id="2" name="TextBox 1">
            <a:extLst>
              <a:ext uri="{FF2B5EF4-FFF2-40B4-BE49-F238E27FC236}">
                <a16:creationId xmlns:a16="http://schemas.microsoft.com/office/drawing/2014/main" id="{917763B7-9974-43C5-84BE-6FB085C8B8C5}"/>
              </a:ext>
            </a:extLst>
          </p:cNvPr>
          <p:cNvSpPr txBox="1"/>
          <p:nvPr/>
        </p:nvSpPr>
        <p:spPr>
          <a:xfrm>
            <a:off x="7585194" y="4071740"/>
            <a:ext cx="1697182" cy="369332"/>
          </a:xfrm>
          <a:prstGeom prst="rect">
            <a:avLst/>
          </a:prstGeom>
          <a:noFill/>
        </p:spPr>
        <p:txBody>
          <a:bodyPr wrap="square" rtlCol="0">
            <a:spAutoFit/>
          </a:bodyPr>
          <a:lstStyle/>
          <a:p>
            <a:r>
              <a:rPr lang="en-US" dirty="0"/>
              <a:t>+1 charge state</a:t>
            </a:r>
          </a:p>
        </p:txBody>
      </p:sp>
      <p:sp>
        <p:nvSpPr>
          <p:cNvPr id="82" name="Oval 81">
            <a:extLst>
              <a:ext uri="{FF2B5EF4-FFF2-40B4-BE49-F238E27FC236}">
                <a16:creationId xmlns:a16="http://schemas.microsoft.com/office/drawing/2014/main" id="{93503C69-434D-45D3-BD15-B5EA013B9F8B}"/>
              </a:ext>
            </a:extLst>
          </p:cNvPr>
          <p:cNvSpPr/>
          <p:nvPr/>
        </p:nvSpPr>
        <p:spPr>
          <a:xfrm>
            <a:off x="6888168" y="2577397"/>
            <a:ext cx="296142" cy="296142"/>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C372437-D73D-42A9-8B26-6F92C976F8C1}"/>
              </a:ext>
            </a:extLst>
          </p:cNvPr>
          <p:cNvSpPr txBox="1"/>
          <p:nvPr/>
        </p:nvSpPr>
        <p:spPr>
          <a:xfrm>
            <a:off x="6879449" y="2572720"/>
            <a:ext cx="408691" cy="307777"/>
          </a:xfrm>
          <a:prstGeom prst="rect">
            <a:avLst/>
          </a:prstGeom>
          <a:noFill/>
        </p:spPr>
        <p:txBody>
          <a:bodyPr wrap="square" rtlCol="0">
            <a:spAutoFit/>
          </a:bodyPr>
          <a:lstStyle/>
          <a:p>
            <a:r>
              <a:rPr lang="en-US" sz="1400" dirty="0"/>
              <a:t>H</a:t>
            </a:r>
            <a:r>
              <a:rPr lang="en-US" sz="1400" baseline="30000" dirty="0"/>
              <a:t>+</a:t>
            </a:r>
            <a:endParaRPr lang="en-US" sz="1400" dirty="0"/>
          </a:p>
        </p:txBody>
      </p:sp>
      <p:grpSp>
        <p:nvGrpSpPr>
          <p:cNvPr id="8" name="Group 7">
            <a:extLst>
              <a:ext uri="{FF2B5EF4-FFF2-40B4-BE49-F238E27FC236}">
                <a16:creationId xmlns:a16="http://schemas.microsoft.com/office/drawing/2014/main" id="{03187D80-2FCC-46D3-B0F4-743F1372FF37}"/>
              </a:ext>
            </a:extLst>
          </p:cNvPr>
          <p:cNvGrpSpPr/>
          <p:nvPr/>
        </p:nvGrpSpPr>
        <p:grpSpPr>
          <a:xfrm>
            <a:off x="1129663" y="2039979"/>
            <a:ext cx="679434" cy="621936"/>
            <a:chOff x="1129663" y="2039979"/>
            <a:chExt cx="679434" cy="621936"/>
          </a:xfrm>
        </p:grpSpPr>
        <p:cxnSp>
          <p:nvCxnSpPr>
            <p:cNvPr id="6" name="Straight Arrow Connector 5">
              <a:extLst>
                <a:ext uri="{FF2B5EF4-FFF2-40B4-BE49-F238E27FC236}">
                  <a16:creationId xmlns:a16="http://schemas.microsoft.com/office/drawing/2014/main" id="{90FF4EFF-4B3E-475A-86BC-BCCBBA170626}"/>
                </a:ext>
              </a:extLst>
            </p:cNvPr>
            <p:cNvCxnSpPr/>
            <p:nvPr/>
          </p:nvCxnSpPr>
          <p:spPr>
            <a:xfrm>
              <a:off x="1392382" y="2039979"/>
              <a:ext cx="0" cy="280502"/>
            </a:xfrm>
            <a:prstGeom prst="straightConnector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4C8A4F2-4E53-4C67-9767-CA2A0D42E14A}"/>
                </a:ext>
              </a:extLst>
            </p:cNvPr>
            <p:cNvSpPr txBox="1"/>
            <p:nvPr/>
          </p:nvSpPr>
          <p:spPr>
            <a:xfrm>
              <a:off x="1129663" y="2292583"/>
              <a:ext cx="679434" cy="369332"/>
            </a:xfrm>
            <a:prstGeom prst="rect">
              <a:avLst/>
            </a:prstGeom>
            <a:noFill/>
          </p:spPr>
          <p:txBody>
            <a:bodyPr wrap="square" rtlCol="0">
              <a:spAutoFit/>
            </a:bodyPr>
            <a:lstStyle/>
            <a:p>
              <a:r>
                <a:rPr lang="en-US" dirty="0">
                  <a:solidFill>
                    <a:schemeClr val="tx2">
                      <a:lumMod val="75000"/>
                    </a:schemeClr>
                  </a:solidFill>
                </a:rPr>
                <a:t>[M]</a:t>
              </a:r>
              <a:r>
                <a:rPr lang="en-US" baseline="30000" dirty="0">
                  <a:solidFill>
                    <a:schemeClr val="tx2">
                      <a:lumMod val="75000"/>
                    </a:schemeClr>
                  </a:solidFill>
                </a:rPr>
                <a:t>1+</a:t>
              </a:r>
              <a:endParaRPr lang="en-US" dirty="0">
                <a:solidFill>
                  <a:schemeClr val="tx2">
                    <a:lumMod val="75000"/>
                  </a:schemeClr>
                </a:solidFill>
              </a:endParaRPr>
            </a:p>
          </p:txBody>
        </p:sp>
      </p:grpSp>
      <p:grpSp>
        <p:nvGrpSpPr>
          <p:cNvPr id="84" name="Group 83">
            <a:extLst>
              <a:ext uri="{FF2B5EF4-FFF2-40B4-BE49-F238E27FC236}">
                <a16:creationId xmlns:a16="http://schemas.microsoft.com/office/drawing/2014/main" id="{A6F5EA8A-E4E1-4A80-8F76-CFA56738C155}"/>
              </a:ext>
            </a:extLst>
          </p:cNvPr>
          <p:cNvGrpSpPr/>
          <p:nvPr/>
        </p:nvGrpSpPr>
        <p:grpSpPr>
          <a:xfrm>
            <a:off x="1345803" y="3360008"/>
            <a:ext cx="679434" cy="621936"/>
            <a:chOff x="1129663" y="2039979"/>
            <a:chExt cx="679434" cy="621936"/>
          </a:xfrm>
        </p:grpSpPr>
        <p:cxnSp>
          <p:nvCxnSpPr>
            <p:cNvPr id="85" name="Straight Arrow Connector 84">
              <a:extLst>
                <a:ext uri="{FF2B5EF4-FFF2-40B4-BE49-F238E27FC236}">
                  <a16:creationId xmlns:a16="http://schemas.microsoft.com/office/drawing/2014/main" id="{20F35B74-01BB-4AE1-8F4F-05CC38504591}"/>
                </a:ext>
              </a:extLst>
            </p:cNvPr>
            <p:cNvCxnSpPr/>
            <p:nvPr/>
          </p:nvCxnSpPr>
          <p:spPr>
            <a:xfrm>
              <a:off x="1392382" y="2039979"/>
              <a:ext cx="0" cy="280502"/>
            </a:xfrm>
            <a:prstGeom prst="straightConnector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9621CE0C-E092-4D16-921F-EF5D68A1B923}"/>
                </a:ext>
              </a:extLst>
            </p:cNvPr>
            <p:cNvSpPr txBox="1"/>
            <p:nvPr/>
          </p:nvSpPr>
          <p:spPr>
            <a:xfrm>
              <a:off x="1129663" y="2292583"/>
              <a:ext cx="679434" cy="369332"/>
            </a:xfrm>
            <a:prstGeom prst="rect">
              <a:avLst/>
            </a:prstGeom>
            <a:noFill/>
          </p:spPr>
          <p:txBody>
            <a:bodyPr wrap="square" rtlCol="0">
              <a:spAutoFit/>
            </a:bodyPr>
            <a:lstStyle/>
            <a:p>
              <a:r>
                <a:rPr lang="en-US" dirty="0">
                  <a:solidFill>
                    <a:schemeClr val="tx2">
                      <a:lumMod val="75000"/>
                    </a:schemeClr>
                  </a:solidFill>
                </a:rPr>
                <a:t>[M]</a:t>
              </a:r>
            </a:p>
          </p:txBody>
        </p:sp>
      </p:grpSp>
      <p:grpSp>
        <p:nvGrpSpPr>
          <p:cNvPr id="87" name="Group 86">
            <a:extLst>
              <a:ext uri="{FF2B5EF4-FFF2-40B4-BE49-F238E27FC236}">
                <a16:creationId xmlns:a16="http://schemas.microsoft.com/office/drawing/2014/main" id="{2F82371A-AD3A-4130-AC51-D7A278CB73EB}"/>
              </a:ext>
            </a:extLst>
          </p:cNvPr>
          <p:cNvGrpSpPr/>
          <p:nvPr/>
        </p:nvGrpSpPr>
        <p:grpSpPr>
          <a:xfrm>
            <a:off x="4550825" y="4103688"/>
            <a:ext cx="679434" cy="621936"/>
            <a:chOff x="1129663" y="2039979"/>
            <a:chExt cx="679434" cy="621936"/>
          </a:xfrm>
        </p:grpSpPr>
        <p:cxnSp>
          <p:nvCxnSpPr>
            <p:cNvPr id="88" name="Straight Arrow Connector 87">
              <a:extLst>
                <a:ext uri="{FF2B5EF4-FFF2-40B4-BE49-F238E27FC236}">
                  <a16:creationId xmlns:a16="http://schemas.microsoft.com/office/drawing/2014/main" id="{BF2008AB-143A-4710-862F-105BE992AE0C}"/>
                </a:ext>
              </a:extLst>
            </p:cNvPr>
            <p:cNvCxnSpPr/>
            <p:nvPr/>
          </p:nvCxnSpPr>
          <p:spPr>
            <a:xfrm>
              <a:off x="1392382" y="2039979"/>
              <a:ext cx="0" cy="280502"/>
            </a:xfrm>
            <a:prstGeom prst="straightConnector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CB748230-AE1A-4D7E-BAF5-D24586610B26}"/>
                </a:ext>
              </a:extLst>
            </p:cNvPr>
            <p:cNvSpPr txBox="1"/>
            <p:nvPr/>
          </p:nvSpPr>
          <p:spPr>
            <a:xfrm>
              <a:off x="1129663" y="2292583"/>
              <a:ext cx="679434" cy="369332"/>
            </a:xfrm>
            <a:prstGeom prst="rect">
              <a:avLst/>
            </a:prstGeom>
            <a:noFill/>
          </p:spPr>
          <p:txBody>
            <a:bodyPr wrap="square" rtlCol="0">
              <a:spAutoFit/>
            </a:bodyPr>
            <a:lstStyle/>
            <a:p>
              <a:r>
                <a:rPr lang="en-US" dirty="0">
                  <a:solidFill>
                    <a:schemeClr val="tx2">
                      <a:lumMod val="75000"/>
                    </a:schemeClr>
                  </a:solidFill>
                </a:rPr>
                <a:t>[M]</a:t>
              </a:r>
              <a:r>
                <a:rPr lang="en-US" baseline="30000" dirty="0">
                  <a:solidFill>
                    <a:schemeClr val="tx2">
                      <a:lumMod val="75000"/>
                    </a:schemeClr>
                  </a:solidFill>
                </a:rPr>
                <a:t>2+</a:t>
              </a:r>
              <a:endParaRPr lang="en-US" dirty="0">
                <a:solidFill>
                  <a:schemeClr val="tx2">
                    <a:lumMod val="75000"/>
                  </a:schemeClr>
                </a:solidFill>
              </a:endParaRPr>
            </a:p>
          </p:txBody>
        </p:sp>
      </p:grpSp>
      <p:grpSp>
        <p:nvGrpSpPr>
          <p:cNvPr id="90" name="Group 89">
            <a:extLst>
              <a:ext uri="{FF2B5EF4-FFF2-40B4-BE49-F238E27FC236}">
                <a16:creationId xmlns:a16="http://schemas.microsoft.com/office/drawing/2014/main" id="{B4C069EC-41B9-484E-8EE1-B4A69056749E}"/>
              </a:ext>
            </a:extLst>
          </p:cNvPr>
          <p:cNvGrpSpPr/>
          <p:nvPr/>
        </p:nvGrpSpPr>
        <p:grpSpPr>
          <a:xfrm>
            <a:off x="2829278" y="2758750"/>
            <a:ext cx="679434" cy="621936"/>
            <a:chOff x="1129663" y="2039979"/>
            <a:chExt cx="679434" cy="621936"/>
          </a:xfrm>
        </p:grpSpPr>
        <p:cxnSp>
          <p:nvCxnSpPr>
            <p:cNvPr id="91" name="Straight Arrow Connector 90">
              <a:extLst>
                <a:ext uri="{FF2B5EF4-FFF2-40B4-BE49-F238E27FC236}">
                  <a16:creationId xmlns:a16="http://schemas.microsoft.com/office/drawing/2014/main" id="{3B536FE9-23A1-4074-8085-6DD4D8CEA163}"/>
                </a:ext>
              </a:extLst>
            </p:cNvPr>
            <p:cNvCxnSpPr/>
            <p:nvPr/>
          </p:nvCxnSpPr>
          <p:spPr>
            <a:xfrm>
              <a:off x="1392382" y="2039979"/>
              <a:ext cx="0" cy="280502"/>
            </a:xfrm>
            <a:prstGeom prst="straightConnector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11015276-88C4-404B-9CF8-705EBF8D0970}"/>
                </a:ext>
              </a:extLst>
            </p:cNvPr>
            <p:cNvSpPr txBox="1"/>
            <p:nvPr/>
          </p:nvSpPr>
          <p:spPr>
            <a:xfrm>
              <a:off x="1129663" y="2292583"/>
              <a:ext cx="679434" cy="369332"/>
            </a:xfrm>
            <a:prstGeom prst="rect">
              <a:avLst/>
            </a:prstGeom>
            <a:noFill/>
          </p:spPr>
          <p:txBody>
            <a:bodyPr wrap="square" rtlCol="0">
              <a:spAutoFit/>
            </a:bodyPr>
            <a:lstStyle/>
            <a:p>
              <a:r>
                <a:rPr lang="en-US" dirty="0">
                  <a:solidFill>
                    <a:schemeClr val="tx2">
                      <a:lumMod val="75000"/>
                    </a:schemeClr>
                  </a:solidFill>
                </a:rPr>
                <a:t>[M]</a:t>
              </a:r>
              <a:r>
                <a:rPr lang="en-US" baseline="30000" dirty="0">
                  <a:solidFill>
                    <a:schemeClr val="tx2">
                      <a:lumMod val="75000"/>
                    </a:schemeClr>
                  </a:solidFill>
                </a:rPr>
                <a:t>6+</a:t>
              </a:r>
              <a:endParaRPr lang="en-US" dirty="0">
                <a:solidFill>
                  <a:schemeClr val="tx2">
                    <a:lumMod val="75000"/>
                  </a:schemeClr>
                </a:solidFill>
              </a:endParaRPr>
            </a:p>
          </p:txBody>
        </p:sp>
      </p:grpSp>
      <p:grpSp>
        <p:nvGrpSpPr>
          <p:cNvPr id="93" name="Group 92">
            <a:extLst>
              <a:ext uri="{FF2B5EF4-FFF2-40B4-BE49-F238E27FC236}">
                <a16:creationId xmlns:a16="http://schemas.microsoft.com/office/drawing/2014/main" id="{E5628144-4F13-44B4-9645-8109A8AE58DD}"/>
              </a:ext>
            </a:extLst>
          </p:cNvPr>
          <p:cNvGrpSpPr/>
          <p:nvPr/>
        </p:nvGrpSpPr>
        <p:grpSpPr>
          <a:xfrm>
            <a:off x="6328933" y="3291340"/>
            <a:ext cx="679434" cy="621936"/>
            <a:chOff x="1129663" y="2039979"/>
            <a:chExt cx="679434" cy="621936"/>
          </a:xfrm>
        </p:grpSpPr>
        <p:cxnSp>
          <p:nvCxnSpPr>
            <p:cNvPr id="94" name="Straight Arrow Connector 93">
              <a:extLst>
                <a:ext uri="{FF2B5EF4-FFF2-40B4-BE49-F238E27FC236}">
                  <a16:creationId xmlns:a16="http://schemas.microsoft.com/office/drawing/2014/main" id="{8E505006-1E15-48C0-AED6-EA26C19BB2E8}"/>
                </a:ext>
              </a:extLst>
            </p:cNvPr>
            <p:cNvCxnSpPr/>
            <p:nvPr/>
          </p:nvCxnSpPr>
          <p:spPr>
            <a:xfrm>
              <a:off x="1392382" y="2039979"/>
              <a:ext cx="0" cy="280502"/>
            </a:xfrm>
            <a:prstGeom prst="straightConnector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1A3A2FDD-F4E9-496B-A447-AC6989185A67}"/>
                </a:ext>
              </a:extLst>
            </p:cNvPr>
            <p:cNvSpPr txBox="1"/>
            <p:nvPr/>
          </p:nvSpPr>
          <p:spPr>
            <a:xfrm>
              <a:off x="1129663" y="2292583"/>
              <a:ext cx="679434" cy="369332"/>
            </a:xfrm>
            <a:prstGeom prst="rect">
              <a:avLst/>
            </a:prstGeom>
            <a:noFill/>
          </p:spPr>
          <p:txBody>
            <a:bodyPr wrap="square" rtlCol="0">
              <a:spAutoFit/>
            </a:bodyPr>
            <a:lstStyle/>
            <a:p>
              <a:r>
                <a:rPr lang="en-US" dirty="0">
                  <a:solidFill>
                    <a:schemeClr val="tx2">
                      <a:lumMod val="75000"/>
                    </a:schemeClr>
                  </a:solidFill>
                </a:rPr>
                <a:t>[M]</a:t>
              </a:r>
              <a:r>
                <a:rPr lang="en-US" baseline="30000" dirty="0">
                  <a:solidFill>
                    <a:schemeClr val="tx2">
                      <a:lumMod val="75000"/>
                    </a:schemeClr>
                  </a:solidFill>
                </a:rPr>
                <a:t>7+</a:t>
              </a:r>
              <a:endParaRPr lang="en-US" dirty="0">
                <a:solidFill>
                  <a:schemeClr val="tx2">
                    <a:lumMod val="75000"/>
                  </a:schemeClr>
                </a:solidFill>
              </a:endParaRPr>
            </a:p>
          </p:txBody>
        </p:sp>
      </p:grpSp>
      <p:grpSp>
        <p:nvGrpSpPr>
          <p:cNvPr id="96" name="Group 95">
            <a:extLst>
              <a:ext uri="{FF2B5EF4-FFF2-40B4-BE49-F238E27FC236}">
                <a16:creationId xmlns:a16="http://schemas.microsoft.com/office/drawing/2014/main" id="{051BF34E-5EC5-4A45-85E3-EC465C94022F}"/>
              </a:ext>
            </a:extLst>
          </p:cNvPr>
          <p:cNvGrpSpPr/>
          <p:nvPr/>
        </p:nvGrpSpPr>
        <p:grpSpPr>
          <a:xfrm>
            <a:off x="4965944" y="2274400"/>
            <a:ext cx="679434" cy="621936"/>
            <a:chOff x="1129663" y="2039979"/>
            <a:chExt cx="679434" cy="621936"/>
          </a:xfrm>
        </p:grpSpPr>
        <p:cxnSp>
          <p:nvCxnSpPr>
            <p:cNvPr id="97" name="Straight Arrow Connector 96">
              <a:extLst>
                <a:ext uri="{FF2B5EF4-FFF2-40B4-BE49-F238E27FC236}">
                  <a16:creationId xmlns:a16="http://schemas.microsoft.com/office/drawing/2014/main" id="{5352C527-17BD-43C4-9B3A-A74E425272B6}"/>
                </a:ext>
              </a:extLst>
            </p:cNvPr>
            <p:cNvCxnSpPr/>
            <p:nvPr/>
          </p:nvCxnSpPr>
          <p:spPr>
            <a:xfrm>
              <a:off x="1392382" y="2039979"/>
              <a:ext cx="0" cy="280502"/>
            </a:xfrm>
            <a:prstGeom prst="straightConnector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5F00DB47-FC47-4001-AD8C-33C7A34C1DE6}"/>
                </a:ext>
              </a:extLst>
            </p:cNvPr>
            <p:cNvSpPr txBox="1"/>
            <p:nvPr/>
          </p:nvSpPr>
          <p:spPr>
            <a:xfrm>
              <a:off x="1129663" y="2292583"/>
              <a:ext cx="679434" cy="369332"/>
            </a:xfrm>
            <a:prstGeom prst="rect">
              <a:avLst/>
            </a:prstGeom>
            <a:noFill/>
          </p:spPr>
          <p:txBody>
            <a:bodyPr wrap="square" rtlCol="0">
              <a:spAutoFit/>
            </a:bodyPr>
            <a:lstStyle/>
            <a:p>
              <a:r>
                <a:rPr lang="en-US" dirty="0">
                  <a:solidFill>
                    <a:schemeClr val="tx2">
                      <a:lumMod val="75000"/>
                    </a:schemeClr>
                  </a:solidFill>
                </a:rPr>
                <a:t>[M]</a:t>
              </a:r>
              <a:r>
                <a:rPr lang="en-US" baseline="30000" dirty="0">
                  <a:solidFill>
                    <a:schemeClr val="tx2">
                      <a:lumMod val="75000"/>
                    </a:schemeClr>
                  </a:solidFill>
                </a:rPr>
                <a:t>2+</a:t>
              </a:r>
              <a:endParaRPr lang="en-US" dirty="0">
                <a:solidFill>
                  <a:schemeClr val="tx2">
                    <a:lumMod val="75000"/>
                  </a:schemeClr>
                </a:solidFill>
              </a:endParaRPr>
            </a:p>
          </p:txBody>
        </p:sp>
      </p:grpSp>
      <p:grpSp>
        <p:nvGrpSpPr>
          <p:cNvPr id="99" name="Group 98">
            <a:extLst>
              <a:ext uri="{FF2B5EF4-FFF2-40B4-BE49-F238E27FC236}">
                <a16:creationId xmlns:a16="http://schemas.microsoft.com/office/drawing/2014/main" id="{063B3D8A-E9A7-4808-A4BB-16E6BDD5D631}"/>
              </a:ext>
            </a:extLst>
          </p:cNvPr>
          <p:cNvGrpSpPr/>
          <p:nvPr/>
        </p:nvGrpSpPr>
        <p:grpSpPr>
          <a:xfrm>
            <a:off x="2423368" y="4205506"/>
            <a:ext cx="679434" cy="621936"/>
            <a:chOff x="1129663" y="2039979"/>
            <a:chExt cx="679434" cy="621936"/>
          </a:xfrm>
        </p:grpSpPr>
        <p:cxnSp>
          <p:nvCxnSpPr>
            <p:cNvPr id="100" name="Straight Arrow Connector 99">
              <a:extLst>
                <a:ext uri="{FF2B5EF4-FFF2-40B4-BE49-F238E27FC236}">
                  <a16:creationId xmlns:a16="http://schemas.microsoft.com/office/drawing/2014/main" id="{BB159EB7-9BDC-4E16-83FF-AA9A18B277AC}"/>
                </a:ext>
              </a:extLst>
            </p:cNvPr>
            <p:cNvCxnSpPr/>
            <p:nvPr/>
          </p:nvCxnSpPr>
          <p:spPr>
            <a:xfrm>
              <a:off x="1392382" y="2039979"/>
              <a:ext cx="0" cy="280502"/>
            </a:xfrm>
            <a:prstGeom prst="straightConnector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3E7C1428-5828-490C-9D07-AA403EDCCEB3}"/>
                </a:ext>
              </a:extLst>
            </p:cNvPr>
            <p:cNvSpPr txBox="1"/>
            <p:nvPr/>
          </p:nvSpPr>
          <p:spPr>
            <a:xfrm>
              <a:off x="1129663" y="2292583"/>
              <a:ext cx="679434" cy="369332"/>
            </a:xfrm>
            <a:prstGeom prst="rect">
              <a:avLst/>
            </a:prstGeom>
            <a:noFill/>
          </p:spPr>
          <p:txBody>
            <a:bodyPr wrap="square" rtlCol="0">
              <a:spAutoFit/>
            </a:bodyPr>
            <a:lstStyle/>
            <a:p>
              <a:r>
                <a:rPr lang="en-US" dirty="0">
                  <a:solidFill>
                    <a:schemeClr val="tx2">
                      <a:lumMod val="75000"/>
                    </a:schemeClr>
                  </a:solidFill>
                </a:rPr>
                <a:t>[M]</a:t>
              </a:r>
              <a:r>
                <a:rPr lang="en-US" baseline="30000" dirty="0">
                  <a:solidFill>
                    <a:schemeClr val="tx2">
                      <a:lumMod val="75000"/>
                    </a:schemeClr>
                  </a:solidFill>
                </a:rPr>
                <a:t>2+</a:t>
              </a:r>
              <a:endParaRPr lang="en-US" dirty="0">
                <a:solidFill>
                  <a:schemeClr val="tx2">
                    <a:lumMod val="75000"/>
                  </a:schemeClr>
                </a:solidFill>
              </a:endParaRPr>
            </a:p>
          </p:txBody>
        </p:sp>
      </p:grpSp>
      <p:sp>
        <p:nvSpPr>
          <p:cNvPr id="9" name="Slide Number Placeholder 8">
            <a:extLst>
              <a:ext uri="{FF2B5EF4-FFF2-40B4-BE49-F238E27FC236}">
                <a16:creationId xmlns:a16="http://schemas.microsoft.com/office/drawing/2014/main" id="{A4FDC6D5-9E8F-4AD8-AA9D-1149EAA4B046}"/>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5" name="Picture 4">
            <a:extLst>
              <a:ext uri="{FF2B5EF4-FFF2-40B4-BE49-F238E27FC236}">
                <a16:creationId xmlns:a16="http://schemas.microsoft.com/office/drawing/2014/main" id="{C2EFD325-1017-5513-A7E8-10DACD0A9680}"/>
              </a:ext>
            </a:extLst>
          </p:cNvPr>
          <p:cNvPicPr>
            <a:picLocks noChangeAspect="1"/>
          </p:cNvPicPr>
          <p:nvPr/>
        </p:nvPicPr>
        <p:blipFill>
          <a:blip r:embed="rId3"/>
          <a:stretch>
            <a:fillRect/>
          </a:stretch>
        </p:blipFill>
        <p:spPr>
          <a:xfrm>
            <a:off x="3102980" y="4891476"/>
            <a:ext cx="2895600" cy="279400"/>
          </a:xfrm>
          <a:prstGeom prst="rect">
            <a:avLst/>
          </a:prstGeom>
        </p:spPr>
      </p:pic>
    </p:spTree>
    <p:extLst>
      <p:ext uri="{BB962C8B-B14F-4D97-AF65-F5344CB8AC3E}">
        <p14:creationId xmlns:p14="http://schemas.microsoft.com/office/powerpoint/2010/main" val="140679148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 Acquisition: DIA</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90</a:t>
            </a:fld>
            <a:endParaRPr lang="en-US"/>
          </a:p>
        </p:txBody>
      </p:sp>
      <p:pic>
        <p:nvPicPr>
          <p:cNvPr id="4" name="Picture 3">
            <a:extLst>
              <a:ext uri="{FF2B5EF4-FFF2-40B4-BE49-F238E27FC236}">
                <a16:creationId xmlns:a16="http://schemas.microsoft.com/office/drawing/2014/main" id="{7AA675DD-9FE7-947A-4200-F3A2577B1C7A}"/>
              </a:ext>
            </a:extLst>
          </p:cNvPr>
          <p:cNvPicPr>
            <a:picLocks noChangeAspect="1"/>
          </p:cNvPicPr>
          <p:nvPr/>
        </p:nvPicPr>
        <p:blipFill>
          <a:blip r:embed="rId3"/>
          <a:stretch>
            <a:fillRect/>
          </a:stretch>
        </p:blipFill>
        <p:spPr>
          <a:xfrm>
            <a:off x="741480" y="1233371"/>
            <a:ext cx="5640942" cy="3658105"/>
          </a:xfrm>
          <a:prstGeom prst="rect">
            <a:avLst/>
          </a:prstGeom>
        </p:spPr>
      </p:pic>
      <p:sp>
        <p:nvSpPr>
          <p:cNvPr id="3" name="TextBox 2">
            <a:extLst>
              <a:ext uri="{FF2B5EF4-FFF2-40B4-BE49-F238E27FC236}">
                <a16:creationId xmlns:a16="http://schemas.microsoft.com/office/drawing/2014/main" id="{B3FD8C42-14F9-3E42-4AF3-A9A1B983FF78}"/>
              </a:ext>
            </a:extLst>
          </p:cNvPr>
          <p:cNvSpPr txBox="1"/>
          <p:nvPr/>
        </p:nvSpPr>
        <p:spPr>
          <a:xfrm>
            <a:off x="2814809" y="1059657"/>
            <a:ext cx="2806155" cy="369332"/>
          </a:xfrm>
          <a:prstGeom prst="rect">
            <a:avLst/>
          </a:prstGeom>
          <a:noFill/>
        </p:spPr>
        <p:txBody>
          <a:bodyPr wrap="square" rtlCol="0">
            <a:spAutoFit/>
          </a:bodyPr>
          <a:lstStyle/>
          <a:p>
            <a:pPr algn="ctr"/>
            <a:r>
              <a:rPr lang="en-US" dirty="0"/>
              <a:t>MS2 Acquisition Windows</a:t>
            </a:r>
          </a:p>
        </p:txBody>
      </p:sp>
      <p:sp>
        <p:nvSpPr>
          <p:cNvPr id="5" name="Rectangle 4">
            <a:extLst>
              <a:ext uri="{FF2B5EF4-FFF2-40B4-BE49-F238E27FC236}">
                <a16:creationId xmlns:a16="http://schemas.microsoft.com/office/drawing/2014/main" id="{8F5205E1-58C5-E77D-60F4-B2DAAC5F40BF}"/>
              </a:ext>
            </a:extLst>
          </p:cNvPr>
          <p:cNvSpPr/>
          <p:nvPr/>
        </p:nvSpPr>
        <p:spPr>
          <a:xfrm>
            <a:off x="1094564" y="4648995"/>
            <a:ext cx="5287857" cy="2839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379DB4-FB3C-2549-20F6-21347EE8B553}"/>
              </a:ext>
            </a:extLst>
          </p:cNvPr>
          <p:cNvSpPr txBox="1"/>
          <p:nvPr/>
        </p:nvSpPr>
        <p:spPr>
          <a:xfrm>
            <a:off x="1022625" y="4596051"/>
            <a:ext cx="505326" cy="307777"/>
          </a:xfrm>
          <a:prstGeom prst="rect">
            <a:avLst/>
          </a:prstGeom>
          <a:noFill/>
        </p:spPr>
        <p:txBody>
          <a:bodyPr wrap="square" rtlCol="0">
            <a:spAutoFit/>
          </a:bodyPr>
          <a:lstStyle/>
          <a:p>
            <a:pPr algn="ctr"/>
            <a:r>
              <a:rPr lang="en-US" sz="1400" dirty="0"/>
              <a:t>400</a:t>
            </a:r>
          </a:p>
        </p:txBody>
      </p:sp>
      <p:sp>
        <p:nvSpPr>
          <p:cNvPr id="7" name="TextBox 6">
            <a:extLst>
              <a:ext uri="{FF2B5EF4-FFF2-40B4-BE49-F238E27FC236}">
                <a16:creationId xmlns:a16="http://schemas.microsoft.com/office/drawing/2014/main" id="{018EB6C0-D8FB-B15C-20DC-E06937C192BE}"/>
              </a:ext>
            </a:extLst>
          </p:cNvPr>
          <p:cNvSpPr txBox="1"/>
          <p:nvPr/>
        </p:nvSpPr>
        <p:spPr>
          <a:xfrm>
            <a:off x="2630472" y="4594210"/>
            <a:ext cx="505326" cy="307777"/>
          </a:xfrm>
          <a:prstGeom prst="rect">
            <a:avLst/>
          </a:prstGeom>
          <a:noFill/>
        </p:spPr>
        <p:txBody>
          <a:bodyPr wrap="square" rtlCol="0">
            <a:spAutoFit/>
          </a:bodyPr>
          <a:lstStyle/>
          <a:p>
            <a:pPr algn="ctr"/>
            <a:r>
              <a:rPr lang="en-US" sz="1400" dirty="0"/>
              <a:t>600</a:t>
            </a:r>
          </a:p>
        </p:txBody>
      </p:sp>
      <p:sp>
        <p:nvSpPr>
          <p:cNvPr id="8" name="TextBox 7">
            <a:extLst>
              <a:ext uri="{FF2B5EF4-FFF2-40B4-BE49-F238E27FC236}">
                <a16:creationId xmlns:a16="http://schemas.microsoft.com/office/drawing/2014/main" id="{156445A8-E944-F002-71AF-EB3FEDC14E53}"/>
              </a:ext>
            </a:extLst>
          </p:cNvPr>
          <p:cNvSpPr txBox="1"/>
          <p:nvPr/>
        </p:nvSpPr>
        <p:spPr>
          <a:xfrm>
            <a:off x="4226599" y="4601540"/>
            <a:ext cx="505326" cy="307777"/>
          </a:xfrm>
          <a:prstGeom prst="rect">
            <a:avLst/>
          </a:prstGeom>
          <a:noFill/>
        </p:spPr>
        <p:txBody>
          <a:bodyPr wrap="square" rtlCol="0">
            <a:spAutoFit/>
          </a:bodyPr>
          <a:lstStyle/>
          <a:p>
            <a:pPr algn="ctr"/>
            <a:r>
              <a:rPr lang="en-US" sz="1400" dirty="0"/>
              <a:t>800</a:t>
            </a:r>
          </a:p>
        </p:txBody>
      </p:sp>
      <p:sp>
        <p:nvSpPr>
          <p:cNvPr id="9" name="TextBox 8">
            <a:extLst>
              <a:ext uri="{FF2B5EF4-FFF2-40B4-BE49-F238E27FC236}">
                <a16:creationId xmlns:a16="http://schemas.microsoft.com/office/drawing/2014/main" id="{EECA4B12-8593-2E19-DE75-30B00379CA6A}"/>
              </a:ext>
            </a:extLst>
          </p:cNvPr>
          <p:cNvSpPr txBox="1"/>
          <p:nvPr/>
        </p:nvSpPr>
        <p:spPr>
          <a:xfrm>
            <a:off x="5788778" y="4596050"/>
            <a:ext cx="610323" cy="307777"/>
          </a:xfrm>
          <a:prstGeom prst="rect">
            <a:avLst/>
          </a:prstGeom>
          <a:noFill/>
        </p:spPr>
        <p:txBody>
          <a:bodyPr wrap="square" rtlCol="0">
            <a:spAutoFit/>
          </a:bodyPr>
          <a:lstStyle/>
          <a:p>
            <a:pPr algn="ctr"/>
            <a:r>
              <a:rPr lang="en-US" sz="1400" dirty="0"/>
              <a:t>1000</a:t>
            </a:r>
          </a:p>
        </p:txBody>
      </p:sp>
      <p:sp>
        <p:nvSpPr>
          <p:cNvPr id="10" name="TextBox 9">
            <a:extLst>
              <a:ext uri="{FF2B5EF4-FFF2-40B4-BE49-F238E27FC236}">
                <a16:creationId xmlns:a16="http://schemas.microsoft.com/office/drawing/2014/main" id="{F63E8BCD-090B-A7ED-061C-51B7288F80EB}"/>
              </a:ext>
            </a:extLst>
          </p:cNvPr>
          <p:cNvSpPr txBox="1"/>
          <p:nvPr/>
        </p:nvSpPr>
        <p:spPr>
          <a:xfrm>
            <a:off x="3089242" y="4737415"/>
            <a:ext cx="1298499" cy="369332"/>
          </a:xfrm>
          <a:prstGeom prst="rect">
            <a:avLst/>
          </a:prstGeom>
          <a:noFill/>
        </p:spPr>
        <p:txBody>
          <a:bodyPr wrap="square" rtlCol="0">
            <a:spAutoFit/>
          </a:bodyPr>
          <a:lstStyle/>
          <a:p>
            <a:pPr algn="ctr"/>
            <a:r>
              <a:rPr lang="en-US" dirty="0"/>
              <a:t>m/z</a:t>
            </a:r>
          </a:p>
        </p:txBody>
      </p:sp>
      <p:sp>
        <p:nvSpPr>
          <p:cNvPr id="11" name="Rectangle 10">
            <a:extLst>
              <a:ext uri="{FF2B5EF4-FFF2-40B4-BE49-F238E27FC236}">
                <a16:creationId xmlns:a16="http://schemas.microsoft.com/office/drawing/2014/main" id="{A88B39B7-3244-5F00-1DAF-94EAEB3E2240}"/>
              </a:ext>
            </a:extLst>
          </p:cNvPr>
          <p:cNvSpPr/>
          <p:nvPr/>
        </p:nvSpPr>
        <p:spPr>
          <a:xfrm flipH="1">
            <a:off x="746783" y="1649121"/>
            <a:ext cx="251528" cy="29450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FF819DC-7467-2EBF-AAA8-693681A7CAC9}"/>
              </a:ext>
            </a:extLst>
          </p:cNvPr>
          <p:cNvSpPr txBox="1"/>
          <p:nvPr/>
        </p:nvSpPr>
        <p:spPr>
          <a:xfrm>
            <a:off x="621164" y="4310613"/>
            <a:ext cx="505326" cy="307777"/>
          </a:xfrm>
          <a:prstGeom prst="rect">
            <a:avLst/>
          </a:prstGeom>
          <a:noFill/>
        </p:spPr>
        <p:txBody>
          <a:bodyPr wrap="square" rtlCol="0">
            <a:spAutoFit/>
          </a:bodyPr>
          <a:lstStyle/>
          <a:p>
            <a:pPr algn="ctr"/>
            <a:r>
              <a:rPr lang="en-US" sz="1400" dirty="0"/>
              <a:t>0</a:t>
            </a:r>
          </a:p>
        </p:txBody>
      </p:sp>
      <p:sp>
        <p:nvSpPr>
          <p:cNvPr id="13" name="TextBox 12">
            <a:extLst>
              <a:ext uri="{FF2B5EF4-FFF2-40B4-BE49-F238E27FC236}">
                <a16:creationId xmlns:a16="http://schemas.microsoft.com/office/drawing/2014/main" id="{64D02FA5-77C1-F82F-81A1-D8673D43EF6B}"/>
              </a:ext>
            </a:extLst>
          </p:cNvPr>
          <p:cNvSpPr txBox="1"/>
          <p:nvPr/>
        </p:nvSpPr>
        <p:spPr>
          <a:xfrm>
            <a:off x="621164" y="3476423"/>
            <a:ext cx="505326" cy="307777"/>
          </a:xfrm>
          <a:prstGeom prst="rect">
            <a:avLst/>
          </a:prstGeom>
          <a:noFill/>
        </p:spPr>
        <p:txBody>
          <a:bodyPr wrap="square" rtlCol="0">
            <a:spAutoFit/>
          </a:bodyPr>
          <a:lstStyle/>
          <a:p>
            <a:pPr algn="ctr"/>
            <a:r>
              <a:rPr lang="en-US" sz="1400" dirty="0"/>
              <a:t>30</a:t>
            </a:r>
          </a:p>
        </p:txBody>
      </p:sp>
      <p:sp>
        <p:nvSpPr>
          <p:cNvPr id="14" name="TextBox 13">
            <a:extLst>
              <a:ext uri="{FF2B5EF4-FFF2-40B4-BE49-F238E27FC236}">
                <a16:creationId xmlns:a16="http://schemas.microsoft.com/office/drawing/2014/main" id="{98888B65-4C32-EBDF-9A39-D6A0A4C3436C}"/>
              </a:ext>
            </a:extLst>
          </p:cNvPr>
          <p:cNvSpPr txBox="1"/>
          <p:nvPr/>
        </p:nvSpPr>
        <p:spPr>
          <a:xfrm>
            <a:off x="621164" y="2651858"/>
            <a:ext cx="505326" cy="307777"/>
          </a:xfrm>
          <a:prstGeom prst="rect">
            <a:avLst/>
          </a:prstGeom>
          <a:noFill/>
        </p:spPr>
        <p:txBody>
          <a:bodyPr wrap="square" rtlCol="0">
            <a:spAutoFit/>
          </a:bodyPr>
          <a:lstStyle/>
          <a:p>
            <a:pPr algn="ctr"/>
            <a:r>
              <a:rPr lang="en-US" sz="1400" dirty="0"/>
              <a:t>60</a:t>
            </a:r>
          </a:p>
        </p:txBody>
      </p:sp>
      <p:sp>
        <p:nvSpPr>
          <p:cNvPr id="15" name="TextBox 14">
            <a:extLst>
              <a:ext uri="{FF2B5EF4-FFF2-40B4-BE49-F238E27FC236}">
                <a16:creationId xmlns:a16="http://schemas.microsoft.com/office/drawing/2014/main" id="{909227C0-92E7-9F43-B98B-6B918C2D8669}"/>
              </a:ext>
            </a:extLst>
          </p:cNvPr>
          <p:cNvSpPr txBox="1"/>
          <p:nvPr/>
        </p:nvSpPr>
        <p:spPr>
          <a:xfrm>
            <a:off x="621164" y="1822584"/>
            <a:ext cx="505326" cy="307777"/>
          </a:xfrm>
          <a:prstGeom prst="rect">
            <a:avLst/>
          </a:prstGeom>
          <a:noFill/>
        </p:spPr>
        <p:txBody>
          <a:bodyPr wrap="square" rtlCol="0">
            <a:spAutoFit/>
          </a:bodyPr>
          <a:lstStyle/>
          <a:p>
            <a:pPr algn="ctr"/>
            <a:r>
              <a:rPr lang="en-US" sz="1400" dirty="0"/>
              <a:t>90</a:t>
            </a:r>
          </a:p>
        </p:txBody>
      </p:sp>
      <p:sp>
        <p:nvSpPr>
          <p:cNvPr id="16" name="TextBox 15">
            <a:extLst>
              <a:ext uri="{FF2B5EF4-FFF2-40B4-BE49-F238E27FC236}">
                <a16:creationId xmlns:a16="http://schemas.microsoft.com/office/drawing/2014/main" id="{05247EFD-758F-730F-EF2A-7F210F800920}"/>
              </a:ext>
            </a:extLst>
          </p:cNvPr>
          <p:cNvSpPr txBox="1"/>
          <p:nvPr/>
        </p:nvSpPr>
        <p:spPr>
          <a:xfrm rot="16200000">
            <a:off x="-428353" y="2936999"/>
            <a:ext cx="1867994" cy="369332"/>
          </a:xfrm>
          <a:prstGeom prst="rect">
            <a:avLst/>
          </a:prstGeom>
          <a:noFill/>
        </p:spPr>
        <p:txBody>
          <a:bodyPr wrap="square" rtlCol="0">
            <a:spAutoFit/>
          </a:bodyPr>
          <a:lstStyle/>
          <a:p>
            <a:pPr algn="ctr"/>
            <a:r>
              <a:rPr lang="en-US" dirty="0"/>
              <a:t>Relative Intensity</a:t>
            </a:r>
          </a:p>
        </p:txBody>
      </p:sp>
      <p:sp>
        <p:nvSpPr>
          <p:cNvPr id="17" name="Rectangle 16">
            <a:extLst>
              <a:ext uri="{FF2B5EF4-FFF2-40B4-BE49-F238E27FC236}">
                <a16:creationId xmlns:a16="http://schemas.microsoft.com/office/drawing/2014/main" id="{754FB06F-1EC2-C5E2-C0E9-843D054A88D0}"/>
              </a:ext>
            </a:extLst>
          </p:cNvPr>
          <p:cNvSpPr/>
          <p:nvPr/>
        </p:nvSpPr>
        <p:spPr>
          <a:xfrm>
            <a:off x="2279385" y="1334471"/>
            <a:ext cx="3562350" cy="2839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631542-60BE-39B9-C31F-35BCC7714F54}"/>
              </a:ext>
            </a:extLst>
          </p:cNvPr>
          <p:cNvSpPr txBox="1"/>
          <p:nvPr/>
        </p:nvSpPr>
        <p:spPr>
          <a:xfrm>
            <a:off x="1277021" y="1244323"/>
            <a:ext cx="796999" cy="430887"/>
          </a:xfrm>
          <a:prstGeom prst="rect">
            <a:avLst/>
          </a:prstGeom>
          <a:solidFill>
            <a:schemeClr val="bg1"/>
          </a:solidFill>
        </p:spPr>
        <p:txBody>
          <a:bodyPr wrap="square" rtlCol="0">
            <a:spAutoFit/>
          </a:bodyPr>
          <a:lstStyle/>
          <a:p>
            <a:pPr algn="ctr"/>
            <a:r>
              <a:rPr lang="en-US" sz="1100" dirty="0">
                <a:solidFill>
                  <a:srgbClr val="91A496"/>
                </a:solidFill>
              </a:rPr>
              <a:t>400-500 m/z</a:t>
            </a:r>
          </a:p>
        </p:txBody>
      </p:sp>
      <p:sp>
        <p:nvSpPr>
          <p:cNvPr id="19" name="TextBox 18">
            <a:extLst>
              <a:ext uri="{FF2B5EF4-FFF2-40B4-BE49-F238E27FC236}">
                <a16:creationId xmlns:a16="http://schemas.microsoft.com/office/drawing/2014/main" id="{7D139E04-EB3F-9CB5-6B10-67E0A566F26E}"/>
              </a:ext>
            </a:extLst>
          </p:cNvPr>
          <p:cNvSpPr txBox="1"/>
          <p:nvPr/>
        </p:nvSpPr>
        <p:spPr>
          <a:xfrm>
            <a:off x="2144948" y="1368563"/>
            <a:ext cx="673902" cy="430887"/>
          </a:xfrm>
          <a:prstGeom prst="rect">
            <a:avLst/>
          </a:prstGeom>
          <a:solidFill>
            <a:schemeClr val="bg1"/>
          </a:solidFill>
          <a:ln>
            <a:noFill/>
          </a:ln>
        </p:spPr>
        <p:txBody>
          <a:bodyPr wrap="square" rtlCol="0">
            <a:spAutoFit/>
          </a:bodyPr>
          <a:lstStyle/>
          <a:p>
            <a:pPr algn="ctr"/>
            <a:r>
              <a:rPr lang="en-US" sz="1100" dirty="0">
                <a:solidFill>
                  <a:srgbClr val="7FAEAB"/>
                </a:solidFill>
              </a:rPr>
              <a:t>500-600 </a:t>
            </a:r>
          </a:p>
          <a:p>
            <a:pPr algn="ctr"/>
            <a:r>
              <a:rPr lang="en-US" sz="1100" dirty="0">
                <a:solidFill>
                  <a:srgbClr val="7FAEAB"/>
                </a:solidFill>
              </a:rPr>
              <a:t>m/z</a:t>
            </a:r>
          </a:p>
        </p:txBody>
      </p:sp>
      <p:sp>
        <p:nvSpPr>
          <p:cNvPr id="20" name="TextBox 19">
            <a:extLst>
              <a:ext uri="{FF2B5EF4-FFF2-40B4-BE49-F238E27FC236}">
                <a16:creationId xmlns:a16="http://schemas.microsoft.com/office/drawing/2014/main" id="{60C0DF21-EC3A-FB53-D156-E208C69304D2}"/>
              </a:ext>
            </a:extLst>
          </p:cNvPr>
          <p:cNvSpPr txBox="1"/>
          <p:nvPr/>
        </p:nvSpPr>
        <p:spPr>
          <a:xfrm>
            <a:off x="2939166" y="1511302"/>
            <a:ext cx="673902" cy="430887"/>
          </a:xfrm>
          <a:prstGeom prst="rect">
            <a:avLst/>
          </a:prstGeom>
          <a:solidFill>
            <a:schemeClr val="bg1"/>
          </a:solidFill>
          <a:ln>
            <a:noFill/>
          </a:ln>
        </p:spPr>
        <p:txBody>
          <a:bodyPr wrap="square" rtlCol="0">
            <a:spAutoFit/>
          </a:bodyPr>
          <a:lstStyle/>
          <a:p>
            <a:pPr algn="ctr"/>
            <a:r>
              <a:rPr lang="en-US" sz="1100" dirty="0">
                <a:solidFill>
                  <a:srgbClr val="95B0C1"/>
                </a:solidFill>
              </a:rPr>
              <a:t>600-700 </a:t>
            </a:r>
          </a:p>
          <a:p>
            <a:pPr algn="ctr"/>
            <a:r>
              <a:rPr lang="en-US" sz="1100" dirty="0">
                <a:solidFill>
                  <a:srgbClr val="95B0C1"/>
                </a:solidFill>
              </a:rPr>
              <a:t>m/z</a:t>
            </a:r>
          </a:p>
        </p:txBody>
      </p:sp>
      <p:sp>
        <p:nvSpPr>
          <p:cNvPr id="21" name="TextBox 20">
            <a:extLst>
              <a:ext uri="{FF2B5EF4-FFF2-40B4-BE49-F238E27FC236}">
                <a16:creationId xmlns:a16="http://schemas.microsoft.com/office/drawing/2014/main" id="{536628DD-F7D1-BC5C-D3CD-00431C25D994}"/>
              </a:ext>
            </a:extLst>
          </p:cNvPr>
          <p:cNvSpPr txBox="1"/>
          <p:nvPr/>
        </p:nvSpPr>
        <p:spPr>
          <a:xfrm>
            <a:off x="3746740" y="1649021"/>
            <a:ext cx="673902" cy="430887"/>
          </a:xfrm>
          <a:prstGeom prst="rect">
            <a:avLst/>
          </a:prstGeom>
          <a:solidFill>
            <a:schemeClr val="bg1"/>
          </a:solidFill>
          <a:ln>
            <a:noFill/>
          </a:ln>
        </p:spPr>
        <p:txBody>
          <a:bodyPr wrap="square" rtlCol="0">
            <a:spAutoFit/>
          </a:bodyPr>
          <a:lstStyle/>
          <a:p>
            <a:pPr algn="ctr"/>
            <a:r>
              <a:rPr lang="en-US" sz="1100" dirty="0">
                <a:solidFill>
                  <a:srgbClr val="ACB0CD"/>
                </a:solidFill>
              </a:rPr>
              <a:t>500-600 </a:t>
            </a:r>
          </a:p>
          <a:p>
            <a:pPr algn="ctr"/>
            <a:r>
              <a:rPr lang="en-US" sz="1100" dirty="0">
                <a:solidFill>
                  <a:srgbClr val="ACB0CD"/>
                </a:solidFill>
              </a:rPr>
              <a:t>m/z</a:t>
            </a:r>
          </a:p>
        </p:txBody>
      </p:sp>
      <p:sp>
        <p:nvSpPr>
          <p:cNvPr id="22" name="TextBox 21">
            <a:extLst>
              <a:ext uri="{FF2B5EF4-FFF2-40B4-BE49-F238E27FC236}">
                <a16:creationId xmlns:a16="http://schemas.microsoft.com/office/drawing/2014/main" id="{7AA7214C-4774-D0C9-9917-0EB23DDE1145}"/>
              </a:ext>
            </a:extLst>
          </p:cNvPr>
          <p:cNvSpPr txBox="1"/>
          <p:nvPr/>
        </p:nvSpPr>
        <p:spPr>
          <a:xfrm>
            <a:off x="4554314" y="1786281"/>
            <a:ext cx="673902" cy="430887"/>
          </a:xfrm>
          <a:prstGeom prst="rect">
            <a:avLst/>
          </a:prstGeom>
          <a:solidFill>
            <a:schemeClr val="bg1"/>
          </a:solidFill>
          <a:ln>
            <a:noFill/>
          </a:ln>
        </p:spPr>
        <p:txBody>
          <a:bodyPr wrap="square" rtlCol="0">
            <a:spAutoFit/>
          </a:bodyPr>
          <a:lstStyle/>
          <a:p>
            <a:pPr algn="ctr"/>
            <a:r>
              <a:rPr lang="en-US" sz="1100" dirty="0">
                <a:solidFill>
                  <a:srgbClr val="C4B3CE"/>
                </a:solidFill>
              </a:rPr>
              <a:t>500-600 </a:t>
            </a:r>
          </a:p>
          <a:p>
            <a:pPr algn="ctr"/>
            <a:r>
              <a:rPr lang="en-US" sz="1100" dirty="0">
                <a:solidFill>
                  <a:srgbClr val="C4B3CE"/>
                </a:solidFill>
              </a:rPr>
              <a:t>m/z</a:t>
            </a:r>
          </a:p>
        </p:txBody>
      </p:sp>
      <p:sp>
        <p:nvSpPr>
          <p:cNvPr id="23" name="TextBox 22">
            <a:extLst>
              <a:ext uri="{FF2B5EF4-FFF2-40B4-BE49-F238E27FC236}">
                <a16:creationId xmlns:a16="http://schemas.microsoft.com/office/drawing/2014/main" id="{C9B2E68F-00E7-FEC9-61F2-98BB5B870661}"/>
              </a:ext>
            </a:extLst>
          </p:cNvPr>
          <p:cNvSpPr txBox="1"/>
          <p:nvPr/>
        </p:nvSpPr>
        <p:spPr>
          <a:xfrm>
            <a:off x="5356461" y="1914917"/>
            <a:ext cx="673902" cy="430887"/>
          </a:xfrm>
          <a:prstGeom prst="rect">
            <a:avLst/>
          </a:prstGeom>
          <a:solidFill>
            <a:schemeClr val="bg1"/>
          </a:solidFill>
          <a:ln>
            <a:noFill/>
          </a:ln>
        </p:spPr>
        <p:txBody>
          <a:bodyPr wrap="square" rtlCol="0">
            <a:spAutoFit/>
          </a:bodyPr>
          <a:lstStyle/>
          <a:p>
            <a:pPr algn="ctr"/>
            <a:r>
              <a:rPr lang="en-US" sz="1100" dirty="0">
                <a:solidFill>
                  <a:srgbClr val="DDBDCD"/>
                </a:solidFill>
              </a:rPr>
              <a:t>500-600 </a:t>
            </a:r>
          </a:p>
          <a:p>
            <a:pPr algn="ctr"/>
            <a:r>
              <a:rPr lang="en-US" sz="1100" dirty="0">
                <a:solidFill>
                  <a:srgbClr val="DDBDCD"/>
                </a:solidFill>
              </a:rPr>
              <a:t>m/z</a:t>
            </a:r>
          </a:p>
        </p:txBody>
      </p:sp>
      <p:sp>
        <p:nvSpPr>
          <p:cNvPr id="25" name="Rectangle 24">
            <a:extLst>
              <a:ext uri="{FF2B5EF4-FFF2-40B4-BE49-F238E27FC236}">
                <a16:creationId xmlns:a16="http://schemas.microsoft.com/office/drawing/2014/main" id="{15DB4A9D-44C5-DAF7-E50B-04988687815F}"/>
              </a:ext>
            </a:extLst>
          </p:cNvPr>
          <p:cNvSpPr/>
          <p:nvPr/>
        </p:nvSpPr>
        <p:spPr>
          <a:xfrm>
            <a:off x="6873735" y="2496314"/>
            <a:ext cx="222991" cy="199586"/>
          </a:xfrm>
          <a:prstGeom prst="rect">
            <a:avLst/>
          </a:prstGeom>
          <a:solidFill>
            <a:srgbClr val="91A4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9B9419E-1486-0658-8AE6-C9EBCDD873DD}"/>
              </a:ext>
            </a:extLst>
          </p:cNvPr>
          <p:cNvSpPr txBox="1"/>
          <p:nvPr/>
        </p:nvSpPr>
        <p:spPr>
          <a:xfrm>
            <a:off x="7209692" y="2892176"/>
            <a:ext cx="1477110" cy="461665"/>
          </a:xfrm>
          <a:prstGeom prst="rect">
            <a:avLst/>
          </a:prstGeom>
          <a:noFill/>
        </p:spPr>
        <p:txBody>
          <a:bodyPr wrap="square" rtlCol="0">
            <a:spAutoFit/>
          </a:bodyPr>
          <a:lstStyle/>
          <a:p>
            <a:r>
              <a:rPr lang="en-US" sz="1200" dirty="0"/>
              <a:t>Precursor ion selection windows</a:t>
            </a:r>
          </a:p>
        </p:txBody>
      </p:sp>
      <p:sp>
        <p:nvSpPr>
          <p:cNvPr id="27" name="Rectangle 26">
            <a:extLst>
              <a:ext uri="{FF2B5EF4-FFF2-40B4-BE49-F238E27FC236}">
                <a16:creationId xmlns:a16="http://schemas.microsoft.com/office/drawing/2014/main" id="{F94FCF51-FEF0-33D0-7A07-2F6814CCA8C4}"/>
              </a:ext>
            </a:extLst>
          </p:cNvPr>
          <p:cNvSpPr/>
          <p:nvPr/>
        </p:nvSpPr>
        <p:spPr>
          <a:xfrm>
            <a:off x="6873737" y="2859989"/>
            <a:ext cx="222991" cy="199586"/>
          </a:xfrm>
          <a:prstGeom prst="rect">
            <a:avLst/>
          </a:prstGeom>
          <a:solidFill>
            <a:srgbClr val="C4B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F4014C1-E094-1662-750E-A8383076D835}"/>
              </a:ext>
            </a:extLst>
          </p:cNvPr>
          <p:cNvSpPr/>
          <p:nvPr/>
        </p:nvSpPr>
        <p:spPr>
          <a:xfrm>
            <a:off x="6873737" y="3237066"/>
            <a:ext cx="222991" cy="199586"/>
          </a:xfrm>
          <a:prstGeom prst="rect">
            <a:avLst/>
          </a:prstGeom>
          <a:solidFill>
            <a:srgbClr val="DDBD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64B55C-1E42-1D41-8729-FD63FC3F0EBE}"/>
              </a:ext>
            </a:extLst>
          </p:cNvPr>
          <p:cNvSpPr/>
          <p:nvPr/>
        </p:nvSpPr>
        <p:spPr>
          <a:xfrm>
            <a:off x="6877873" y="3612363"/>
            <a:ext cx="222991" cy="199586"/>
          </a:xfrm>
          <a:prstGeom prst="rect">
            <a:avLst/>
          </a:prstGeom>
          <a:solidFill>
            <a:srgbClr val="7FAE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589B529-1CF4-ADD5-4717-241F5BE0DCDB}"/>
              </a:ext>
            </a:extLst>
          </p:cNvPr>
          <p:cNvSpPr/>
          <p:nvPr/>
        </p:nvSpPr>
        <p:spPr>
          <a:xfrm>
            <a:off x="6873735" y="3979678"/>
            <a:ext cx="222991" cy="199586"/>
          </a:xfrm>
          <a:prstGeom prst="rect">
            <a:avLst/>
          </a:prstGeom>
          <a:solidFill>
            <a:srgbClr val="95B0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3A8208A-C9A2-1B49-BFE9-D00742F17216}"/>
              </a:ext>
            </a:extLst>
          </p:cNvPr>
          <p:cNvSpPr/>
          <p:nvPr/>
        </p:nvSpPr>
        <p:spPr>
          <a:xfrm>
            <a:off x="6873736" y="2101873"/>
            <a:ext cx="222991" cy="199586"/>
          </a:xfrm>
          <a:prstGeom prst="rect">
            <a:avLst/>
          </a:prstGeom>
          <a:solidFill>
            <a:srgbClr val="A0AA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137652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 Acquisition: DIA</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p:txBody>
          <a:bodyPr/>
          <a:lstStyle/>
          <a:p>
            <a:fld id="{86CB4B4D-7CA3-9044-876B-883B54F8677D}" type="slidenum">
              <a:rPr lang="en-US" smtClean="0"/>
              <a:t>91</a:t>
            </a:fld>
            <a:endParaRPr lang="en-US"/>
          </a:p>
        </p:txBody>
      </p:sp>
      <p:pic>
        <p:nvPicPr>
          <p:cNvPr id="4" name="Picture 3">
            <a:extLst>
              <a:ext uri="{FF2B5EF4-FFF2-40B4-BE49-F238E27FC236}">
                <a16:creationId xmlns:a16="http://schemas.microsoft.com/office/drawing/2014/main" id="{7AA675DD-9FE7-947A-4200-F3A2577B1C7A}"/>
              </a:ext>
            </a:extLst>
          </p:cNvPr>
          <p:cNvPicPr>
            <a:picLocks noChangeAspect="1"/>
          </p:cNvPicPr>
          <p:nvPr/>
        </p:nvPicPr>
        <p:blipFill>
          <a:blip r:embed="rId3"/>
          <a:stretch>
            <a:fillRect/>
          </a:stretch>
        </p:blipFill>
        <p:spPr>
          <a:xfrm>
            <a:off x="741480" y="1233371"/>
            <a:ext cx="5640942" cy="3658105"/>
          </a:xfrm>
          <a:prstGeom prst="rect">
            <a:avLst/>
          </a:prstGeom>
        </p:spPr>
      </p:pic>
      <p:sp>
        <p:nvSpPr>
          <p:cNvPr id="3" name="TextBox 2">
            <a:extLst>
              <a:ext uri="{FF2B5EF4-FFF2-40B4-BE49-F238E27FC236}">
                <a16:creationId xmlns:a16="http://schemas.microsoft.com/office/drawing/2014/main" id="{B3FD8C42-14F9-3E42-4AF3-A9A1B983FF78}"/>
              </a:ext>
            </a:extLst>
          </p:cNvPr>
          <p:cNvSpPr txBox="1"/>
          <p:nvPr/>
        </p:nvSpPr>
        <p:spPr>
          <a:xfrm>
            <a:off x="2814809" y="1059657"/>
            <a:ext cx="2806155" cy="369332"/>
          </a:xfrm>
          <a:prstGeom prst="rect">
            <a:avLst/>
          </a:prstGeom>
          <a:noFill/>
        </p:spPr>
        <p:txBody>
          <a:bodyPr wrap="square" rtlCol="0">
            <a:spAutoFit/>
          </a:bodyPr>
          <a:lstStyle/>
          <a:p>
            <a:pPr algn="ctr"/>
            <a:r>
              <a:rPr lang="en-US" dirty="0"/>
              <a:t>MS2 Acquisition Windows</a:t>
            </a:r>
          </a:p>
        </p:txBody>
      </p:sp>
      <p:sp>
        <p:nvSpPr>
          <p:cNvPr id="5" name="Rectangle 4">
            <a:extLst>
              <a:ext uri="{FF2B5EF4-FFF2-40B4-BE49-F238E27FC236}">
                <a16:creationId xmlns:a16="http://schemas.microsoft.com/office/drawing/2014/main" id="{8F5205E1-58C5-E77D-60F4-B2DAAC5F40BF}"/>
              </a:ext>
            </a:extLst>
          </p:cNvPr>
          <p:cNvSpPr/>
          <p:nvPr/>
        </p:nvSpPr>
        <p:spPr>
          <a:xfrm>
            <a:off x="1094564" y="4648995"/>
            <a:ext cx="5287857" cy="2839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379DB4-FB3C-2549-20F6-21347EE8B553}"/>
              </a:ext>
            </a:extLst>
          </p:cNvPr>
          <p:cNvSpPr txBox="1"/>
          <p:nvPr/>
        </p:nvSpPr>
        <p:spPr>
          <a:xfrm>
            <a:off x="1022625" y="4596051"/>
            <a:ext cx="505326" cy="307777"/>
          </a:xfrm>
          <a:prstGeom prst="rect">
            <a:avLst/>
          </a:prstGeom>
          <a:noFill/>
        </p:spPr>
        <p:txBody>
          <a:bodyPr wrap="square" rtlCol="0">
            <a:spAutoFit/>
          </a:bodyPr>
          <a:lstStyle/>
          <a:p>
            <a:pPr algn="ctr"/>
            <a:r>
              <a:rPr lang="en-US" sz="1400" dirty="0"/>
              <a:t>400</a:t>
            </a:r>
          </a:p>
        </p:txBody>
      </p:sp>
      <p:sp>
        <p:nvSpPr>
          <p:cNvPr id="7" name="TextBox 6">
            <a:extLst>
              <a:ext uri="{FF2B5EF4-FFF2-40B4-BE49-F238E27FC236}">
                <a16:creationId xmlns:a16="http://schemas.microsoft.com/office/drawing/2014/main" id="{018EB6C0-D8FB-B15C-20DC-E06937C192BE}"/>
              </a:ext>
            </a:extLst>
          </p:cNvPr>
          <p:cNvSpPr txBox="1"/>
          <p:nvPr/>
        </p:nvSpPr>
        <p:spPr>
          <a:xfrm>
            <a:off x="2630472" y="4594210"/>
            <a:ext cx="505326" cy="307777"/>
          </a:xfrm>
          <a:prstGeom prst="rect">
            <a:avLst/>
          </a:prstGeom>
          <a:noFill/>
        </p:spPr>
        <p:txBody>
          <a:bodyPr wrap="square" rtlCol="0">
            <a:spAutoFit/>
          </a:bodyPr>
          <a:lstStyle/>
          <a:p>
            <a:pPr algn="ctr"/>
            <a:r>
              <a:rPr lang="en-US" sz="1400" dirty="0"/>
              <a:t>600</a:t>
            </a:r>
          </a:p>
        </p:txBody>
      </p:sp>
      <p:sp>
        <p:nvSpPr>
          <p:cNvPr id="8" name="TextBox 7">
            <a:extLst>
              <a:ext uri="{FF2B5EF4-FFF2-40B4-BE49-F238E27FC236}">
                <a16:creationId xmlns:a16="http://schemas.microsoft.com/office/drawing/2014/main" id="{156445A8-E944-F002-71AF-EB3FEDC14E53}"/>
              </a:ext>
            </a:extLst>
          </p:cNvPr>
          <p:cNvSpPr txBox="1"/>
          <p:nvPr/>
        </p:nvSpPr>
        <p:spPr>
          <a:xfrm>
            <a:off x="4226599" y="4601540"/>
            <a:ext cx="505326" cy="307777"/>
          </a:xfrm>
          <a:prstGeom prst="rect">
            <a:avLst/>
          </a:prstGeom>
          <a:noFill/>
        </p:spPr>
        <p:txBody>
          <a:bodyPr wrap="square" rtlCol="0">
            <a:spAutoFit/>
          </a:bodyPr>
          <a:lstStyle/>
          <a:p>
            <a:pPr algn="ctr"/>
            <a:r>
              <a:rPr lang="en-US" sz="1400" dirty="0"/>
              <a:t>800</a:t>
            </a:r>
          </a:p>
        </p:txBody>
      </p:sp>
      <p:sp>
        <p:nvSpPr>
          <p:cNvPr id="9" name="TextBox 8">
            <a:extLst>
              <a:ext uri="{FF2B5EF4-FFF2-40B4-BE49-F238E27FC236}">
                <a16:creationId xmlns:a16="http://schemas.microsoft.com/office/drawing/2014/main" id="{EECA4B12-8593-2E19-DE75-30B00379CA6A}"/>
              </a:ext>
            </a:extLst>
          </p:cNvPr>
          <p:cNvSpPr txBox="1"/>
          <p:nvPr/>
        </p:nvSpPr>
        <p:spPr>
          <a:xfrm>
            <a:off x="5788778" y="4596050"/>
            <a:ext cx="610323" cy="307777"/>
          </a:xfrm>
          <a:prstGeom prst="rect">
            <a:avLst/>
          </a:prstGeom>
          <a:noFill/>
        </p:spPr>
        <p:txBody>
          <a:bodyPr wrap="square" rtlCol="0">
            <a:spAutoFit/>
          </a:bodyPr>
          <a:lstStyle/>
          <a:p>
            <a:pPr algn="ctr"/>
            <a:r>
              <a:rPr lang="en-US" sz="1400" dirty="0"/>
              <a:t>1000</a:t>
            </a:r>
          </a:p>
        </p:txBody>
      </p:sp>
      <p:sp>
        <p:nvSpPr>
          <p:cNvPr id="10" name="TextBox 9">
            <a:extLst>
              <a:ext uri="{FF2B5EF4-FFF2-40B4-BE49-F238E27FC236}">
                <a16:creationId xmlns:a16="http://schemas.microsoft.com/office/drawing/2014/main" id="{F63E8BCD-090B-A7ED-061C-51B7288F80EB}"/>
              </a:ext>
            </a:extLst>
          </p:cNvPr>
          <p:cNvSpPr txBox="1"/>
          <p:nvPr/>
        </p:nvSpPr>
        <p:spPr>
          <a:xfrm>
            <a:off x="3089242" y="4737415"/>
            <a:ext cx="1298499" cy="369332"/>
          </a:xfrm>
          <a:prstGeom prst="rect">
            <a:avLst/>
          </a:prstGeom>
          <a:noFill/>
        </p:spPr>
        <p:txBody>
          <a:bodyPr wrap="square" rtlCol="0">
            <a:spAutoFit/>
          </a:bodyPr>
          <a:lstStyle/>
          <a:p>
            <a:pPr algn="ctr"/>
            <a:r>
              <a:rPr lang="en-US" dirty="0"/>
              <a:t>m/z</a:t>
            </a:r>
          </a:p>
        </p:txBody>
      </p:sp>
      <p:sp>
        <p:nvSpPr>
          <p:cNvPr id="11" name="Rectangle 10">
            <a:extLst>
              <a:ext uri="{FF2B5EF4-FFF2-40B4-BE49-F238E27FC236}">
                <a16:creationId xmlns:a16="http://schemas.microsoft.com/office/drawing/2014/main" id="{A88B39B7-3244-5F00-1DAF-94EAEB3E2240}"/>
              </a:ext>
            </a:extLst>
          </p:cNvPr>
          <p:cNvSpPr/>
          <p:nvPr/>
        </p:nvSpPr>
        <p:spPr>
          <a:xfrm flipH="1">
            <a:off x="746783" y="1649121"/>
            <a:ext cx="251528" cy="29450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FF819DC-7467-2EBF-AAA8-693681A7CAC9}"/>
              </a:ext>
            </a:extLst>
          </p:cNvPr>
          <p:cNvSpPr txBox="1"/>
          <p:nvPr/>
        </p:nvSpPr>
        <p:spPr>
          <a:xfrm>
            <a:off x="621164" y="4310613"/>
            <a:ext cx="505326" cy="307777"/>
          </a:xfrm>
          <a:prstGeom prst="rect">
            <a:avLst/>
          </a:prstGeom>
          <a:noFill/>
        </p:spPr>
        <p:txBody>
          <a:bodyPr wrap="square" rtlCol="0">
            <a:spAutoFit/>
          </a:bodyPr>
          <a:lstStyle/>
          <a:p>
            <a:pPr algn="ctr"/>
            <a:r>
              <a:rPr lang="en-US" sz="1400" dirty="0"/>
              <a:t>0</a:t>
            </a:r>
          </a:p>
        </p:txBody>
      </p:sp>
      <p:sp>
        <p:nvSpPr>
          <p:cNvPr id="13" name="TextBox 12">
            <a:extLst>
              <a:ext uri="{FF2B5EF4-FFF2-40B4-BE49-F238E27FC236}">
                <a16:creationId xmlns:a16="http://schemas.microsoft.com/office/drawing/2014/main" id="{64D02FA5-77C1-F82F-81A1-D8673D43EF6B}"/>
              </a:ext>
            </a:extLst>
          </p:cNvPr>
          <p:cNvSpPr txBox="1"/>
          <p:nvPr/>
        </p:nvSpPr>
        <p:spPr>
          <a:xfrm>
            <a:off x="621164" y="3476423"/>
            <a:ext cx="505326" cy="307777"/>
          </a:xfrm>
          <a:prstGeom prst="rect">
            <a:avLst/>
          </a:prstGeom>
          <a:noFill/>
        </p:spPr>
        <p:txBody>
          <a:bodyPr wrap="square" rtlCol="0">
            <a:spAutoFit/>
          </a:bodyPr>
          <a:lstStyle/>
          <a:p>
            <a:pPr algn="ctr"/>
            <a:r>
              <a:rPr lang="en-US" sz="1400" dirty="0"/>
              <a:t>30</a:t>
            </a:r>
          </a:p>
        </p:txBody>
      </p:sp>
      <p:sp>
        <p:nvSpPr>
          <p:cNvPr id="14" name="TextBox 13">
            <a:extLst>
              <a:ext uri="{FF2B5EF4-FFF2-40B4-BE49-F238E27FC236}">
                <a16:creationId xmlns:a16="http://schemas.microsoft.com/office/drawing/2014/main" id="{98888B65-4C32-EBDF-9A39-D6A0A4C3436C}"/>
              </a:ext>
            </a:extLst>
          </p:cNvPr>
          <p:cNvSpPr txBox="1"/>
          <p:nvPr/>
        </p:nvSpPr>
        <p:spPr>
          <a:xfrm>
            <a:off x="621164" y="2651858"/>
            <a:ext cx="505326" cy="307777"/>
          </a:xfrm>
          <a:prstGeom prst="rect">
            <a:avLst/>
          </a:prstGeom>
          <a:noFill/>
        </p:spPr>
        <p:txBody>
          <a:bodyPr wrap="square" rtlCol="0">
            <a:spAutoFit/>
          </a:bodyPr>
          <a:lstStyle/>
          <a:p>
            <a:pPr algn="ctr"/>
            <a:r>
              <a:rPr lang="en-US" sz="1400" dirty="0"/>
              <a:t>60</a:t>
            </a:r>
          </a:p>
        </p:txBody>
      </p:sp>
      <p:sp>
        <p:nvSpPr>
          <p:cNvPr id="15" name="TextBox 14">
            <a:extLst>
              <a:ext uri="{FF2B5EF4-FFF2-40B4-BE49-F238E27FC236}">
                <a16:creationId xmlns:a16="http://schemas.microsoft.com/office/drawing/2014/main" id="{909227C0-92E7-9F43-B98B-6B918C2D8669}"/>
              </a:ext>
            </a:extLst>
          </p:cNvPr>
          <p:cNvSpPr txBox="1"/>
          <p:nvPr/>
        </p:nvSpPr>
        <p:spPr>
          <a:xfrm>
            <a:off x="621164" y="1822584"/>
            <a:ext cx="505326" cy="307777"/>
          </a:xfrm>
          <a:prstGeom prst="rect">
            <a:avLst/>
          </a:prstGeom>
          <a:noFill/>
        </p:spPr>
        <p:txBody>
          <a:bodyPr wrap="square" rtlCol="0">
            <a:spAutoFit/>
          </a:bodyPr>
          <a:lstStyle/>
          <a:p>
            <a:pPr algn="ctr"/>
            <a:r>
              <a:rPr lang="en-US" sz="1400" dirty="0"/>
              <a:t>90</a:t>
            </a:r>
          </a:p>
        </p:txBody>
      </p:sp>
      <p:sp>
        <p:nvSpPr>
          <p:cNvPr id="16" name="TextBox 15">
            <a:extLst>
              <a:ext uri="{FF2B5EF4-FFF2-40B4-BE49-F238E27FC236}">
                <a16:creationId xmlns:a16="http://schemas.microsoft.com/office/drawing/2014/main" id="{05247EFD-758F-730F-EF2A-7F210F800920}"/>
              </a:ext>
            </a:extLst>
          </p:cNvPr>
          <p:cNvSpPr txBox="1"/>
          <p:nvPr/>
        </p:nvSpPr>
        <p:spPr>
          <a:xfrm rot="16200000">
            <a:off x="-428353" y="2936999"/>
            <a:ext cx="1867994" cy="369332"/>
          </a:xfrm>
          <a:prstGeom prst="rect">
            <a:avLst/>
          </a:prstGeom>
          <a:noFill/>
        </p:spPr>
        <p:txBody>
          <a:bodyPr wrap="square" rtlCol="0">
            <a:spAutoFit/>
          </a:bodyPr>
          <a:lstStyle/>
          <a:p>
            <a:pPr algn="ctr"/>
            <a:r>
              <a:rPr lang="en-US" dirty="0"/>
              <a:t>Relative Intensity</a:t>
            </a:r>
          </a:p>
        </p:txBody>
      </p:sp>
      <p:sp>
        <p:nvSpPr>
          <p:cNvPr id="17" name="Rectangle 16">
            <a:extLst>
              <a:ext uri="{FF2B5EF4-FFF2-40B4-BE49-F238E27FC236}">
                <a16:creationId xmlns:a16="http://schemas.microsoft.com/office/drawing/2014/main" id="{754FB06F-1EC2-C5E2-C0E9-843D054A88D0}"/>
              </a:ext>
            </a:extLst>
          </p:cNvPr>
          <p:cNvSpPr/>
          <p:nvPr/>
        </p:nvSpPr>
        <p:spPr>
          <a:xfrm>
            <a:off x="2279385" y="1334471"/>
            <a:ext cx="3562350" cy="2839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631542-60BE-39B9-C31F-35BCC7714F54}"/>
              </a:ext>
            </a:extLst>
          </p:cNvPr>
          <p:cNvSpPr txBox="1"/>
          <p:nvPr/>
        </p:nvSpPr>
        <p:spPr>
          <a:xfrm>
            <a:off x="1277021" y="1244323"/>
            <a:ext cx="796999" cy="430887"/>
          </a:xfrm>
          <a:prstGeom prst="rect">
            <a:avLst/>
          </a:prstGeom>
          <a:solidFill>
            <a:schemeClr val="bg1"/>
          </a:solidFill>
        </p:spPr>
        <p:txBody>
          <a:bodyPr wrap="square" rtlCol="0">
            <a:spAutoFit/>
          </a:bodyPr>
          <a:lstStyle/>
          <a:p>
            <a:pPr algn="ctr"/>
            <a:r>
              <a:rPr lang="en-US" sz="1100" dirty="0">
                <a:solidFill>
                  <a:srgbClr val="91A496"/>
                </a:solidFill>
              </a:rPr>
              <a:t>400-500 m/z</a:t>
            </a:r>
          </a:p>
        </p:txBody>
      </p:sp>
      <p:sp>
        <p:nvSpPr>
          <p:cNvPr id="19" name="TextBox 18">
            <a:extLst>
              <a:ext uri="{FF2B5EF4-FFF2-40B4-BE49-F238E27FC236}">
                <a16:creationId xmlns:a16="http://schemas.microsoft.com/office/drawing/2014/main" id="{7D139E04-EB3F-9CB5-6B10-67E0A566F26E}"/>
              </a:ext>
            </a:extLst>
          </p:cNvPr>
          <p:cNvSpPr txBox="1"/>
          <p:nvPr/>
        </p:nvSpPr>
        <p:spPr>
          <a:xfrm>
            <a:off x="2144948" y="1368563"/>
            <a:ext cx="673902" cy="430887"/>
          </a:xfrm>
          <a:prstGeom prst="rect">
            <a:avLst/>
          </a:prstGeom>
          <a:solidFill>
            <a:schemeClr val="bg1"/>
          </a:solidFill>
          <a:ln>
            <a:noFill/>
          </a:ln>
        </p:spPr>
        <p:txBody>
          <a:bodyPr wrap="square" rtlCol="0">
            <a:spAutoFit/>
          </a:bodyPr>
          <a:lstStyle/>
          <a:p>
            <a:pPr algn="ctr"/>
            <a:r>
              <a:rPr lang="en-US" sz="1100" dirty="0">
                <a:solidFill>
                  <a:srgbClr val="7FAEAB"/>
                </a:solidFill>
              </a:rPr>
              <a:t>500-600 </a:t>
            </a:r>
          </a:p>
          <a:p>
            <a:pPr algn="ctr"/>
            <a:r>
              <a:rPr lang="en-US" sz="1100" dirty="0">
                <a:solidFill>
                  <a:srgbClr val="7FAEAB"/>
                </a:solidFill>
              </a:rPr>
              <a:t>m/z</a:t>
            </a:r>
          </a:p>
        </p:txBody>
      </p:sp>
      <p:sp>
        <p:nvSpPr>
          <p:cNvPr id="20" name="TextBox 19">
            <a:extLst>
              <a:ext uri="{FF2B5EF4-FFF2-40B4-BE49-F238E27FC236}">
                <a16:creationId xmlns:a16="http://schemas.microsoft.com/office/drawing/2014/main" id="{60C0DF21-EC3A-FB53-D156-E208C69304D2}"/>
              </a:ext>
            </a:extLst>
          </p:cNvPr>
          <p:cNvSpPr txBox="1"/>
          <p:nvPr/>
        </p:nvSpPr>
        <p:spPr>
          <a:xfrm>
            <a:off x="2939166" y="1511302"/>
            <a:ext cx="673902" cy="430887"/>
          </a:xfrm>
          <a:prstGeom prst="rect">
            <a:avLst/>
          </a:prstGeom>
          <a:solidFill>
            <a:schemeClr val="bg1"/>
          </a:solidFill>
          <a:ln>
            <a:noFill/>
          </a:ln>
        </p:spPr>
        <p:txBody>
          <a:bodyPr wrap="square" rtlCol="0">
            <a:spAutoFit/>
          </a:bodyPr>
          <a:lstStyle/>
          <a:p>
            <a:pPr algn="ctr"/>
            <a:r>
              <a:rPr lang="en-US" sz="1100" dirty="0">
                <a:solidFill>
                  <a:srgbClr val="95B0C1"/>
                </a:solidFill>
              </a:rPr>
              <a:t>600-700 </a:t>
            </a:r>
          </a:p>
          <a:p>
            <a:pPr algn="ctr"/>
            <a:r>
              <a:rPr lang="en-US" sz="1100" dirty="0">
                <a:solidFill>
                  <a:srgbClr val="95B0C1"/>
                </a:solidFill>
              </a:rPr>
              <a:t>m/z</a:t>
            </a:r>
          </a:p>
        </p:txBody>
      </p:sp>
      <p:sp>
        <p:nvSpPr>
          <p:cNvPr id="21" name="TextBox 20">
            <a:extLst>
              <a:ext uri="{FF2B5EF4-FFF2-40B4-BE49-F238E27FC236}">
                <a16:creationId xmlns:a16="http://schemas.microsoft.com/office/drawing/2014/main" id="{536628DD-F7D1-BC5C-D3CD-00431C25D994}"/>
              </a:ext>
            </a:extLst>
          </p:cNvPr>
          <p:cNvSpPr txBox="1"/>
          <p:nvPr/>
        </p:nvSpPr>
        <p:spPr>
          <a:xfrm>
            <a:off x="3746740" y="1649021"/>
            <a:ext cx="673902" cy="430887"/>
          </a:xfrm>
          <a:prstGeom prst="rect">
            <a:avLst/>
          </a:prstGeom>
          <a:solidFill>
            <a:schemeClr val="bg1"/>
          </a:solidFill>
          <a:ln>
            <a:noFill/>
          </a:ln>
        </p:spPr>
        <p:txBody>
          <a:bodyPr wrap="square" rtlCol="0">
            <a:spAutoFit/>
          </a:bodyPr>
          <a:lstStyle/>
          <a:p>
            <a:pPr algn="ctr"/>
            <a:r>
              <a:rPr lang="en-US" sz="1100" dirty="0">
                <a:solidFill>
                  <a:srgbClr val="ACB0CD"/>
                </a:solidFill>
              </a:rPr>
              <a:t>500-600 </a:t>
            </a:r>
          </a:p>
          <a:p>
            <a:pPr algn="ctr"/>
            <a:r>
              <a:rPr lang="en-US" sz="1100" dirty="0">
                <a:solidFill>
                  <a:srgbClr val="ACB0CD"/>
                </a:solidFill>
              </a:rPr>
              <a:t>m/z</a:t>
            </a:r>
          </a:p>
        </p:txBody>
      </p:sp>
      <p:sp>
        <p:nvSpPr>
          <p:cNvPr id="22" name="TextBox 21">
            <a:extLst>
              <a:ext uri="{FF2B5EF4-FFF2-40B4-BE49-F238E27FC236}">
                <a16:creationId xmlns:a16="http://schemas.microsoft.com/office/drawing/2014/main" id="{7AA7214C-4774-D0C9-9917-0EB23DDE1145}"/>
              </a:ext>
            </a:extLst>
          </p:cNvPr>
          <p:cNvSpPr txBox="1"/>
          <p:nvPr/>
        </p:nvSpPr>
        <p:spPr>
          <a:xfrm>
            <a:off x="4554314" y="1786281"/>
            <a:ext cx="673902" cy="430887"/>
          </a:xfrm>
          <a:prstGeom prst="rect">
            <a:avLst/>
          </a:prstGeom>
          <a:solidFill>
            <a:schemeClr val="bg1"/>
          </a:solidFill>
          <a:ln>
            <a:noFill/>
          </a:ln>
        </p:spPr>
        <p:txBody>
          <a:bodyPr wrap="square" rtlCol="0">
            <a:spAutoFit/>
          </a:bodyPr>
          <a:lstStyle/>
          <a:p>
            <a:pPr algn="ctr"/>
            <a:r>
              <a:rPr lang="en-US" sz="1100" dirty="0">
                <a:solidFill>
                  <a:srgbClr val="C4B3CE"/>
                </a:solidFill>
              </a:rPr>
              <a:t>500-600 </a:t>
            </a:r>
          </a:p>
          <a:p>
            <a:pPr algn="ctr"/>
            <a:r>
              <a:rPr lang="en-US" sz="1100" dirty="0">
                <a:solidFill>
                  <a:srgbClr val="C4B3CE"/>
                </a:solidFill>
              </a:rPr>
              <a:t>m/z</a:t>
            </a:r>
          </a:p>
        </p:txBody>
      </p:sp>
      <p:sp>
        <p:nvSpPr>
          <p:cNvPr id="23" name="TextBox 22">
            <a:extLst>
              <a:ext uri="{FF2B5EF4-FFF2-40B4-BE49-F238E27FC236}">
                <a16:creationId xmlns:a16="http://schemas.microsoft.com/office/drawing/2014/main" id="{C9B2E68F-00E7-FEC9-61F2-98BB5B870661}"/>
              </a:ext>
            </a:extLst>
          </p:cNvPr>
          <p:cNvSpPr txBox="1"/>
          <p:nvPr/>
        </p:nvSpPr>
        <p:spPr>
          <a:xfrm>
            <a:off x="5356461" y="1914917"/>
            <a:ext cx="673902" cy="430887"/>
          </a:xfrm>
          <a:prstGeom prst="rect">
            <a:avLst/>
          </a:prstGeom>
          <a:solidFill>
            <a:schemeClr val="bg1"/>
          </a:solidFill>
          <a:ln>
            <a:noFill/>
          </a:ln>
        </p:spPr>
        <p:txBody>
          <a:bodyPr wrap="square" rtlCol="0">
            <a:spAutoFit/>
          </a:bodyPr>
          <a:lstStyle/>
          <a:p>
            <a:pPr algn="ctr"/>
            <a:r>
              <a:rPr lang="en-US" sz="1100" dirty="0">
                <a:solidFill>
                  <a:srgbClr val="DDBDCD"/>
                </a:solidFill>
              </a:rPr>
              <a:t>500-600 </a:t>
            </a:r>
          </a:p>
          <a:p>
            <a:pPr algn="ctr"/>
            <a:r>
              <a:rPr lang="en-US" sz="1100" dirty="0">
                <a:solidFill>
                  <a:srgbClr val="DDBDCD"/>
                </a:solidFill>
              </a:rPr>
              <a:t>m/z</a:t>
            </a:r>
          </a:p>
        </p:txBody>
      </p:sp>
      <p:sp>
        <p:nvSpPr>
          <p:cNvPr id="24" name="TextBox 23">
            <a:extLst>
              <a:ext uri="{FF2B5EF4-FFF2-40B4-BE49-F238E27FC236}">
                <a16:creationId xmlns:a16="http://schemas.microsoft.com/office/drawing/2014/main" id="{E42941BF-834E-4D68-B390-E7A6C646E819}"/>
              </a:ext>
            </a:extLst>
          </p:cNvPr>
          <p:cNvSpPr txBox="1"/>
          <p:nvPr/>
        </p:nvSpPr>
        <p:spPr>
          <a:xfrm>
            <a:off x="6341541" y="1459766"/>
            <a:ext cx="2883877" cy="3139321"/>
          </a:xfrm>
          <a:prstGeom prst="rect">
            <a:avLst/>
          </a:prstGeom>
          <a:noFill/>
        </p:spPr>
        <p:txBody>
          <a:bodyPr wrap="square" rtlCol="0">
            <a:spAutoFit/>
          </a:bodyPr>
          <a:lstStyle/>
          <a:p>
            <a:r>
              <a:rPr lang="en-US" dirty="0"/>
              <a:t>Precursor ions fragmented:</a:t>
            </a:r>
          </a:p>
          <a:p>
            <a:pPr marL="285750" indent="-285750">
              <a:buFont typeface="Arial" panose="020B0604020202020204" pitchFamily="34" charset="0"/>
              <a:buChar char="•"/>
            </a:pPr>
            <a:r>
              <a:rPr lang="en-US" dirty="0"/>
              <a:t>401 m/z</a:t>
            </a:r>
          </a:p>
          <a:p>
            <a:pPr marL="285750" indent="-285750">
              <a:buFont typeface="Arial" panose="020B0604020202020204" pitchFamily="34" charset="0"/>
              <a:buChar char="•"/>
            </a:pPr>
            <a:r>
              <a:rPr lang="en-US" dirty="0"/>
              <a:t>535 m/z</a:t>
            </a:r>
          </a:p>
          <a:p>
            <a:pPr marL="285750" indent="-285750">
              <a:buFont typeface="Arial" panose="020B0604020202020204" pitchFamily="34" charset="0"/>
              <a:buChar char="•"/>
            </a:pPr>
            <a:r>
              <a:rPr lang="en-US" dirty="0"/>
              <a:t>571 m/z</a:t>
            </a:r>
          </a:p>
          <a:p>
            <a:pPr marL="285750" indent="-285750">
              <a:buFont typeface="Arial" panose="020B0604020202020204" pitchFamily="34" charset="0"/>
              <a:buChar char="•"/>
            </a:pPr>
            <a:r>
              <a:rPr lang="en-US" dirty="0"/>
              <a:t>597 m/z</a:t>
            </a:r>
          </a:p>
          <a:p>
            <a:pPr marL="285750" indent="-285750">
              <a:buFont typeface="Arial" panose="020B0604020202020204" pitchFamily="34" charset="0"/>
              <a:buChar char="•"/>
            </a:pPr>
            <a:r>
              <a:rPr lang="en-US" dirty="0"/>
              <a:t>633 m/z</a:t>
            </a:r>
          </a:p>
          <a:p>
            <a:pPr marL="285750" indent="-285750">
              <a:buFont typeface="Arial" panose="020B0604020202020204" pitchFamily="34" charset="0"/>
              <a:buChar char="•"/>
            </a:pPr>
            <a:r>
              <a:rPr lang="en-US" dirty="0"/>
              <a:t>675 m/z</a:t>
            </a:r>
          </a:p>
          <a:p>
            <a:pPr marL="285750" indent="-285750">
              <a:buFont typeface="Arial" panose="020B0604020202020204" pitchFamily="34" charset="0"/>
              <a:buChar char="•"/>
            </a:pPr>
            <a:r>
              <a:rPr lang="en-US" dirty="0"/>
              <a:t>753 m/z</a:t>
            </a:r>
          </a:p>
          <a:p>
            <a:pPr marL="285750" indent="-285750">
              <a:buFont typeface="Arial" panose="020B0604020202020204" pitchFamily="34" charset="0"/>
              <a:buChar char="•"/>
            </a:pPr>
            <a:r>
              <a:rPr lang="en-US" dirty="0"/>
              <a:t>788 m/z</a:t>
            </a:r>
          </a:p>
          <a:p>
            <a:pPr marL="285750" indent="-285750">
              <a:buFont typeface="Arial" panose="020B0604020202020204" pitchFamily="34" charset="0"/>
              <a:buChar char="•"/>
            </a:pPr>
            <a:r>
              <a:rPr lang="en-US" dirty="0"/>
              <a:t>915 m/z</a:t>
            </a:r>
          </a:p>
          <a:p>
            <a:pPr marL="285750" indent="-285750">
              <a:buFont typeface="Arial" panose="020B0604020202020204" pitchFamily="34" charset="0"/>
              <a:buChar char="•"/>
            </a:pPr>
            <a:r>
              <a:rPr lang="en-US" dirty="0"/>
              <a:t>941 m/z</a:t>
            </a:r>
          </a:p>
        </p:txBody>
      </p:sp>
    </p:spTree>
    <p:extLst>
      <p:ext uri="{BB962C8B-B14F-4D97-AF65-F5344CB8AC3E}">
        <p14:creationId xmlns:p14="http://schemas.microsoft.com/office/powerpoint/2010/main" val="404413524"/>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8117"/>
          <a:stretch/>
        </p:blipFill>
        <p:spPr>
          <a:xfrm>
            <a:off x="1615210" y="3915145"/>
            <a:ext cx="970382" cy="867347"/>
          </a:xfrm>
          <a:prstGeom prst="rect">
            <a:avLst/>
          </a:prstGeom>
        </p:spPr>
      </p:pic>
      <p:sp>
        <p:nvSpPr>
          <p:cNvPr id="5" name="TextBox 4"/>
          <p:cNvSpPr txBox="1"/>
          <p:nvPr/>
        </p:nvSpPr>
        <p:spPr>
          <a:xfrm>
            <a:off x="1324857" y="256279"/>
            <a:ext cx="6413301" cy="415498"/>
          </a:xfrm>
          <a:prstGeom prst="rect">
            <a:avLst/>
          </a:prstGeom>
          <a:noFill/>
        </p:spPr>
        <p:txBody>
          <a:bodyPr wrap="square" rtlCol="0">
            <a:spAutoFit/>
          </a:bodyPr>
          <a:lstStyle/>
          <a:p>
            <a:pPr algn="ctr"/>
            <a:r>
              <a:rPr lang="en-US" sz="2100" b="1" dirty="0"/>
              <a:t>Full Scan and MS2 Scans</a:t>
            </a:r>
          </a:p>
        </p:txBody>
      </p:sp>
      <p:cxnSp>
        <p:nvCxnSpPr>
          <p:cNvPr id="6" name="Straight Connector 5"/>
          <p:cNvCxnSpPr/>
          <p:nvPr/>
        </p:nvCxnSpPr>
        <p:spPr>
          <a:xfrm>
            <a:off x="1324857" y="730169"/>
            <a:ext cx="6326505" cy="23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1324857" y="1667339"/>
            <a:ext cx="6546629" cy="2062704"/>
          </a:xfrm>
          <a:prstGeom prst="rect">
            <a:avLst/>
          </a:prstGeom>
        </p:spPr>
      </p:pic>
      <p:sp>
        <p:nvSpPr>
          <p:cNvPr id="9" name="TextBox 8"/>
          <p:cNvSpPr txBox="1"/>
          <p:nvPr/>
        </p:nvSpPr>
        <p:spPr>
          <a:xfrm>
            <a:off x="5769574" y="1926984"/>
            <a:ext cx="1379930" cy="715581"/>
          </a:xfrm>
          <a:prstGeom prst="rect">
            <a:avLst/>
          </a:prstGeom>
          <a:noFill/>
        </p:spPr>
        <p:txBody>
          <a:bodyPr wrap="none" rtlCol="0">
            <a:spAutoFit/>
          </a:bodyPr>
          <a:lstStyle/>
          <a:p>
            <a:r>
              <a:rPr lang="en-US" sz="1350" dirty="0">
                <a:solidFill>
                  <a:srgbClr val="FF0000"/>
                </a:solidFill>
              </a:rPr>
              <a:t>“MS1” Scan</a:t>
            </a:r>
          </a:p>
          <a:p>
            <a:r>
              <a:rPr lang="en-US" sz="1350" dirty="0">
                <a:solidFill>
                  <a:srgbClr val="FF0000"/>
                </a:solidFill>
              </a:rPr>
              <a:t>“Full” Scan</a:t>
            </a:r>
          </a:p>
          <a:p>
            <a:r>
              <a:rPr lang="en-US" sz="1350" dirty="0">
                <a:solidFill>
                  <a:srgbClr val="FF0000"/>
                </a:solidFill>
              </a:rPr>
              <a:t>“Precursor” Scan</a:t>
            </a:r>
          </a:p>
        </p:txBody>
      </p:sp>
      <p:sp>
        <p:nvSpPr>
          <p:cNvPr id="12" name="TextBox 11"/>
          <p:cNvSpPr txBox="1"/>
          <p:nvPr/>
        </p:nvSpPr>
        <p:spPr>
          <a:xfrm>
            <a:off x="1753690" y="3643133"/>
            <a:ext cx="777777" cy="230832"/>
          </a:xfrm>
          <a:prstGeom prst="rect">
            <a:avLst/>
          </a:prstGeom>
          <a:noFill/>
        </p:spPr>
        <p:txBody>
          <a:bodyPr wrap="none" rtlCol="0">
            <a:spAutoFit/>
          </a:bodyPr>
          <a:lstStyle/>
          <a:p>
            <a:r>
              <a:rPr lang="en-US" sz="900" dirty="0">
                <a:solidFill>
                  <a:srgbClr val="FF0000"/>
                </a:solidFill>
              </a:rPr>
              <a:t>“MS2” Scans</a:t>
            </a:r>
          </a:p>
        </p:txBody>
      </p:sp>
      <p:sp>
        <p:nvSpPr>
          <p:cNvPr id="2" name="TextBox 1"/>
          <p:cNvSpPr txBox="1"/>
          <p:nvPr/>
        </p:nvSpPr>
        <p:spPr>
          <a:xfrm>
            <a:off x="1813039" y="3754442"/>
            <a:ext cx="676788" cy="248209"/>
          </a:xfrm>
          <a:prstGeom prst="rect">
            <a:avLst/>
          </a:prstGeom>
          <a:noFill/>
        </p:spPr>
        <p:txBody>
          <a:bodyPr wrap="none" rtlCol="0">
            <a:spAutoFit/>
          </a:bodyPr>
          <a:lstStyle/>
          <a:p>
            <a:r>
              <a:rPr lang="en-US" sz="1013" dirty="0"/>
              <a:t>635.3434</a:t>
            </a:r>
          </a:p>
        </p:txBody>
      </p:sp>
      <p:sp>
        <p:nvSpPr>
          <p:cNvPr id="3" name="Rectangle 2"/>
          <p:cNvSpPr/>
          <p:nvPr/>
        </p:nvSpPr>
        <p:spPr>
          <a:xfrm>
            <a:off x="3097457" y="1725157"/>
            <a:ext cx="442452" cy="3426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930652" y="1045676"/>
            <a:ext cx="3382273" cy="323165"/>
          </a:xfrm>
          <a:prstGeom prst="rect">
            <a:avLst/>
          </a:prstGeom>
          <a:noFill/>
        </p:spPr>
        <p:txBody>
          <a:bodyPr wrap="none" rtlCol="0">
            <a:spAutoFit/>
          </a:bodyPr>
          <a:lstStyle/>
          <a:p>
            <a:r>
              <a:rPr lang="en-US" sz="1500" b="1" dirty="0">
                <a:solidFill>
                  <a:srgbClr val="FF0000"/>
                </a:solidFill>
              </a:rPr>
              <a:t>Analysis of peptide with m/z = 635.3434</a:t>
            </a:r>
          </a:p>
        </p:txBody>
      </p:sp>
      <p:sp>
        <p:nvSpPr>
          <p:cNvPr id="10" name="Footer Placeholder 9"/>
          <p:cNvSpPr>
            <a:spLocks noGrp="1"/>
          </p:cNvSpPr>
          <p:nvPr>
            <p:ph type="ftr" sz="quarter" idx="11"/>
          </p:nvPr>
        </p:nvSpPr>
        <p:spPr/>
        <p:txBody>
          <a:bodyPr/>
          <a:lstStyle/>
          <a:p>
            <a:r>
              <a:rPr lang="en-US"/>
              <a:t>BCH 308 Mass Spectrometry 2</a:t>
            </a:r>
            <a:endParaRPr lang="en-US" dirty="0"/>
          </a:p>
        </p:txBody>
      </p:sp>
      <p:sp>
        <p:nvSpPr>
          <p:cNvPr id="11" name="Slide Number Placeholder 10"/>
          <p:cNvSpPr>
            <a:spLocks noGrp="1"/>
          </p:cNvSpPr>
          <p:nvPr>
            <p:ph type="sldNum" sz="quarter" idx="12"/>
          </p:nvPr>
        </p:nvSpPr>
        <p:spPr/>
        <p:txBody>
          <a:bodyPr/>
          <a:lstStyle/>
          <a:p>
            <a:fld id="{63A0867B-B630-44C8-83A1-F7487E07AD59}" type="slidenum">
              <a:rPr lang="en-US" smtClean="0"/>
              <a:pPr/>
              <a:t>92</a:t>
            </a:fld>
            <a:endParaRPr lang="en-US"/>
          </a:p>
        </p:txBody>
      </p:sp>
    </p:spTree>
    <p:extLst>
      <p:ext uri="{BB962C8B-B14F-4D97-AF65-F5344CB8AC3E}">
        <p14:creationId xmlns:p14="http://schemas.microsoft.com/office/powerpoint/2010/main" val="9442541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6546"/>
          <a:stretch/>
        </p:blipFill>
        <p:spPr>
          <a:xfrm>
            <a:off x="1541757" y="4063268"/>
            <a:ext cx="970382" cy="882185"/>
          </a:xfrm>
          <a:prstGeom prst="rect">
            <a:avLst/>
          </a:prstGeom>
        </p:spPr>
      </p:pic>
      <p:pic>
        <p:nvPicPr>
          <p:cNvPr id="2" name="Picture 1"/>
          <p:cNvPicPr>
            <a:picLocks noChangeAspect="1"/>
          </p:cNvPicPr>
          <p:nvPr/>
        </p:nvPicPr>
        <p:blipFill rotWithShape="1">
          <a:blip r:embed="rId4"/>
          <a:srcRect t="8098" r="12775"/>
          <a:stretch/>
        </p:blipFill>
        <p:spPr>
          <a:xfrm>
            <a:off x="1886267" y="4068214"/>
            <a:ext cx="911690" cy="869573"/>
          </a:xfrm>
          <a:prstGeom prst="rect">
            <a:avLst/>
          </a:prstGeom>
        </p:spPr>
      </p:pic>
      <p:pic>
        <p:nvPicPr>
          <p:cNvPr id="8" name="Picture 7"/>
          <p:cNvPicPr>
            <a:picLocks noChangeAspect="1"/>
          </p:cNvPicPr>
          <p:nvPr/>
        </p:nvPicPr>
        <p:blipFill>
          <a:blip r:embed="rId5"/>
          <a:stretch>
            <a:fillRect/>
          </a:stretch>
        </p:blipFill>
        <p:spPr>
          <a:xfrm>
            <a:off x="1251403" y="1830299"/>
            <a:ext cx="6546629" cy="2062704"/>
          </a:xfrm>
          <a:prstGeom prst="rect">
            <a:avLst/>
          </a:prstGeom>
        </p:spPr>
      </p:pic>
      <p:sp>
        <p:nvSpPr>
          <p:cNvPr id="9" name="TextBox 8"/>
          <p:cNvSpPr txBox="1"/>
          <p:nvPr/>
        </p:nvSpPr>
        <p:spPr>
          <a:xfrm>
            <a:off x="5696121" y="2089944"/>
            <a:ext cx="1379930" cy="715581"/>
          </a:xfrm>
          <a:prstGeom prst="rect">
            <a:avLst/>
          </a:prstGeom>
          <a:noFill/>
        </p:spPr>
        <p:txBody>
          <a:bodyPr wrap="none" rtlCol="0">
            <a:spAutoFit/>
          </a:bodyPr>
          <a:lstStyle/>
          <a:p>
            <a:r>
              <a:rPr lang="en-US" sz="1350" dirty="0">
                <a:solidFill>
                  <a:srgbClr val="FF0000"/>
                </a:solidFill>
              </a:rPr>
              <a:t>“MS1” Scan</a:t>
            </a:r>
          </a:p>
          <a:p>
            <a:r>
              <a:rPr lang="en-US" sz="1350" dirty="0">
                <a:solidFill>
                  <a:srgbClr val="FF0000"/>
                </a:solidFill>
              </a:rPr>
              <a:t>“Full” Scan</a:t>
            </a:r>
          </a:p>
          <a:p>
            <a:r>
              <a:rPr lang="en-US" sz="1350" dirty="0">
                <a:solidFill>
                  <a:srgbClr val="FF0000"/>
                </a:solidFill>
              </a:rPr>
              <a:t>“Precursor” Scan</a:t>
            </a:r>
          </a:p>
        </p:txBody>
      </p:sp>
      <p:sp>
        <p:nvSpPr>
          <p:cNvPr id="10" name="TextBox 9"/>
          <p:cNvSpPr txBox="1"/>
          <p:nvPr/>
        </p:nvSpPr>
        <p:spPr>
          <a:xfrm>
            <a:off x="1680237" y="3806093"/>
            <a:ext cx="777777" cy="230832"/>
          </a:xfrm>
          <a:prstGeom prst="rect">
            <a:avLst/>
          </a:prstGeom>
          <a:noFill/>
        </p:spPr>
        <p:txBody>
          <a:bodyPr wrap="none" rtlCol="0">
            <a:spAutoFit/>
          </a:bodyPr>
          <a:lstStyle/>
          <a:p>
            <a:r>
              <a:rPr lang="en-US" sz="900" dirty="0">
                <a:solidFill>
                  <a:srgbClr val="FF0000"/>
                </a:solidFill>
              </a:rPr>
              <a:t>“MS2” Scans</a:t>
            </a:r>
          </a:p>
        </p:txBody>
      </p:sp>
      <p:sp>
        <p:nvSpPr>
          <p:cNvPr id="12" name="TextBox 11"/>
          <p:cNvSpPr txBox="1"/>
          <p:nvPr/>
        </p:nvSpPr>
        <p:spPr>
          <a:xfrm>
            <a:off x="2061056" y="3917402"/>
            <a:ext cx="676788" cy="248209"/>
          </a:xfrm>
          <a:prstGeom prst="rect">
            <a:avLst/>
          </a:prstGeom>
          <a:noFill/>
        </p:spPr>
        <p:txBody>
          <a:bodyPr wrap="none" rtlCol="0">
            <a:spAutoFit/>
          </a:bodyPr>
          <a:lstStyle/>
          <a:p>
            <a:r>
              <a:rPr lang="en-US" sz="1013" dirty="0"/>
              <a:t>473.8944</a:t>
            </a:r>
          </a:p>
        </p:txBody>
      </p:sp>
      <p:sp>
        <p:nvSpPr>
          <p:cNvPr id="13" name="Rectangle 12"/>
          <p:cNvSpPr/>
          <p:nvPr/>
        </p:nvSpPr>
        <p:spPr>
          <a:xfrm>
            <a:off x="1971639" y="2175711"/>
            <a:ext cx="442452" cy="3426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1324857" y="256279"/>
            <a:ext cx="6413301" cy="415498"/>
          </a:xfrm>
          <a:prstGeom prst="rect">
            <a:avLst/>
          </a:prstGeom>
          <a:noFill/>
        </p:spPr>
        <p:txBody>
          <a:bodyPr wrap="square" rtlCol="0">
            <a:spAutoFit/>
          </a:bodyPr>
          <a:lstStyle/>
          <a:p>
            <a:pPr algn="ctr"/>
            <a:r>
              <a:rPr lang="en-US" sz="2100" b="1" dirty="0"/>
              <a:t>Full Scan and MS2 Scans</a:t>
            </a:r>
          </a:p>
        </p:txBody>
      </p:sp>
      <p:cxnSp>
        <p:nvCxnSpPr>
          <p:cNvPr id="15" name="Straight Connector 14"/>
          <p:cNvCxnSpPr/>
          <p:nvPr/>
        </p:nvCxnSpPr>
        <p:spPr>
          <a:xfrm>
            <a:off x="1324857" y="730169"/>
            <a:ext cx="6326505" cy="23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86268" y="1152443"/>
            <a:ext cx="3382273" cy="323165"/>
          </a:xfrm>
          <a:prstGeom prst="rect">
            <a:avLst/>
          </a:prstGeom>
          <a:noFill/>
        </p:spPr>
        <p:txBody>
          <a:bodyPr wrap="none" rtlCol="0">
            <a:spAutoFit/>
          </a:bodyPr>
          <a:lstStyle/>
          <a:p>
            <a:r>
              <a:rPr lang="en-US" sz="1500" b="1" dirty="0">
                <a:solidFill>
                  <a:srgbClr val="FF0000"/>
                </a:solidFill>
              </a:rPr>
              <a:t>Analysis of peptide with m/z = 473.8944</a:t>
            </a:r>
          </a:p>
        </p:txBody>
      </p:sp>
      <p:sp>
        <p:nvSpPr>
          <p:cNvPr id="3" name="Footer Placeholder 2"/>
          <p:cNvSpPr>
            <a:spLocks noGrp="1"/>
          </p:cNvSpPr>
          <p:nvPr>
            <p:ph type="ftr" sz="quarter" idx="11"/>
          </p:nvPr>
        </p:nvSpPr>
        <p:spPr/>
        <p:txBody>
          <a:bodyPr/>
          <a:lstStyle/>
          <a:p>
            <a:r>
              <a:rPr lang="en-US"/>
              <a:t>BCH 308 Mass Spectrometry 2</a:t>
            </a:r>
            <a:endParaRPr lang="en-US" dirty="0"/>
          </a:p>
        </p:txBody>
      </p:sp>
      <p:sp>
        <p:nvSpPr>
          <p:cNvPr id="5" name="Slide Number Placeholder 4"/>
          <p:cNvSpPr>
            <a:spLocks noGrp="1"/>
          </p:cNvSpPr>
          <p:nvPr>
            <p:ph type="sldNum" sz="quarter" idx="12"/>
          </p:nvPr>
        </p:nvSpPr>
        <p:spPr/>
        <p:txBody>
          <a:bodyPr/>
          <a:lstStyle/>
          <a:p>
            <a:fld id="{63A0867B-B630-44C8-83A1-F7487E07AD59}" type="slidenum">
              <a:rPr lang="en-US" smtClean="0"/>
              <a:pPr/>
              <a:t>93</a:t>
            </a:fld>
            <a:endParaRPr lang="en-US"/>
          </a:p>
        </p:txBody>
      </p:sp>
    </p:spTree>
    <p:extLst>
      <p:ext uri="{BB962C8B-B14F-4D97-AF65-F5344CB8AC3E}">
        <p14:creationId xmlns:p14="http://schemas.microsoft.com/office/powerpoint/2010/main" val="9587873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324857" y="1558698"/>
            <a:ext cx="6546629" cy="2062704"/>
          </a:xfrm>
          <a:prstGeom prst="rect">
            <a:avLst/>
          </a:prstGeom>
        </p:spPr>
      </p:pic>
      <p:sp>
        <p:nvSpPr>
          <p:cNvPr id="9" name="TextBox 8"/>
          <p:cNvSpPr txBox="1"/>
          <p:nvPr/>
        </p:nvSpPr>
        <p:spPr>
          <a:xfrm>
            <a:off x="5769574" y="1818343"/>
            <a:ext cx="1379930" cy="715581"/>
          </a:xfrm>
          <a:prstGeom prst="rect">
            <a:avLst/>
          </a:prstGeom>
          <a:noFill/>
        </p:spPr>
        <p:txBody>
          <a:bodyPr wrap="none" rtlCol="0">
            <a:spAutoFit/>
          </a:bodyPr>
          <a:lstStyle/>
          <a:p>
            <a:r>
              <a:rPr lang="en-US" sz="1350" dirty="0">
                <a:solidFill>
                  <a:srgbClr val="FF0000"/>
                </a:solidFill>
              </a:rPr>
              <a:t>“MS1” Scan</a:t>
            </a:r>
          </a:p>
          <a:p>
            <a:r>
              <a:rPr lang="en-US" sz="1350" dirty="0">
                <a:solidFill>
                  <a:srgbClr val="FF0000"/>
                </a:solidFill>
              </a:rPr>
              <a:t>“Full” Scan</a:t>
            </a:r>
          </a:p>
          <a:p>
            <a:r>
              <a:rPr lang="en-US" sz="1350" dirty="0">
                <a:solidFill>
                  <a:srgbClr val="FF0000"/>
                </a:solidFill>
              </a:rPr>
              <a:t>“Precursor” Scan</a:t>
            </a:r>
          </a:p>
        </p:txBody>
      </p:sp>
      <p:sp>
        <p:nvSpPr>
          <p:cNvPr id="10" name="TextBox 9"/>
          <p:cNvSpPr txBox="1"/>
          <p:nvPr/>
        </p:nvSpPr>
        <p:spPr>
          <a:xfrm>
            <a:off x="1753690" y="3534492"/>
            <a:ext cx="777777" cy="230832"/>
          </a:xfrm>
          <a:prstGeom prst="rect">
            <a:avLst/>
          </a:prstGeom>
          <a:noFill/>
        </p:spPr>
        <p:txBody>
          <a:bodyPr wrap="none" rtlCol="0">
            <a:spAutoFit/>
          </a:bodyPr>
          <a:lstStyle/>
          <a:p>
            <a:r>
              <a:rPr lang="en-US" sz="900" dirty="0">
                <a:solidFill>
                  <a:srgbClr val="FF0000"/>
                </a:solidFill>
              </a:rPr>
              <a:t>“MS2” Scans</a:t>
            </a:r>
          </a:p>
        </p:txBody>
      </p:sp>
      <p:pic>
        <p:nvPicPr>
          <p:cNvPr id="13" name="Picture 12"/>
          <p:cNvPicPr>
            <a:picLocks noChangeAspect="1"/>
          </p:cNvPicPr>
          <p:nvPr/>
        </p:nvPicPr>
        <p:blipFill rotWithShape="1">
          <a:blip r:embed="rId4"/>
          <a:srcRect t="6546"/>
          <a:stretch/>
        </p:blipFill>
        <p:spPr>
          <a:xfrm>
            <a:off x="1615210" y="3791667"/>
            <a:ext cx="970382" cy="882185"/>
          </a:xfrm>
          <a:prstGeom prst="rect">
            <a:avLst/>
          </a:prstGeom>
        </p:spPr>
      </p:pic>
      <p:pic>
        <p:nvPicPr>
          <p:cNvPr id="14" name="Picture 13"/>
          <p:cNvPicPr>
            <a:picLocks noChangeAspect="1"/>
          </p:cNvPicPr>
          <p:nvPr/>
        </p:nvPicPr>
        <p:blipFill rotWithShape="1">
          <a:blip r:embed="rId5"/>
          <a:srcRect t="8098" r="12775"/>
          <a:stretch/>
        </p:blipFill>
        <p:spPr>
          <a:xfrm>
            <a:off x="1959721" y="3796612"/>
            <a:ext cx="911690" cy="869573"/>
          </a:xfrm>
          <a:prstGeom prst="rect">
            <a:avLst/>
          </a:prstGeom>
        </p:spPr>
      </p:pic>
      <p:pic>
        <p:nvPicPr>
          <p:cNvPr id="11" name="Picture 10"/>
          <p:cNvPicPr>
            <a:picLocks noChangeAspect="1"/>
          </p:cNvPicPr>
          <p:nvPr/>
        </p:nvPicPr>
        <p:blipFill rotWithShape="1">
          <a:blip r:embed="rId6"/>
          <a:srcRect t="6546"/>
          <a:stretch/>
        </p:blipFill>
        <p:spPr>
          <a:xfrm>
            <a:off x="2236677" y="3796612"/>
            <a:ext cx="827356" cy="882193"/>
          </a:xfrm>
          <a:prstGeom prst="rect">
            <a:avLst/>
          </a:prstGeom>
        </p:spPr>
      </p:pic>
      <p:sp>
        <p:nvSpPr>
          <p:cNvPr id="15" name="TextBox 14"/>
          <p:cNvSpPr txBox="1"/>
          <p:nvPr/>
        </p:nvSpPr>
        <p:spPr>
          <a:xfrm>
            <a:off x="2381794" y="3645801"/>
            <a:ext cx="676788" cy="248209"/>
          </a:xfrm>
          <a:prstGeom prst="rect">
            <a:avLst/>
          </a:prstGeom>
          <a:noFill/>
        </p:spPr>
        <p:txBody>
          <a:bodyPr wrap="none" rtlCol="0">
            <a:spAutoFit/>
          </a:bodyPr>
          <a:lstStyle/>
          <a:p>
            <a:r>
              <a:rPr lang="en-US" sz="1013" dirty="0"/>
              <a:t>849.4437</a:t>
            </a:r>
          </a:p>
        </p:txBody>
      </p:sp>
      <p:sp>
        <p:nvSpPr>
          <p:cNvPr id="16" name="Rectangle 15"/>
          <p:cNvSpPr/>
          <p:nvPr/>
        </p:nvSpPr>
        <p:spPr>
          <a:xfrm>
            <a:off x="4483805" y="1993286"/>
            <a:ext cx="442452" cy="3426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extBox 16"/>
          <p:cNvSpPr txBox="1"/>
          <p:nvPr/>
        </p:nvSpPr>
        <p:spPr>
          <a:xfrm>
            <a:off x="1324857" y="256279"/>
            <a:ext cx="6413301" cy="415498"/>
          </a:xfrm>
          <a:prstGeom prst="rect">
            <a:avLst/>
          </a:prstGeom>
          <a:noFill/>
        </p:spPr>
        <p:txBody>
          <a:bodyPr wrap="square" rtlCol="0">
            <a:spAutoFit/>
          </a:bodyPr>
          <a:lstStyle/>
          <a:p>
            <a:pPr algn="ctr"/>
            <a:r>
              <a:rPr lang="en-US" sz="2100" b="1" dirty="0"/>
              <a:t>Full Scan and MS2 Scans</a:t>
            </a:r>
          </a:p>
        </p:txBody>
      </p:sp>
      <p:cxnSp>
        <p:nvCxnSpPr>
          <p:cNvPr id="18" name="Straight Connector 17"/>
          <p:cNvCxnSpPr/>
          <p:nvPr/>
        </p:nvCxnSpPr>
        <p:spPr>
          <a:xfrm>
            <a:off x="1324857" y="730169"/>
            <a:ext cx="6326505" cy="23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930652" y="1045676"/>
            <a:ext cx="3382273" cy="323165"/>
          </a:xfrm>
          <a:prstGeom prst="rect">
            <a:avLst/>
          </a:prstGeom>
          <a:noFill/>
        </p:spPr>
        <p:txBody>
          <a:bodyPr wrap="none" rtlCol="0">
            <a:spAutoFit/>
          </a:bodyPr>
          <a:lstStyle/>
          <a:p>
            <a:r>
              <a:rPr lang="en-US" sz="1500" b="1" dirty="0">
                <a:solidFill>
                  <a:srgbClr val="FF0000"/>
                </a:solidFill>
              </a:rPr>
              <a:t>Analysis of peptide with m/z = 635.3434</a:t>
            </a:r>
          </a:p>
        </p:txBody>
      </p:sp>
      <p:sp>
        <p:nvSpPr>
          <p:cNvPr id="2" name="Footer Placeholder 1"/>
          <p:cNvSpPr>
            <a:spLocks noGrp="1"/>
          </p:cNvSpPr>
          <p:nvPr>
            <p:ph type="ftr" sz="quarter" idx="11"/>
          </p:nvPr>
        </p:nvSpPr>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94</a:t>
            </a:fld>
            <a:endParaRPr lang="en-US"/>
          </a:p>
        </p:txBody>
      </p:sp>
    </p:spTree>
    <p:extLst>
      <p:ext uri="{BB962C8B-B14F-4D97-AF65-F5344CB8AC3E}">
        <p14:creationId xmlns:p14="http://schemas.microsoft.com/office/powerpoint/2010/main" val="5442509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386148" y="1180668"/>
            <a:ext cx="6326505" cy="23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1258193" y="1273514"/>
            <a:ext cx="6546629" cy="2062704"/>
          </a:xfrm>
          <a:prstGeom prst="rect">
            <a:avLst/>
          </a:prstGeom>
        </p:spPr>
      </p:pic>
      <p:sp>
        <p:nvSpPr>
          <p:cNvPr id="9" name="TextBox 8"/>
          <p:cNvSpPr txBox="1"/>
          <p:nvPr/>
        </p:nvSpPr>
        <p:spPr>
          <a:xfrm>
            <a:off x="5702911" y="1533159"/>
            <a:ext cx="1379930" cy="715581"/>
          </a:xfrm>
          <a:prstGeom prst="rect">
            <a:avLst/>
          </a:prstGeom>
          <a:noFill/>
        </p:spPr>
        <p:txBody>
          <a:bodyPr wrap="none" rtlCol="0">
            <a:spAutoFit/>
          </a:bodyPr>
          <a:lstStyle/>
          <a:p>
            <a:r>
              <a:rPr lang="en-US" sz="1350" dirty="0">
                <a:solidFill>
                  <a:srgbClr val="FF0000"/>
                </a:solidFill>
              </a:rPr>
              <a:t>“MS1” Scan</a:t>
            </a:r>
          </a:p>
          <a:p>
            <a:r>
              <a:rPr lang="en-US" sz="1350" dirty="0">
                <a:solidFill>
                  <a:srgbClr val="FF0000"/>
                </a:solidFill>
              </a:rPr>
              <a:t>“Full” Scan</a:t>
            </a:r>
          </a:p>
          <a:p>
            <a:r>
              <a:rPr lang="en-US" sz="1350" dirty="0">
                <a:solidFill>
                  <a:srgbClr val="FF0000"/>
                </a:solidFill>
              </a:rPr>
              <a:t>“Precursor” Scan</a:t>
            </a:r>
          </a:p>
        </p:txBody>
      </p:sp>
      <p:sp>
        <p:nvSpPr>
          <p:cNvPr id="10" name="TextBox 9"/>
          <p:cNvSpPr txBox="1"/>
          <p:nvPr/>
        </p:nvSpPr>
        <p:spPr>
          <a:xfrm>
            <a:off x="1687026" y="3249308"/>
            <a:ext cx="777777" cy="230832"/>
          </a:xfrm>
          <a:prstGeom prst="rect">
            <a:avLst/>
          </a:prstGeom>
          <a:noFill/>
        </p:spPr>
        <p:txBody>
          <a:bodyPr wrap="none" rtlCol="0">
            <a:spAutoFit/>
          </a:bodyPr>
          <a:lstStyle/>
          <a:p>
            <a:r>
              <a:rPr lang="en-US" sz="900" dirty="0">
                <a:solidFill>
                  <a:srgbClr val="FF0000"/>
                </a:solidFill>
              </a:rPr>
              <a:t>“MS2” Scans</a:t>
            </a:r>
          </a:p>
        </p:txBody>
      </p:sp>
      <p:sp>
        <p:nvSpPr>
          <p:cNvPr id="23" name="TextBox 22"/>
          <p:cNvSpPr txBox="1"/>
          <p:nvPr/>
        </p:nvSpPr>
        <p:spPr>
          <a:xfrm>
            <a:off x="1335882" y="809030"/>
            <a:ext cx="6413301" cy="369332"/>
          </a:xfrm>
          <a:prstGeom prst="rect">
            <a:avLst/>
          </a:prstGeom>
          <a:noFill/>
        </p:spPr>
        <p:txBody>
          <a:bodyPr wrap="square" rtlCol="0">
            <a:spAutoFit/>
          </a:bodyPr>
          <a:lstStyle/>
          <a:p>
            <a:pPr algn="ctr"/>
            <a:r>
              <a:rPr lang="en-US" dirty="0"/>
              <a:t>Full Scan and MS2 Scans</a:t>
            </a:r>
          </a:p>
        </p:txBody>
      </p:sp>
      <p:pic>
        <p:nvPicPr>
          <p:cNvPr id="24" name="Picture 23"/>
          <p:cNvPicPr>
            <a:picLocks noChangeAspect="1"/>
          </p:cNvPicPr>
          <p:nvPr/>
        </p:nvPicPr>
        <p:blipFill rotWithShape="1">
          <a:blip r:embed="rId4"/>
          <a:srcRect t="6546"/>
          <a:stretch/>
        </p:blipFill>
        <p:spPr>
          <a:xfrm>
            <a:off x="1548547" y="3506482"/>
            <a:ext cx="970382" cy="882185"/>
          </a:xfrm>
          <a:prstGeom prst="rect">
            <a:avLst/>
          </a:prstGeom>
        </p:spPr>
      </p:pic>
      <p:pic>
        <p:nvPicPr>
          <p:cNvPr id="25" name="Picture 24"/>
          <p:cNvPicPr>
            <a:picLocks noChangeAspect="1"/>
          </p:cNvPicPr>
          <p:nvPr/>
        </p:nvPicPr>
        <p:blipFill rotWithShape="1">
          <a:blip r:embed="rId5"/>
          <a:srcRect t="8098" r="12775"/>
          <a:stretch/>
        </p:blipFill>
        <p:spPr>
          <a:xfrm>
            <a:off x="1893057" y="3511428"/>
            <a:ext cx="911690" cy="869573"/>
          </a:xfrm>
          <a:prstGeom prst="rect">
            <a:avLst/>
          </a:prstGeom>
        </p:spPr>
      </p:pic>
      <p:pic>
        <p:nvPicPr>
          <p:cNvPr id="26" name="Picture 25"/>
          <p:cNvPicPr>
            <a:picLocks noChangeAspect="1"/>
          </p:cNvPicPr>
          <p:nvPr/>
        </p:nvPicPr>
        <p:blipFill rotWithShape="1">
          <a:blip r:embed="rId6"/>
          <a:srcRect t="6546"/>
          <a:stretch/>
        </p:blipFill>
        <p:spPr>
          <a:xfrm>
            <a:off x="2170014" y="3511428"/>
            <a:ext cx="827356" cy="882193"/>
          </a:xfrm>
          <a:prstGeom prst="rect">
            <a:avLst/>
          </a:prstGeom>
        </p:spPr>
      </p:pic>
      <p:pic>
        <p:nvPicPr>
          <p:cNvPr id="27" name="Picture 26"/>
          <p:cNvPicPr>
            <a:picLocks noChangeAspect="1"/>
          </p:cNvPicPr>
          <p:nvPr/>
        </p:nvPicPr>
        <p:blipFill rotWithShape="1">
          <a:blip r:embed="rId4"/>
          <a:srcRect t="6546"/>
          <a:stretch/>
        </p:blipFill>
        <p:spPr>
          <a:xfrm>
            <a:off x="2470090" y="3513076"/>
            <a:ext cx="970382" cy="882185"/>
          </a:xfrm>
          <a:prstGeom prst="rect">
            <a:avLst/>
          </a:prstGeom>
        </p:spPr>
      </p:pic>
      <p:pic>
        <p:nvPicPr>
          <p:cNvPr id="28" name="Picture 27"/>
          <p:cNvPicPr>
            <a:picLocks noChangeAspect="1"/>
          </p:cNvPicPr>
          <p:nvPr/>
        </p:nvPicPr>
        <p:blipFill rotWithShape="1">
          <a:blip r:embed="rId5"/>
          <a:srcRect t="8098" r="12775"/>
          <a:stretch/>
        </p:blipFill>
        <p:spPr>
          <a:xfrm>
            <a:off x="2814601" y="3518022"/>
            <a:ext cx="911690" cy="869573"/>
          </a:xfrm>
          <a:prstGeom prst="rect">
            <a:avLst/>
          </a:prstGeom>
        </p:spPr>
      </p:pic>
      <p:pic>
        <p:nvPicPr>
          <p:cNvPr id="29" name="Picture 28"/>
          <p:cNvPicPr>
            <a:picLocks noChangeAspect="1"/>
          </p:cNvPicPr>
          <p:nvPr/>
        </p:nvPicPr>
        <p:blipFill rotWithShape="1">
          <a:blip r:embed="rId6"/>
          <a:srcRect t="6546"/>
          <a:stretch/>
        </p:blipFill>
        <p:spPr>
          <a:xfrm>
            <a:off x="3091557" y="3518022"/>
            <a:ext cx="827356" cy="882193"/>
          </a:xfrm>
          <a:prstGeom prst="rect">
            <a:avLst/>
          </a:prstGeom>
        </p:spPr>
      </p:pic>
      <p:pic>
        <p:nvPicPr>
          <p:cNvPr id="30" name="Picture 29"/>
          <p:cNvPicPr>
            <a:picLocks noChangeAspect="1"/>
          </p:cNvPicPr>
          <p:nvPr/>
        </p:nvPicPr>
        <p:blipFill rotWithShape="1">
          <a:blip r:embed="rId4"/>
          <a:srcRect t="6546"/>
          <a:stretch/>
        </p:blipFill>
        <p:spPr>
          <a:xfrm>
            <a:off x="3391634" y="3509780"/>
            <a:ext cx="970382" cy="882185"/>
          </a:xfrm>
          <a:prstGeom prst="rect">
            <a:avLst/>
          </a:prstGeom>
        </p:spPr>
      </p:pic>
      <p:pic>
        <p:nvPicPr>
          <p:cNvPr id="31" name="Picture 30"/>
          <p:cNvPicPr>
            <a:picLocks noChangeAspect="1"/>
          </p:cNvPicPr>
          <p:nvPr/>
        </p:nvPicPr>
        <p:blipFill rotWithShape="1">
          <a:blip r:embed="rId5"/>
          <a:srcRect t="8098" r="12775"/>
          <a:stretch/>
        </p:blipFill>
        <p:spPr>
          <a:xfrm>
            <a:off x="3736144" y="3514726"/>
            <a:ext cx="911690" cy="869573"/>
          </a:xfrm>
          <a:prstGeom prst="rect">
            <a:avLst/>
          </a:prstGeom>
        </p:spPr>
      </p:pic>
      <p:pic>
        <p:nvPicPr>
          <p:cNvPr id="32" name="Picture 31"/>
          <p:cNvPicPr>
            <a:picLocks noChangeAspect="1"/>
          </p:cNvPicPr>
          <p:nvPr/>
        </p:nvPicPr>
        <p:blipFill rotWithShape="1">
          <a:blip r:embed="rId6"/>
          <a:srcRect t="6546"/>
          <a:stretch/>
        </p:blipFill>
        <p:spPr>
          <a:xfrm>
            <a:off x="4013101" y="3514726"/>
            <a:ext cx="827356" cy="882193"/>
          </a:xfrm>
          <a:prstGeom prst="rect">
            <a:avLst/>
          </a:prstGeom>
        </p:spPr>
      </p:pic>
      <p:pic>
        <p:nvPicPr>
          <p:cNvPr id="33" name="Picture 32"/>
          <p:cNvPicPr>
            <a:picLocks noChangeAspect="1"/>
          </p:cNvPicPr>
          <p:nvPr/>
        </p:nvPicPr>
        <p:blipFill rotWithShape="1">
          <a:blip r:embed="rId4"/>
          <a:srcRect t="6546"/>
          <a:stretch/>
        </p:blipFill>
        <p:spPr>
          <a:xfrm>
            <a:off x="4283503" y="3516376"/>
            <a:ext cx="970382" cy="882185"/>
          </a:xfrm>
          <a:prstGeom prst="rect">
            <a:avLst/>
          </a:prstGeom>
        </p:spPr>
      </p:pic>
      <p:pic>
        <p:nvPicPr>
          <p:cNvPr id="34" name="Picture 33"/>
          <p:cNvPicPr>
            <a:picLocks noChangeAspect="1"/>
          </p:cNvPicPr>
          <p:nvPr/>
        </p:nvPicPr>
        <p:blipFill rotWithShape="1">
          <a:blip r:embed="rId5"/>
          <a:srcRect t="8098" r="12775"/>
          <a:stretch/>
        </p:blipFill>
        <p:spPr>
          <a:xfrm>
            <a:off x="4628013" y="3521321"/>
            <a:ext cx="911690" cy="869573"/>
          </a:xfrm>
          <a:prstGeom prst="rect">
            <a:avLst/>
          </a:prstGeom>
        </p:spPr>
      </p:pic>
      <p:pic>
        <p:nvPicPr>
          <p:cNvPr id="35" name="Picture 34"/>
          <p:cNvPicPr>
            <a:picLocks noChangeAspect="1"/>
          </p:cNvPicPr>
          <p:nvPr/>
        </p:nvPicPr>
        <p:blipFill rotWithShape="1">
          <a:blip r:embed="rId6"/>
          <a:srcRect t="6546"/>
          <a:stretch/>
        </p:blipFill>
        <p:spPr>
          <a:xfrm>
            <a:off x="4904970" y="3521321"/>
            <a:ext cx="827356" cy="882193"/>
          </a:xfrm>
          <a:prstGeom prst="rect">
            <a:avLst/>
          </a:prstGeom>
        </p:spPr>
      </p:pic>
      <p:pic>
        <p:nvPicPr>
          <p:cNvPr id="36" name="Picture 35"/>
          <p:cNvPicPr>
            <a:picLocks noChangeAspect="1"/>
          </p:cNvPicPr>
          <p:nvPr/>
        </p:nvPicPr>
        <p:blipFill rotWithShape="1">
          <a:blip r:embed="rId4"/>
          <a:srcRect t="6546"/>
          <a:stretch/>
        </p:blipFill>
        <p:spPr>
          <a:xfrm>
            <a:off x="5185264" y="3522971"/>
            <a:ext cx="970382" cy="882185"/>
          </a:xfrm>
          <a:prstGeom prst="rect">
            <a:avLst/>
          </a:prstGeom>
        </p:spPr>
      </p:pic>
      <p:pic>
        <p:nvPicPr>
          <p:cNvPr id="37" name="Picture 36"/>
          <p:cNvPicPr>
            <a:picLocks noChangeAspect="1"/>
          </p:cNvPicPr>
          <p:nvPr/>
        </p:nvPicPr>
        <p:blipFill rotWithShape="1">
          <a:blip r:embed="rId5"/>
          <a:srcRect t="8098" r="12775"/>
          <a:stretch/>
        </p:blipFill>
        <p:spPr>
          <a:xfrm>
            <a:off x="5529774" y="3527917"/>
            <a:ext cx="911690" cy="869573"/>
          </a:xfrm>
          <a:prstGeom prst="rect">
            <a:avLst/>
          </a:prstGeom>
        </p:spPr>
      </p:pic>
      <p:pic>
        <p:nvPicPr>
          <p:cNvPr id="38" name="Picture 37"/>
          <p:cNvPicPr>
            <a:picLocks noChangeAspect="1"/>
          </p:cNvPicPr>
          <p:nvPr/>
        </p:nvPicPr>
        <p:blipFill rotWithShape="1">
          <a:blip r:embed="rId6"/>
          <a:srcRect t="6546"/>
          <a:stretch/>
        </p:blipFill>
        <p:spPr>
          <a:xfrm>
            <a:off x="5806731" y="3527917"/>
            <a:ext cx="827356" cy="882193"/>
          </a:xfrm>
          <a:prstGeom prst="rect">
            <a:avLst/>
          </a:prstGeom>
        </p:spPr>
      </p:pic>
      <p:pic>
        <p:nvPicPr>
          <p:cNvPr id="39" name="Picture 38"/>
          <p:cNvPicPr>
            <a:picLocks noChangeAspect="1"/>
          </p:cNvPicPr>
          <p:nvPr/>
        </p:nvPicPr>
        <p:blipFill rotWithShape="1">
          <a:blip r:embed="rId4"/>
          <a:srcRect t="6546"/>
          <a:stretch/>
        </p:blipFill>
        <p:spPr>
          <a:xfrm>
            <a:off x="6072188" y="3524621"/>
            <a:ext cx="970382" cy="882185"/>
          </a:xfrm>
          <a:prstGeom prst="rect">
            <a:avLst/>
          </a:prstGeom>
        </p:spPr>
      </p:pic>
      <p:pic>
        <p:nvPicPr>
          <p:cNvPr id="40" name="Picture 39"/>
          <p:cNvPicPr>
            <a:picLocks noChangeAspect="1"/>
          </p:cNvPicPr>
          <p:nvPr/>
        </p:nvPicPr>
        <p:blipFill rotWithShape="1">
          <a:blip r:embed="rId5"/>
          <a:srcRect t="8098" r="12775"/>
          <a:stretch/>
        </p:blipFill>
        <p:spPr>
          <a:xfrm>
            <a:off x="6416698" y="3529567"/>
            <a:ext cx="911690" cy="869573"/>
          </a:xfrm>
          <a:prstGeom prst="rect">
            <a:avLst/>
          </a:prstGeom>
        </p:spPr>
      </p:pic>
      <p:pic>
        <p:nvPicPr>
          <p:cNvPr id="41" name="Picture 40"/>
          <p:cNvPicPr>
            <a:picLocks noChangeAspect="1"/>
          </p:cNvPicPr>
          <p:nvPr/>
        </p:nvPicPr>
        <p:blipFill rotWithShape="1">
          <a:blip r:embed="rId6"/>
          <a:srcRect t="6546"/>
          <a:stretch/>
        </p:blipFill>
        <p:spPr>
          <a:xfrm>
            <a:off x="6693654" y="3529567"/>
            <a:ext cx="827356" cy="882193"/>
          </a:xfrm>
          <a:prstGeom prst="rect">
            <a:avLst/>
          </a:prstGeom>
        </p:spPr>
      </p:pic>
      <p:sp>
        <p:nvSpPr>
          <p:cNvPr id="2" name="Footer Placeholder 1"/>
          <p:cNvSpPr>
            <a:spLocks noGrp="1"/>
          </p:cNvSpPr>
          <p:nvPr>
            <p:ph type="ftr" sz="quarter" idx="11"/>
          </p:nvPr>
        </p:nvSpPr>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95</a:t>
            </a:fld>
            <a:endParaRPr lang="en-US"/>
          </a:p>
        </p:txBody>
      </p:sp>
    </p:spTree>
    <p:extLst>
      <p:ext uri="{BB962C8B-B14F-4D97-AF65-F5344CB8AC3E}">
        <p14:creationId xmlns:p14="http://schemas.microsoft.com/office/powerpoint/2010/main" val="3364626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96</a:t>
            </a:fld>
            <a:endParaRPr lang="en-US"/>
          </a:p>
        </p:txBody>
      </p:sp>
      <p:pic>
        <p:nvPicPr>
          <p:cNvPr id="4" name="Picture 3"/>
          <p:cNvPicPr>
            <a:picLocks noChangeAspect="1"/>
          </p:cNvPicPr>
          <p:nvPr/>
        </p:nvPicPr>
        <p:blipFill>
          <a:blip r:embed="rId2"/>
          <a:stretch>
            <a:fillRect/>
          </a:stretch>
        </p:blipFill>
        <p:spPr>
          <a:xfrm>
            <a:off x="1525484" y="1519695"/>
            <a:ext cx="6004029" cy="2761869"/>
          </a:xfrm>
          <a:prstGeom prst="rect">
            <a:avLst/>
          </a:prstGeom>
        </p:spPr>
      </p:pic>
      <p:sp>
        <p:nvSpPr>
          <p:cNvPr id="5" name="TextBox 4"/>
          <p:cNvSpPr txBox="1"/>
          <p:nvPr/>
        </p:nvSpPr>
        <p:spPr>
          <a:xfrm>
            <a:off x="1236184" y="653597"/>
            <a:ext cx="6582628" cy="646331"/>
          </a:xfrm>
          <a:prstGeom prst="rect">
            <a:avLst/>
          </a:prstGeom>
          <a:noFill/>
        </p:spPr>
        <p:txBody>
          <a:bodyPr wrap="square" rtlCol="0">
            <a:spAutoFit/>
          </a:bodyPr>
          <a:lstStyle/>
          <a:p>
            <a:pPr algn="ctr"/>
            <a:r>
              <a:rPr lang="en-US" b="1" dirty="0"/>
              <a:t>Different MS2 spectra can be collected as a chromatographic peak enters the mass spec</a:t>
            </a:r>
          </a:p>
        </p:txBody>
      </p:sp>
    </p:spTree>
    <p:extLst>
      <p:ext uri="{BB962C8B-B14F-4D97-AF65-F5344CB8AC3E}">
        <p14:creationId xmlns:p14="http://schemas.microsoft.com/office/powerpoint/2010/main" val="11990713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BCH 308 Mass Spectrometry 2</a:t>
            </a:r>
            <a:endParaRPr lang="en-US" dirty="0"/>
          </a:p>
        </p:txBody>
      </p:sp>
      <p:sp>
        <p:nvSpPr>
          <p:cNvPr id="3" name="Slide Number Placeholder 2"/>
          <p:cNvSpPr>
            <a:spLocks noGrp="1"/>
          </p:cNvSpPr>
          <p:nvPr>
            <p:ph type="sldNum" sz="quarter" idx="12"/>
          </p:nvPr>
        </p:nvSpPr>
        <p:spPr/>
        <p:txBody>
          <a:bodyPr/>
          <a:lstStyle/>
          <a:p>
            <a:fld id="{63A0867B-B630-44C8-83A1-F7487E07AD59}" type="slidenum">
              <a:rPr lang="en-US" smtClean="0"/>
              <a:pPr/>
              <a:t>97</a:t>
            </a:fld>
            <a:endParaRPr lang="en-US"/>
          </a:p>
        </p:txBody>
      </p:sp>
      <p:pic>
        <p:nvPicPr>
          <p:cNvPr id="6" name="Picture 5"/>
          <p:cNvPicPr>
            <a:picLocks noChangeAspect="1"/>
          </p:cNvPicPr>
          <p:nvPr/>
        </p:nvPicPr>
        <p:blipFill>
          <a:blip r:embed="rId2"/>
          <a:stretch>
            <a:fillRect/>
          </a:stretch>
        </p:blipFill>
        <p:spPr>
          <a:xfrm>
            <a:off x="1076610" y="303841"/>
            <a:ext cx="6858000" cy="4520088"/>
          </a:xfrm>
          <a:prstGeom prst="rect">
            <a:avLst/>
          </a:prstGeom>
        </p:spPr>
      </p:pic>
    </p:spTree>
    <p:extLst>
      <p:ext uri="{BB962C8B-B14F-4D97-AF65-F5344CB8AC3E}">
        <p14:creationId xmlns:p14="http://schemas.microsoft.com/office/powerpoint/2010/main" val="7118590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33785" y="4785054"/>
            <a:ext cx="253017" cy="106422"/>
          </a:xfrm>
        </p:spPr>
        <p:txBody>
          <a:bodyPr/>
          <a:lstStyle/>
          <a:p>
            <a:fld id="{86CB4B4D-7CA3-9044-876B-883B54F8677D}" type="slidenum">
              <a:rPr lang="en-US" smtClean="0"/>
              <a:t>98</a:t>
            </a:fld>
            <a:endParaRPr lang="en-US" dirty="0"/>
          </a:p>
        </p:txBody>
      </p:sp>
      <p:sp>
        <p:nvSpPr>
          <p:cNvPr id="7" name="TextBox 6">
            <a:extLst>
              <a:ext uri="{FF2B5EF4-FFF2-40B4-BE49-F238E27FC236}">
                <a16:creationId xmlns:a16="http://schemas.microsoft.com/office/drawing/2014/main" id="{481B1790-B5A8-03B4-2776-FCB686F8EC94}"/>
              </a:ext>
            </a:extLst>
          </p:cNvPr>
          <p:cNvSpPr txBox="1"/>
          <p:nvPr/>
        </p:nvSpPr>
        <p:spPr>
          <a:xfrm>
            <a:off x="400050" y="1313515"/>
            <a:ext cx="8496300" cy="553998"/>
          </a:xfrm>
          <a:prstGeom prst="rect">
            <a:avLst/>
          </a:prstGeom>
          <a:noFill/>
        </p:spPr>
        <p:txBody>
          <a:bodyPr wrap="square" rtlCol="0">
            <a:spAutoFit/>
          </a:bodyPr>
          <a:lstStyle/>
          <a:p>
            <a:pPr marL="160735" indent="-160735">
              <a:buFont typeface="Arial" panose="020B0604020202020204" pitchFamily="34" charset="0"/>
              <a:buChar char="•"/>
            </a:pPr>
            <a:r>
              <a:rPr lang="en-US" sz="1500" dirty="0"/>
              <a:t>How do we identify peptides from their fragment ions?</a:t>
            </a:r>
          </a:p>
          <a:p>
            <a:pPr marL="617935" lvl="1" indent="-160735">
              <a:buFont typeface="Arial" panose="020B0604020202020204" pitchFamily="34" charset="0"/>
              <a:buChar char="•"/>
            </a:pPr>
            <a:endParaRPr lang="en-US" sz="1500" dirty="0"/>
          </a:p>
        </p:txBody>
      </p:sp>
    </p:spTree>
    <p:extLst>
      <p:ext uri="{BB962C8B-B14F-4D97-AF65-F5344CB8AC3E}">
        <p14:creationId xmlns:p14="http://schemas.microsoft.com/office/powerpoint/2010/main" val="106382405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bject 4"/>
          <p:cNvSpPr/>
          <p:nvPr/>
        </p:nvSpPr>
        <p:spPr>
          <a:xfrm>
            <a:off x="683165" y="939207"/>
            <a:ext cx="7750620" cy="0"/>
          </a:xfrm>
          <a:prstGeom prst="line">
            <a:avLst/>
          </a:prstGeom>
          <a:ln w="50800">
            <a:solidFill>
              <a:srgbClr val="0E437D"/>
            </a:solidFill>
          </a:ln>
        </p:spPr>
        <p:txBody>
          <a:bodyPr lIns="15596" tIns="15596" rIns="15596" bIns="15596"/>
          <a:lstStyle/>
          <a:p>
            <a:pPr>
              <a:defRPr sz="1800" spc="0"/>
            </a:pPr>
            <a:endParaRPr sz="675"/>
          </a:p>
        </p:txBody>
      </p:sp>
      <p:sp>
        <p:nvSpPr>
          <p:cNvPr id="207" name="object 2"/>
          <p:cNvSpPr txBox="1"/>
          <p:nvPr/>
        </p:nvSpPr>
        <p:spPr>
          <a:xfrm>
            <a:off x="193965" y="368814"/>
            <a:ext cx="8541326" cy="52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lang="en-US" sz="2800" dirty="0"/>
              <a:t>Proteomic Database Searching</a:t>
            </a:r>
          </a:p>
        </p:txBody>
      </p:sp>
      <p:sp>
        <p:nvSpPr>
          <p:cNvPr id="2" name="Slide Number Placeholder 1">
            <a:extLst>
              <a:ext uri="{FF2B5EF4-FFF2-40B4-BE49-F238E27FC236}">
                <a16:creationId xmlns:a16="http://schemas.microsoft.com/office/drawing/2014/main" id="{18A6C041-D9A1-4704-8B65-5DC0C101EE1B}"/>
              </a:ext>
            </a:extLst>
          </p:cNvPr>
          <p:cNvSpPr>
            <a:spLocks noGrp="1"/>
          </p:cNvSpPr>
          <p:nvPr>
            <p:ph type="sldNum" sz="quarter" idx="2"/>
          </p:nvPr>
        </p:nvSpPr>
        <p:spPr>
          <a:xfrm>
            <a:off x="8489950" y="4785054"/>
            <a:ext cx="196852" cy="106422"/>
          </a:xfrm>
        </p:spPr>
        <p:txBody>
          <a:bodyPr/>
          <a:lstStyle/>
          <a:p>
            <a:fld id="{86CB4B4D-7CA3-9044-876B-883B54F8677D}" type="slidenum">
              <a:rPr lang="en-US" smtClean="0"/>
              <a:t>99</a:t>
            </a:fld>
            <a:endParaRPr lang="en-US" dirty="0"/>
          </a:p>
        </p:txBody>
      </p:sp>
      <p:sp>
        <p:nvSpPr>
          <p:cNvPr id="7" name="TextBox 6">
            <a:extLst>
              <a:ext uri="{FF2B5EF4-FFF2-40B4-BE49-F238E27FC236}">
                <a16:creationId xmlns:a16="http://schemas.microsoft.com/office/drawing/2014/main" id="{481B1790-B5A8-03B4-2776-FCB686F8EC94}"/>
              </a:ext>
            </a:extLst>
          </p:cNvPr>
          <p:cNvSpPr txBox="1"/>
          <p:nvPr/>
        </p:nvSpPr>
        <p:spPr>
          <a:xfrm>
            <a:off x="400050" y="1313515"/>
            <a:ext cx="8496300" cy="1246495"/>
          </a:xfrm>
          <a:prstGeom prst="rect">
            <a:avLst/>
          </a:prstGeom>
          <a:noFill/>
        </p:spPr>
        <p:txBody>
          <a:bodyPr wrap="square" rtlCol="0">
            <a:spAutoFit/>
          </a:bodyPr>
          <a:lstStyle/>
          <a:p>
            <a:pPr marL="160735" indent="-160735">
              <a:buFont typeface="Arial" panose="020B0604020202020204" pitchFamily="34" charset="0"/>
              <a:buChar char="•"/>
            </a:pPr>
            <a:r>
              <a:rPr lang="en-US" sz="1500" dirty="0"/>
              <a:t>How do we identify peptides from their fragment ions?</a:t>
            </a:r>
          </a:p>
          <a:p>
            <a:pPr marL="617935" lvl="1" indent="-160735">
              <a:buFont typeface="Arial" panose="020B0604020202020204" pitchFamily="34" charset="0"/>
              <a:buChar char="•"/>
            </a:pPr>
            <a:endParaRPr lang="en-US" sz="1500" dirty="0"/>
          </a:p>
          <a:p>
            <a:pPr marL="617935" lvl="1" indent="-160735">
              <a:buFont typeface="Arial" panose="020B0604020202020204" pitchFamily="34" charset="0"/>
              <a:buChar char="•"/>
            </a:pPr>
            <a:r>
              <a:rPr lang="en-US" sz="1500" dirty="0"/>
              <a:t>Using computers, we digest known protein sequences and generate theoretical spectra</a:t>
            </a:r>
          </a:p>
          <a:p>
            <a:pPr marL="1075135" lvl="2" indent="-160735">
              <a:buFont typeface="Arial" panose="020B0604020202020204" pitchFamily="34" charset="0"/>
              <a:buChar char="•"/>
            </a:pPr>
            <a:r>
              <a:rPr lang="en-US" sz="1500" dirty="0"/>
              <a:t>Information we know:</a:t>
            </a:r>
          </a:p>
          <a:p>
            <a:pPr marL="617935" lvl="1" indent="-160735">
              <a:buFont typeface="Arial" panose="020B0604020202020204" pitchFamily="34" charset="0"/>
              <a:buChar char="•"/>
            </a:pPr>
            <a:endParaRPr lang="en-US" sz="1500" dirty="0"/>
          </a:p>
        </p:txBody>
      </p:sp>
    </p:spTree>
    <p:extLst>
      <p:ext uri="{BB962C8B-B14F-4D97-AF65-F5344CB8AC3E}">
        <p14:creationId xmlns:p14="http://schemas.microsoft.com/office/powerpoint/2010/main" val="3459254560"/>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8118</TotalTime>
  <Words>7768</Words>
  <Application>Microsoft Macintosh PowerPoint</Application>
  <PresentationFormat>On-screen Show (16:9)</PresentationFormat>
  <Paragraphs>1451</Paragraphs>
  <Slides>127</Slides>
  <Notes>115</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127</vt:i4>
      </vt:variant>
    </vt:vector>
  </HeadingPairs>
  <TitlesOfParts>
    <vt:vector size="132" baseType="lpstr">
      <vt:lpstr>Arial</vt:lpstr>
      <vt:lpstr>Calibri</vt:lpstr>
      <vt:lpstr>Cambria Math</vt:lpstr>
      <vt:lpstr>Courier New</vt:lpstr>
      <vt:lpstr>Office Theme</vt:lpstr>
      <vt:lpstr>Lab VI: Mass Spectrometry-Based Protein Identification and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VI: Mass Spectrometry-Based Protein Identification and Data Analysis</dc:title>
  <dc:creator>Mark Dumont (assistance and lecture materials from Kyle Swovick, Kevin Welle, and Sina Ghaemmaghami</dc:creator>
  <cp:keywords/>
  <cp:lastModifiedBy>Swovick, Kyle T</cp:lastModifiedBy>
  <cp:revision>39</cp:revision>
  <dcterms:created xsi:type="dcterms:W3CDTF">2023-03-10T19:56:43Z</dcterms:created>
  <dcterms:modified xsi:type="dcterms:W3CDTF">2023-03-23T16:48:00Z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2023-03-23</vt:lpwstr>
  </property>
  <property fmtid="{D5CDD505-2E9C-101B-9397-08002B2CF9AE}" pid="3" name="output">
    <vt:lpwstr>powerpoint_presentation</vt:lpwstr>
  </property>
</Properties>
</file>